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12.xml" ContentType="application/vnd.openxmlformats-officedocument.presentationml.notesSlide+xml"/>
  <Override PartName="/ppt/charts/chart10.xml" ContentType="application/vnd.openxmlformats-officedocument.drawingml.chart+xml"/>
  <Override PartName="/ppt/drawings/drawing2.xml" ContentType="application/vnd.openxmlformats-officedocument.drawingml.chartshapes+xml"/>
  <Override PartName="/ppt/notesSlides/notesSlide13.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5.xml" ContentType="application/vnd.openxmlformats-officedocument.drawingml.chart+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notesSlides/notesSlide17.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2.xml" ContentType="application/vnd.openxmlformats-officedocument.drawingml.chart+xml"/>
  <Override PartName="/ppt/drawings/drawing3.xml" ContentType="application/vnd.openxmlformats-officedocument.drawingml.chartshapes+xml"/>
  <Override PartName="/ppt/charts/chart23.xml" ContentType="application/vnd.openxmlformats-officedocument.drawingml.chart+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colors12.xml" ContentType="application/vnd.ms-office.chartcolorstyle+xml"/>
  <Override PartName="/ppt/charts/style12.xml" ContentType="application/vnd.ms-office.chartstyle+xml"/>
  <Override PartName="/ppt/charts/colors13.xml" ContentType="application/vnd.ms-office.chartcolorstyle+xml"/>
  <Override PartName="/ppt/charts/style13.xml" ContentType="application/vnd.ms-office.chartstyle+xml"/>
  <Override PartName="/ppt/charts/colors14.xml" ContentType="application/vnd.ms-office.chartcolorstyle+xml"/>
  <Override PartName="/ppt/charts/style14.xml" ContentType="application/vnd.ms-office.chartstyle+xml"/>
  <Override PartName="/ppt/charts/colors15.xml" ContentType="application/vnd.ms-office.chartcolorstyle+xml"/>
  <Override PartName="/ppt/charts/style15.xml" ContentType="application/vnd.ms-office.chartstyle+xml"/>
  <Override PartName="/ppt/charts/colors16.xml" ContentType="application/vnd.ms-office.chartcolorstyle+xml"/>
  <Override PartName="/ppt/charts/style16.xml" ContentType="application/vnd.ms-office.chartstyle+xml"/>
  <Override PartName="/ppt/charts/colors17.xml" ContentType="application/vnd.ms-office.chartcolorstyle+xml"/>
  <Override PartName="/ppt/charts/style17.xml" ContentType="application/vnd.ms-office.chartstyle+xml"/>
  <Override PartName="/ppt/charts/colors18.xml" ContentType="application/vnd.ms-office.chartcolorstyle+xml"/>
  <Override PartName="/ppt/charts/style18.xml" ContentType="application/vnd.ms-office.chartstyle+xml"/>
  <Override PartName="/ppt/charts/colors19.xml" ContentType="application/vnd.ms-office.chartcolorstyle+xml"/>
  <Override PartName="/ppt/charts/style19.xml" ContentType="application/vnd.ms-office.chartstyle+xml"/>
  <Override PartName="/ppt/charts/colors20.xml" ContentType="application/vnd.ms-office.chartcolorstyle+xml"/>
  <Override PartName="/ppt/charts/style20.xml" ContentType="application/vnd.ms-office.chartstyle+xml"/>
  <Override PartName="/ppt/charts/colors21.xml" ContentType="application/vnd.ms-office.chartcolorstyle+xml"/>
  <Override PartName="/ppt/charts/style21.xml" ContentType="application/vnd.ms-office.chartstyle+xml"/>
  <Override PartName="/ppt/charts/colors22.xml" ContentType="application/vnd.ms-office.chartcolorstyle+xml"/>
  <Override PartName="/ppt/charts/style22.xml" ContentType="application/vnd.ms-office.chartstyle+xml"/>
  <Override PartName="/ppt/charts/colors23.xml" ContentType="application/vnd.ms-office.chartcolorstyle+xml"/>
  <Override PartName="/ppt/charts/style23.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33" r:id="rId1"/>
    <p:sldMasterId id="2147484811" r:id="rId2"/>
    <p:sldMasterId id="2147485227" r:id="rId3"/>
    <p:sldMasterId id="2147485239" r:id="rId4"/>
    <p:sldMasterId id="2147485240" r:id="rId5"/>
    <p:sldMasterId id="2147485330" r:id="rId6"/>
    <p:sldMasterId id="2147485342" r:id="rId7"/>
    <p:sldMasterId id="2147485354" r:id="rId8"/>
    <p:sldMasterId id="2147485378" r:id="rId9"/>
  </p:sldMasterIdLst>
  <p:notesMasterIdLst>
    <p:notesMasterId r:id="rId45"/>
  </p:notesMasterIdLst>
  <p:sldIdLst>
    <p:sldId id="642" r:id="rId10"/>
    <p:sldId id="386" r:id="rId11"/>
    <p:sldId id="693" r:id="rId12"/>
    <p:sldId id="684" r:id="rId13"/>
    <p:sldId id="685" r:id="rId14"/>
    <p:sldId id="691" r:id="rId15"/>
    <p:sldId id="641" r:id="rId16"/>
    <p:sldId id="668" r:id="rId17"/>
    <p:sldId id="687" r:id="rId18"/>
    <p:sldId id="694" r:id="rId19"/>
    <p:sldId id="648" r:id="rId20"/>
    <p:sldId id="649" r:id="rId21"/>
    <p:sldId id="650" r:id="rId22"/>
    <p:sldId id="680" r:id="rId23"/>
    <p:sldId id="695" r:id="rId24"/>
    <p:sldId id="696" r:id="rId25"/>
    <p:sldId id="651" r:id="rId26"/>
    <p:sldId id="697" r:id="rId27"/>
    <p:sldId id="690" r:id="rId28"/>
    <p:sldId id="670" r:id="rId29"/>
    <p:sldId id="656" r:id="rId30"/>
    <p:sldId id="657" r:id="rId31"/>
    <p:sldId id="658" r:id="rId32"/>
    <p:sldId id="659" r:id="rId33"/>
    <p:sldId id="660" r:id="rId34"/>
    <p:sldId id="661" r:id="rId35"/>
    <p:sldId id="674" r:id="rId36"/>
    <p:sldId id="672" r:id="rId37"/>
    <p:sldId id="673" r:id="rId38"/>
    <p:sldId id="662" r:id="rId39"/>
    <p:sldId id="663" r:id="rId40"/>
    <p:sldId id="666" r:id="rId41"/>
    <p:sldId id="671" r:id="rId42"/>
    <p:sldId id="667" r:id="rId43"/>
    <p:sldId id="279" r:id="rId4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266" userDrawn="1">
          <p15:clr>
            <a:srgbClr val="A4A3A4"/>
          </p15:clr>
        </p15:guide>
        <p15:guide id="2" pos="401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hua" initials="y" lastIdx="1" clrIdx="0">
    <p:extLst>
      <p:ext uri="{19B8F6BF-5375-455C-9EA6-DF929625EA0E}">
        <p15:presenceInfo xmlns:p15="http://schemas.microsoft.com/office/powerpoint/2012/main" xmlns="" userId="yanghu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AEFF7"/>
    <a:srgbClr val="F7F7F7"/>
    <a:srgbClr val="575757"/>
    <a:srgbClr val="1160FF"/>
    <a:srgbClr val="FF0000"/>
    <a:srgbClr val="FF5050"/>
    <a:srgbClr val="FFFF99"/>
    <a:srgbClr val="006699"/>
    <a:srgbClr val="6BCF47"/>
    <a:srgbClr val="134D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28" autoAdjust="0"/>
  </p:normalViewPr>
  <p:slideViewPr>
    <p:cSldViewPr>
      <p:cViewPr varScale="1">
        <p:scale>
          <a:sx n="62" d="100"/>
          <a:sy n="62" d="100"/>
        </p:scale>
        <p:origin x="-776" y="-68"/>
      </p:cViewPr>
      <p:guideLst>
        <p:guide orient="horz" pos="2266"/>
        <p:guide pos="40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oleObject" Target="&#24037;&#20316;&#31807;1" TargetMode="External"/><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2.xml"/><Relationship Id="rId1" Type="http://schemas.openxmlformats.org/officeDocument/2006/relationships/oleObject" Target="&#24037;&#20316;&#31807;1" TargetMode="External"/><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Style" Target="style11.xml"/><Relationship Id="rId2" Type="http://schemas.microsoft.com/office/2011/relationships/chartColorStyle" Target="colors11.xml"/><Relationship Id="rId1" Type="http://schemas.openxmlformats.org/officeDocument/2006/relationships/oleObject" Target="&#24037;&#20316;&#31807;1" TargetMode="Externa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oleObject" Target="&#24037;&#20316;&#31807;1" TargetMode="External"/></Relationships>
</file>

<file path=ppt/charts/_rels/chart13.xml.rels><?xml version="1.0" encoding="UTF-8" standalone="yes"?>
<Relationships xmlns="http://schemas.openxmlformats.org/package/2006/relationships"><Relationship Id="rId3" Type="http://schemas.microsoft.com/office/2011/relationships/chartStyle" Target="style13.xml"/><Relationship Id="rId2" Type="http://schemas.microsoft.com/office/2011/relationships/chartColorStyle" Target="colors13.xml"/><Relationship Id="rId1" Type="http://schemas.openxmlformats.org/officeDocument/2006/relationships/oleObject" Target="&#24037;&#20316;&#31807;1" TargetMode="External"/></Relationships>
</file>

<file path=ppt/charts/_rels/chart14.xml.rels><?xml version="1.0" encoding="UTF-8" standalone="yes"?>
<Relationships xmlns="http://schemas.openxmlformats.org/package/2006/relationships"><Relationship Id="rId3" Type="http://schemas.microsoft.com/office/2011/relationships/chartStyle" Target="style14.xml"/><Relationship Id="rId2" Type="http://schemas.microsoft.com/office/2011/relationships/chartColorStyle" Target="colors14.xml"/><Relationship Id="rId1" Type="http://schemas.openxmlformats.org/officeDocument/2006/relationships/oleObject" Target="&#24037;&#20316;&#31807;1" TargetMode="External"/></Relationships>
</file>

<file path=ppt/charts/_rels/chart15.xml.rels><?xml version="1.0" encoding="UTF-8" standalone="yes"?>
<Relationships xmlns="http://schemas.openxmlformats.org/package/2006/relationships"><Relationship Id="rId3" Type="http://schemas.microsoft.com/office/2011/relationships/chartStyle" Target="style15.xml"/><Relationship Id="rId2" Type="http://schemas.microsoft.com/office/2011/relationships/chartColorStyle" Target="colors15.xml"/><Relationship Id="rId1" Type="http://schemas.openxmlformats.org/officeDocument/2006/relationships/oleObject" Target="&#24037;&#20316;&#31807;1" TargetMode="External"/></Relationships>
</file>

<file path=ppt/charts/_rels/chart16.xml.rels><?xml version="1.0" encoding="UTF-8" standalone="yes"?>
<Relationships xmlns="http://schemas.openxmlformats.org/package/2006/relationships"><Relationship Id="rId3" Type="http://schemas.microsoft.com/office/2011/relationships/chartStyle" Target="style16.xml"/><Relationship Id="rId2" Type="http://schemas.microsoft.com/office/2011/relationships/chartColorStyle" Target="colors16.xml"/><Relationship Id="rId1" Type="http://schemas.openxmlformats.org/officeDocument/2006/relationships/oleObject" Target="file:///F:\&#40614;&#26480;\&#25968;&#25454;&#25351;&#26631;.xlsx" TargetMode="External"/></Relationships>
</file>

<file path=ppt/charts/_rels/chart17.xml.rels><?xml version="1.0" encoding="UTF-8" standalone="yes"?>
<Relationships xmlns="http://schemas.openxmlformats.org/package/2006/relationships"><Relationship Id="rId3" Type="http://schemas.microsoft.com/office/2011/relationships/chartStyle" Target="style17.xml"/><Relationship Id="rId2" Type="http://schemas.microsoft.com/office/2011/relationships/chartColorStyle" Target="colors17.xml"/><Relationship Id="rId1" Type="http://schemas.openxmlformats.org/officeDocument/2006/relationships/oleObject" Target="file:///C:\Users\Administrator\Documents\&#31354;&#27668;&#36136;&#37327;.xlsx" TargetMode="External"/></Relationships>
</file>

<file path=ppt/charts/_rels/chart18.xml.rels><?xml version="1.0" encoding="UTF-8" standalone="yes"?>
<Relationships xmlns="http://schemas.openxmlformats.org/package/2006/relationships"><Relationship Id="rId3" Type="http://schemas.microsoft.com/office/2011/relationships/chartStyle" Target="style18.xml"/><Relationship Id="rId2" Type="http://schemas.microsoft.com/office/2011/relationships/chartColorStyle" Target="colors18.xml"/><Relationship Id="rId1" Type="http://schemas.openxmlformats.org/officeDocument/2006/relationships/oleObject" Target="&#24037;&#20316;&#31807;1" TargetMode="External"/></Relationships>
</file>

<file path=ppt/charts/_rels/chart19.xml.rels><?xml version="1.0" encoding="UTF-8" standalone="yes"?>
<Relationships xmlns="http://schemas.openxmlformats.org/package/2006/relationships"><Relationship Id="rId3" Type="http://schemas.microsoft.com/office/2011/relationships/chartStyle" Target="style19.xml"/><Relationship Id="rId2" Type="http://schemas.microsoft.com/office/2011/relationships/chartColorStyle" Target="colors19.xml"/><Relationship Id="rId1" Type="http://schemas.openxmlformats.org/officeDocument/2006/relationships/oleObject" Target="file:///C:\Users\Administrator\Documents\&#31354;&#27668;&#36136;&#37327;.xlsx" TargetMode="External"/></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24037;&#20316;&#31807;1" TargetMode="External"/></Relationships>
</file>

<file path=ppt/charts/_rels/chart20.xml.rels><?xml version="1.0" encoding="UTF-8" standalone="yes"?>
<Relationships xmlns="http://schemas.openxmlformats.org/package/2006/relationships"><Relationship Id="rId3" Type="http://schemas.microsoft.com/office/2011/relationships/chartStyle" Target="style20.xml"/><Relationship Id="rId2" Type="http://schemas.microsoft.com/office/2011/relationships/chartColorStyle" Target="colors20.xml"/><Relationship Id="rId1" Type="http://schemas.openxmlformats.org/officeDocument/2006/relationships/oleObject" Target="&#24037;&#20316;&#31807;1" TargetMode="External"/></Relationships>
</file>

<file path=ppt/charts/_rels/chart21.xml.rels><?xml version="1.0" encoding="UTF-8" standalone="yes"?>
<Relationships xmlns="http://schemas.openxmlformats.org/package/2006/relationships"><Relationship Id="rId3" Type="http://schemas.microsoft.com/office/2011/relationships/chartStyle" Target="style21.xml"/><Relationship Id="rId2" Type="http://schemas.microsoft.com/office/2011/relationships/chartColorStyle" Target="colors21.xml"/><Relationship Id="rId1" Type="http://schemas.openxmlformats.org/officeDocument/2006/relationships/oleObject" Target="file:///F:\&#40614;&#26480;\&#25968;&#25454;&#25351;&#26631;.xlsx" TargetMode="External"/></Relationships>
</file>

<file path=ppt/charts/_rels/chart22.xml.rels><?xml version="1.0" encoding="UTF-8" standalone="yes"?>
<Relationships xmlns="http://schemas.openxmlformats.org/package/2006/relationships"><Relationship Id="rId3" Type="http://schemas.microsoft.com/office/2011/relationships/chartColorStyle" Target="colors22.xml"/><Relationship Id="rId2" Type="http://schemas.openxmlformats.org/officeDocument/2006/relationships/chartUserShapes" Target="../drawings/drawing3.xml"/><Relationship Id="rId1" Type="http://schemas.openxmlformats.org/officeDocument/2006/relationships/oleObject" Target="&#24037;&#20316;&#31807;1" TargetMode="External"/><Relationship Id="rId4"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microsoft.com/office/2011/relationships/chartStyle" Target="style23.xml"/><Relationship Id="rId2" Type="http://schemas.microsoft.com/office/2011/relationships/chartColorStyle" Target="colors23.xml"/><Relationship Id="rId1" Type="http://schemas.openxmlformats.org/officeDocument/2006/relationships/oleObject" Target="file:///C:\Users\Administrator\Desktop\&#24037;&#20316;&#31807;1.xlsx" TargetMode="External"/></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oleObject" Target="&#24037;&#20316;&#31807;1" TargetMode="External"/></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oleObject" Target="&#24037;&#20316;&#31807;1" TargetMode="External"/></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oleObject" Target="file:///C:\Users\Administrator\Desktop\&#24037;&#20316;&#31807;1.xlsx" TargetMode="External"/></Relationships>
</file>

<file path=ppt/charts/_rels/chart6.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oleObject" Target="file:///C:\Users\Administrator\Documents\Tencent%20Files\375434509\FileRecv\&#27719;&#25253;&#22270;2.xlsx" TargetMode="External"/></Relationships>
</file>

<file path=ppt/charts/_rels/chart7.xml.rels><?xml version="1.0" encoding="UTF-8" standalone="yes"?>
<Relationships xmlns="http://schemas.openxmlformats.org/package/2006/relationships"><Relationship Id="rId3" Type="http://schemas.microsoft.com/office/2011/relationships/chartStyle" Target="style7.xml"/><Relationship Id="rId2" Type="http://schemas.microsoft.com/office/2011/relationships/chartColorStyle" Target="colors7.xml"/><Relationship Id="rId1" Type="http://schemas.openxmlformats.org/officeDocument/2006/relationships/oleObject" Target="file:///C:\Users\Administrator\Documents\Tencent%20Files\375434509\FileRecv\&#27719;&#25253;&#22270;1(1).xlsx" TargetMode="External"/></Relationships>
</file>

<file path=ppt/charts/_rels/chart8.xml.rels><?xml version="1.0" encoding="UTF-8" standalone="yes"?>
<Relationships xmlns="http://schemas.openxmlformats.org/package/2006/relationships"><Relationship Id="rId3" Type="http://schemas.microsoft.com/office/2011/relationships/chartStyle" Target="style8.xml"/><Relationship Id="rId2" Type="http://schemas.microsoft.com/office/2011/relationships/chartColorStyle" Target="colors8.xml"/><Relationship Id="rId1" Type="http://schemas.openxmlformats.org/officeDocument/2006/relationships/oleObject" Target="file:///C:\Users\ni\Desktop\&#30827;&#20221;&#25240;&#32447;&#22270;.xlsx" TargetMode="External"/></Relationships>
</file>

<file path=ppt/charts/_rels/chart9.xml.rels><?xml version="1.0" encoding="UTF-8" standalone="yes"?>
<Relationships xmlns="http://schemas.openxmlformats.org/package/2006/relationships"><Relationship Id="rId3" Type="http://schemas.microsoft.com/office/2011/relationships/chartStyle" Target="style9.xml"/><Relationship Id="rId2" Type="http://schemas.microsoft.com/office/2011/relationships/chartColorStyle" Target="colors9.xml"/><Relationship Id="rId1" Type="http://schemas.openxmlformats.org/officeDocument/2006/relationships/oleObject" Target="file:///C:\Users\Administrator\Documents\Tencent%20Files\375434509\FileRecv\&#27719;&#25253;&#2227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strRef>
              <c:f>Sheet1!$G$1</c:f>
              <c:strCache>
                <c:ptCount val="1"/>
                <c:pt idx="0">
                  <c:v>AQI指数</c:v>
                </c:pt>
              </c:strCache>
            </c:strRef>
          </c:tx>
          <c:spPr>
            <a:ln w="22225" cap="rnd" cmpd="sng" algn="ctr">
              <a:solidFill>
                <a:schemeClr val="accent2"/>
              </a:solidFill>
              <a:round/>
            </a:ln>
            <a:effectLst/>
          </c:spPr>
          <c:marker>
            <c:symbol val="none"/>
          </c:marker>
          <c:cat>
            <c:numRef>
              <c:f>Sheet1!$C$2:$C$32</c:f>
              <c:numCache>
                <c:formatCode>m/d/yyyy</c:formatCode>
                <c:ptCount val="31"/>
                <c:pt idx="0">
                  <c:v>42094</c:v>
                </c:pt>
                <c:pt idx="1">
                  <c:v>42093</c:v>
                </c:pt>
                <c:pt idx="2">
                  <c:v>42092</c:v>
                </c:pt>
                <c:pt idx="3">
                  <c:v>42091</c:v>
                </c:pt>
                <c:pt idx="4">
                  <c:v>42090</c:v>
                </c:pt>
                <c:pt idx="5">
                  <c:v>42089</c:v>
                </c:pt>
                <c:pt idx="6">
                  <c:v>42088</c:v>
                </c:pt>
                <c:pt idx="7">
                  <c:v>42087</c:v>
                </c:pt>
                <c:pt idx="8">
                  <c:v>42086</c:v>
                </c:pt>
                <c:pt idx="9">
                  <c:v>42085</c:v>
                </c:pt>
                <c:pt idx="10">
                  <c:v>42084</c:v>
                </c:pt>
                <c:pt idx="11">
                  <c:v>42083</c:v>
                </c:pt>
                <c:pt idx="12">
                  <c:v>42082</c:v>
                </c:pt>
                <c:pt idx="13">
                  <c:v>42081</c:v>
                </c:pt>
                <c:pt idx="14">
                  <c:v>42080</c:v>
                </c:pt>
                <c:pt idx="15">
                  <c:v>42079</c:v>
                </c:pt>
                <c:pt idx="16">
                  <c:v>42078</c:v>
                </c:pt>
                <c:pt idx="17">
                  <c:v>42077</c:v>
                </c:pt>
                <c:pt idx="18">
                  <c:v>42076</c:v>
                </c:pt>
                <c:pt idx="19">
                  <c:v>42075</c:v>
                </c:pt>
                <c:pt idx="20">
                  <c:v>42074</c:v>
                </c:pt>
                <c:pt idx="21">
                  <c:v>42073</c:v>
                </c:pt>
                <c:pt idx="22">
                  <c:v>42072</c:v>
                </c:pt>
                <c:pt idx="23">
                  <c:v>42071</c:v>
                </c:pt>
                <c:pt idx="24">
                  <c:v>42070</c:v>
                </c:pt>
                <c:pt idx="25">
                  <c:v>42069</c:v>
                </c:pt>
                <c:pt idx="26">
                  <c:v>42068</c:v>
                </c:pt>
                <c:pt idx="27">
                  <c:v>42067</c:v>
                </c:pt>
                <c:pt idx="28">
                  <c:v>42066</c:v>
                </c:pt>
                <c:pt idx="29">
                  <c:v>42065</c:v>
                </c:pt>
                <c:pt idx="30">
                  <c:v>42064</c:v>
                </c:pt>
              </c:numCache>
            </c:numRef>
          </c:cat>
          <c:val>
            <c:numRef>
              <c:f>Sheet1!$G$2:$G$32</c:f>
              <c:numCache>
                <c:formatCode>General</c:formatCode>
                <c:ptCount val="31"/>
                <c:pt idx="0">
                  <c:v>106</c:v>
                </c:pt>
                <c:pt idx="1">
                  <c:v>142</c:v>
                </c:pt>
                <c:pt idx="2">
                  <c:v>124</c:v>
                </c:pt>
                <c:pt idx="3">
                  <c:v>100</c:v>
                </c:pt>
                <c:pt idx="4">
                  <c:v>116</c:v>
                </c:pt>
                <c:pt idx="5">
                  <c:v>113</c:v>
                </c:pt>
                <c:pt idx="6">
                  <c:v>94</c:v>
                </c:pt>
                <c:pt idx="7">
                  <c:v>62</c:v>
                </c:pt>
                <c:pt idx="8">
                  <c:v>54</c:v>
                </c:pt>
                <c:pt idx="9">
                  <c:v>48</c:v>
                </c:pt>
                <c:pt idx="10">
                  <c:v>65</c:v>
                </c:pt>
                <c:pt idx="11">
                  <c:v>149</c:v>
                </c:pt>
                <c:pt idx="12">
                  <c:v>102</c:v>
                </c:pt>
                <c:pt idx="13">
                  <c:v>92</c:v>
                </c:pt>
                <c:pt idx="14">
                  <c:v>69</c:v>
                </c:pt>
                <c:pt idx="15">
                  <c:v>122</c:v>
                </c:pt>
                <c:pt idx="16">
                  <c:v>109</c:v>
                </c:pt>
                <c:pt idx="17">
                  <c:v>136</c:v>
                </c:pt>
                <c:pt idx="18">
                  <c:v>55</c:v>
                </c:pt>
                <c:pt idx="19">
                  <c:v>70</c:v>
                </c:pt>
                <c:pt idx="20">
                  <c:v>71</c:v>
                </c:pt>
                <c:pt idx="21">
                  <c:v>54</c:v>
                </c:pt>
                <c:pt idx="22">
                  <c:v>34</c:v>
                </c:pt>
                <c:pt idx="23">
                  <c:v>69</c:v>
                </c:pt>
                <c:pt idx="24">
                  <c:v>75</c:v>
                </c:pt>
                <c:pt idx="25">
                  <c:v>105</c:v>
                </c:pt>
                <c:pt idx="26">
                  <c:v>86</c:v>
                </c:pt>
                <c:pt idx="27">
                  <c:v>55</c:v>
                </c:pt>
                <c:pt idx="28">
                  <c:v>74</c:v>
                </c:pt>
                <c:pt idx="29">
                  <c:v>77</c:v>
                </c:pt>
                <c:pt idx="30">
                  <c:v>61</c:v>
                </c:pt>
              </c:numCache>
            </c:numRef>
          </c:val>
          <c:smooth val="0"/>
          <c:extLst xmlns:c16r2="http://schemas.microsoft.com/office/drawing/2015/06/chart">
            <c:ext xmlns:c16="http://schemas.microsoft.com/office/drawing/2014/chart" uri="{C3380CC4-5D6E-409C-BE32-E72D297353CC}">
              <c16:uniqueId val="{00000000-83E2-4043-BF47-92BE728EB0C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95244544"/>
        <c:axId val="129661696"/>
      </c:lineChart>
      <c:dateAx>
        <c:axId val="195244544"/>
        <c:scaling>
          <c:orientation val="minMax"/>
        </c:scaling>
        <c:delete val="0"/>
        <c:axPos val="b"/>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0" i="0" u="none" strike="noStrike" kern="1200" spc="20" baseline="0">
                <a:solidFill>
                  <a:schemeClr val="dk1">
                    <a:lumMod val="65000"/>
                    <a:lumOff val="35000"/>
                  </a:schemeClr>
                </a:solidFill>
                <a:latin typeface="+mn-lt"/>
                <a:ea typeface="+mn-ea"/>
                <a:cs typeface="+mn-cs"/>
              </a:defRPr>
            </a:pPr>
            <a:endParaRPr lang="zh-CN"/>
          </a:p>
        </c:txPr>
        <c:crossAx val="129661696"/>
        <c:crosses val="autoZero"/>
        <c:auto val="1"/>
        <c:lblOffset val="100"/>
        <c:baseTimeUnit val="days"/>
      </c:dateAx>
      <c:valAx>
        <c:axId val="1296616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95244544"/>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zh-CN"/>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超低排放分析</a:t>
            </a:r>
          </a:p>
        </c:rich>
      </c:tx>
      <c:layout/>
      <c:overlay val="0"/>
      <c:spPr>
        <a:noFill/>
        <a:ln>
          <a:noFill/>
        </a:ln>
        <a:effectLst/>
      </c:spPr>
    </c:title>
    <c:autoTitleDeleted val="0"/>
    <c:plotArea>
      <c:layout/>
      <c:barChart>
        <c:barDir val="col"/>
        <c:grouping val="clustered"/>
        <c:varyColors val="0"/>
        <c:ser>
          <c:idx val="0"/>
          <c:order val="0"/>
          <c:tx>
            <c:v>新建电厂污染叠加</c:v>
          </c:tx>
          <c:spPr>
            <a:solidFill>
              <a:schemeClr val="accent2"/>
            </a:solidFill>
            <a:ln>
              <a:noFill/>
            </a:ln>
            <a:effectLst/>
          </c:spPr>
          <c:invertIfNegative val="0"/>
          <c:cat>
            <c:numRef>
              <c:f>Sheet1!$A$1:$A$6</c:f>
              <c:numCache>
                <c:formatCode>General</c:formatCode>
                <c:ptCount val="6"/>
                <c:pt idx="0">
                  <c:v>2015</c:v>
                </c:pt>
                <c:pt idx="1">
                  <c:v>2016</c:v>
                </c:pt>
                <c:pt idx="2">
                  <c:v>2017</c:v>
                </c:pt>
                <c:pt idx="3">
                  <c:v>2018</c:v>
                </c:pt>
                <c:pt idx="4">
                  <c:v>2019</c:v>
                </c:pt>
                <c:pt idx="5">
                  <c:v>2020</c:v>
                </c:pt>
              </c:numCache>
            </c:numRef>
          </c:cat>
          <c:val>
            <c:numRef>
              <c:f>Sheet1!$B$1:$B$6</c:f>
              <c:numCache>
                <c:formatCode>General</c:formatCode>
                <c:ptCount val="6"/>
                <c:pt idx="0">
                  <c:v>77987</c:v>
                </c:pt>
                <c:pt idx="1">
                  <c:v>82725</c:v>
                </c:pt>
                <c:pt idx="2">
                  <c:v>88096</c:v>
                </c:pt>
                <c:pt idx="3">
                  <c:v>93468</c:v>
                </c:pt>
                <c:pt idx="4">
                  <c:v>97765</c:v>
                </c:pt>
                <c:pt idx="5">
                  <c:v>103137</c:v>
                </c:pt>
              </c:numCache>
            </c:numRef>
          </c:val>
          <c:extLst xmlns:c16r2="http://schemas.microsoft.com/office/drawing/2015/06/chart">
            <c:ext xmlns:c16="http://schemas.microsoft.com/office/drawing/2014/chart" uri="{C3380CC4-5D6E-409C-BE32-E72D297353CC}">
              <c16:uniqueId val="{00000000-6A91-43B4-98F5-578D07C42D1E}"/>
            </c:ext>
          </c:extLst>
        </c:ser>
        <c:ser>
          <c:idx val="1"/>
          <c:order val="1"/>
          <c:tx>
            <c:v>执行超低排放</c:v>
          </c:tx>
          <c:spPr>
            <a:solidFill>
              <a:schemeClr val="accent6"/>
            </a:solidFill>
            <a:ln>
              <a:noFill/>
            </a:ln>
            <a:effectLst/>
          </c:spPr>
          <c:invertIfNegative val="0"/>
          <c:cat>
            <c:numRef>
              <c:f>Sheet1!$A$1:$A$6</c:f>
              <c:numCache>
                <c:formatCode>General</c:formatCode>
                <c:ptCount val="6"/>
                <c:pt idx="0">
                  <c:v>2015</c:v>
                </c:pt>
                <c:pt idx="1">
                  <c:v>2016</c:v>
                </c:pt>
                <c:pt idx="2">
                  <c:v>2017</c:v>
                </c:pt>
                <c:pt idx="3">
                  <c:v>2018</c:v>
                </c:pt>
                <c:pt idx="4">
                  <c:v>2019</c:v>
                </c:pt>
                <c:pt idx="5">
                  <c:v>2020</c:v>
                </c:pt>
              </c:numCache>
            </c:numRef>
          </c:cat>
          <c:val>
            <c:numRef>
              <c:f>Sheet1!$C$1:$C$6</c:f>
              <c:numCache>
                <c:formatCode>General</c:formatCode>
                <c:ptCount val="6"/>
                <c:pt idx="0">
                  <c:v>77987.460000000006</c:v>
                </c:pt>
                <c:pt idx="1">
                  <c:v>66310.19</c:v>
                </c:pt>
                <c:pt idx="2">
                  <c:v>55049.97</c:v>
                </c:pt>
                <c:pt idx="3">
                  <c:v>43372.7</c:v>
                </c:pt>
                <c:pt idx="4">
                  <c:v>26273.85</c:v>
                </c:pt>
                <c:pt idx="5">
                  <c:v>20852.259999999998</c:v>
                </c:pt>
              </c:numCache>
            </c:numRef>
          </c:val>
          <c:extLst xmlns:c16r2="http://schemas.microsoft.com/office/drawing/2015/06/chart">
            <c:ext xmlns:c16="http://schemas.microsoft.com/office/drawing/2014/chart" uri="{C3380CC4-5D6E-409C-BE32-E72D297353CC}">
              <c16:uniqueId val="{00000001-6A91-43B4-98F5-578D07C42D1E}"/>
            </c:ext>
          </c:extLst>
        </c:ser>
        <c:dLbls>
          <c:showLegendKey val="0"/>
          <c:showVal val="0"/>
          <c:showCatName val="0"/>
          <c:showSerName val="0"/>
          <c:showPercent val="0"/>
          <c:showBubbleSize val="0"/>
        </c:dLbls>
        <c:gapWidth val="219"/>
        <c:overlap val="-27"/>
        <c:axId val="203908608"/>
        <c:axId val="201878336"/>
      </c:barChart>
      <c:lineChart>
        <c:grouping val="standard"/>
        <c:varyColors val="0"/>
        <c:ser>
          <c:idx val="2"/>
          <c:order val="2"/>
          <c:tx>
            <c:v>装机容量</c:v>
          </c:tx>
          <c:spPr>
            <a:ln w="28575" cap="rnd">
              <a:solidFill>
                <a:schemeClr val="accent1"/>
              </a:solidFill>
              <a:round/>
            </a:ln>
            <a:effectLst/>
          </c:spPr>
          <c:marker>
            <c:symbol val="none"/>
          </c:marker>
          <c:val>
            <c:numRef>
              <c:f>Sheet1!$D$1:$D$6</c:f>
              <c:numCache>
                <c:formatCode>General</c:formatCode>
                <c:ptCount val="6"/>
                <c:pt idx="0">
                  <c:v>7259</c:v>
                </c:pt>
                <c:pt idx="1">
                  <c:v>7700</c:v>
                </c:pt>
                <c:pt idx="2">
                  <c:v>8200</c:v>
                </c:pt>
                <c:pt idx="3">
                  <c:v>8700</c:v>
                </c:pt>
                <c:pt idx="4">
                  <c:v>9100</c:v>
                </c:pt>
                <c:pt idx="5">
                  <c:v>9600</c:v>
                </c:pt>
              </c:numCache>
            </c:numRef>
          </c:val>
          <c:smooth val="0"/>
          <c:extLst xmlns:c16r2="http://schemas.microsoft.com/office/drawing/2015/06/chart">
            <c:ext xmlns:c16="http://schemas.microsoft.com/office/drawing/2014/chart" uri="{C3380CC4-5D6E-409C-BE32-E72D297353CC}">
              <c16:uniqueId val="{00000002-6A91-43B4-98F5-578D07C42D1E}"/>
            </c:ext>
          </c:extLst>
        </c:ser>
        <c:dLbls>
          <c:showLegendKey val="0"/>
          <c:showVal val="0"/>
          <c:showCatName val="0"/>
          <c:showSerName val="0"/>
          <c:showPercent val="0"/>
          <c:showBubbleSize val="0"/>
        </c:dLbls>
        <c:marker val="1"/>
        <c:smooth val="0"/>
        <c:axId val="203910144"/>
        <c:axId val="201878912"/>
      </c:lineChart>
      <c:catAx>
        <c:axId val="203908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1878336"/>
        <c:crosses val="autoZero"/>
        <c:auto val="1"/>
        <c:lblAlgn val="ctr"/>
        <c:lblOffset val="100"/>
        <c:noMultiLvlLbl val="0"/>
      </c:catAx>
      <c:valAx>
        <c:axId val="201878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908608"/>
        <c:crosses val="autoZero"/>
        <c:crossBetween val="between"/>
      </c:valAx>
      <c:valAx>
        <c:axId val="20187891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910144"/>
        <c:crosses val="max"/>
        <c:crossBetween val="between"/>
      </c:valAx>
      <c:catAx>
        <c:axId val="203910144"/>
        <c:scaling>
          <c:orientation val="minMax"/>
        </c:scaling>
        <c:delete val="1"/>
        <c:axPos val="b"/>
        <c:majorTickMark val="out"/>
        <c:minorTickMark val="none"/>
        <c:tickLblPos val="nextTo"/>
        <c:crossAx val="201878912"/>
        <c:crosses val="autoZero"/>
        <c:auto val="1"/>
        <c:lblAlgn val="ctr"/>
        <c:lblOffset val="100"/>
        <c:noMultiLvlLbl val="0"/>
      </c:catAx>
      <c:spPr>
        <a:noFill/>
        <a:ln>
          <a:noFill/>
        </a:ln>
        <a:effectLst/>
      </c:spPr>
    </c:plotArea>
    <c:legend>
      <c:legendPos val="b"/>
      <c:layout>
        <c:manualLayout>
          <c:xMode val="edge"/>
          <c:yMode val="edge"/>
          <c:x val="2.6666666666666672E-2"/>
          <c:y val="0.89409667541557303"/>
          <c:w val="0.69757356616039767"/>
          <c:h val="7.126676970798163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ndard"/>
        <c:varyColors val="0"/>
        <c:ser>
          <c:idx val="0"/>
          <c:order val="0"/>
          <c:spPr>
            <a:ln w="28575" cap="rnd">
              <a:solidFill>
                <a:schemeClr val="accent2"/>
              </a:solidFill>
              <a:round/>
            </a:ln>
            <a:effectLst/>
          </c:spPr>
          <c:marker>
            <c:symbol val="none"/>
          </c:marker>
          <c:cat>
            <c:numRef>
              <c:f>Sheet1!$A$10:$A$19</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Sheet1!$D$10:$D$19</c:f>
              <c:numCache>
                <c:formatCode>General</c:formatCode>
                <c:ptCount val="10"/>
                <c:pt idx="0">
                  <c:v>1</c:v>
                </c:pt>
                <c:pt idx="1">
                  <c:v>1</c:v>
                </c:pt>
                <c:pt idx="2">
                  <c:v>1</c:v>
                </c:pt>
                <c:pt idx="3">
                  <c:v>1</c:v>
                </c:pt>
                <c:pt idx="4">
                  <c:v>1</c:v>
                </c:pt>
                <c:pt idx="5">
                  <c:v>1</c:v>
                </c:pt>
                <c:pt idx="6">
                  <c:v>1</c:v>
                </c:pt>
                <c:pt idx="7">
                  <c:v>1</c:v>
                </c:pt>
                <c:pt idx="8">
                  <c:v>1</c:v>
                </c:pt>
                <c:pt idx="9">
                  <c:v>1</c:v>
                </c:pt>
              </c:numCache>
            </c:numRef>
          </c:val>
          <c:smooth val="0"/>
          <c:extLst xmlns:c16r2="http://schemas.microsoft.com/office/drawing/2015/06/chart">
            <c:ext xmlns:c16="http://schemas.microsoft.com/office/drawing/2014/chart" uri="{C3380CC4-5D6E-409C-BE32-E72D297353CC}">
              <c16:uniqueId val="{00000000-333A-4C3B-B571-1B2756C2CE6C}"/>
            </c:ext>
          </c:extLst>
        </c:ser>
        <c:dLbls>
          <c:showLegendKey val="0"/>
          <c:showVal val="0"/>
          <c:showCatName val="0"/>
          <c:showSerName val="0"/>
          <c:showPercent val="0"/>
          <c:showBubbleSize val="0"/>
        </c:dLbls>
        <c:marker val="1"/>
        <c:smooth val="0"/>
        <c:axId val="204348928"/>
        <c:axId val="201882944"/>
      </c:lineChart>
      <c:catAx>
        <c:axId val="204348928"/>
        <c:scaling>
          <c:orientation val="minMax"/>
        </c:scaling>
        <c:delete val="1"/>
        <c:axPos val="b"/>
        <c:numFmt formatCode="General" sourceLinked="1"/>
        <c:majorTickMark val="none"/>
        <c:minorTickMark val="none"/>
        <c:tickLblPos val="nextTo"/>
        <c:crossAx val="201882944"/>
        <c:crosses val="autoZero"/>
        <c:auto val="1"/>
        <c:lblAlgn val="ctr"/>
        <c:lblOffset val="100"/>
        <c:noMultiLvlLbl val="0"/>
      </c:catAx>
      <c:valAx>
        <c:axId val="2018829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4348928"/>
        <c:crosses val="autoZero"/>
        <c:crossBetween val="between"/>
      </c:valAx>
      <c:spPr>
        <a:noFill/>
        <a:ln>
          <a:noFill/>
        </a:ln>
        <a:effectLst/>
      </c:spPr>
    </c:plotArea>
    <c:plotVisOnly val="1"/>
    <c:dispBlanksAs val="gap"/>
    <c:showDLblsOverMax val="0"/>
  </c:chart>
  <c:spPr>
    <a:solidFill>
      <a:schemeClr val="bg1"/>
    </a:solidFill>
    <a:ln>
      <a:solidFill>
        <a:schemeClr val="bg2"/>
      </a:solidFill>
    </a:ln>
    <a:effectLst/>
  </c:spPr>
  <c:txPr>
    <a:bodyPr/>
    <a:lstStyle/>
    <a:p>
      <a:pPr>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正常数据</c:v>
          </c:tx>
          <c:spPr>
            <a:ln w="28575" cap="rnd">
              <a:solidFill>
                <a:schemeClr val="accent1"/>
              </a:solidFill>
              <a:round/>
            </a:ln>
            <a:effectLst/>
          </c:spPr>
          <c:marker>
            <c:symbol val="none"/>
          </c:marker>
          <c:cat>
            <c:numRef>
              <c:f>Sheet1!$A$10:$A$19</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Sheet1!$E$10:$E$19</c:f>
              <c:numCache>
                <c:formatCode>General</c:formatCode>
                <c:ptCount val="10"/>
                <c:pt idx="0">
                  <c:v>1</c:v>
                </c:pt>
                <c:pt idx="1">
                  <c:v>1.2</c:v>
                </c:pt>
                <c:pt idx="2">
                  <c:v>1.3</c:v>
                </c:pt>
                <c:pt idx="3">
                  <c:v>0.9</c:v>
                </c:pt>
                <c:pt idx="4">
                  <c:v>1.4</c:v>
                </c:pt>
                <c:pt idx="5">
                  <c:v>1.3</c:v>
                </c:pt>
                <c:pt idx="6">
                  <c:v>1</c:v>
                </c:pt>
                <c:pt idx="7">
                  <c:v>1.3</c:v>
                </c:pt>
                <c:pt idx="8">
                  <c:v>0.8</c:v>
                </c:pt>
                <c:pt idx="9">
                  <c:v>0.7</c:v>
                </c:pt>
              </c:numCache>
            </c:numRef>
          </c:val>
          <c:smooth val="0"/>
          <c:extLst xmlns:c16r2="http://schemas.microsoft.com/office/drawing/2015/06/chart">
            <c:ext xmlns:c16="http://schemas.microsoft.com/office/drawing/2014/chart" uri="{C3380CC4-5D6E-409C-BE32-E72D297353CC}">
              <c16:uniqueId val="{00000000-05E0-4B97-9AC0-E1CA0EFE5EE2}"/>
            </c:ext>
          </c:extLst>
        </c:ser>
        <c:ser>
          <c:idx val="1"/>
          <c:order val="1"/>
          <c:tx>
            <c:v>异常数据</c:v>
          </c:tx>
          <c:spPr>
            <a:ln w="28575" cap="rnd">
              <a:solidFill>
                <a:schemeClr val="accent2"/>
              </a:solidFill>
              <a:round/>
            </a:ln>
            <a:effectLst/>
          </c:spPr>
          <c:marker>
            <c:symbol val="none"/>
          </c:marker>
          <c:cat>
            <c:numRef>
              <c:f>Sheet1!$A$10:$A$19</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Sheet1!$F$10:$F$19</c:f>
              <c:numCache>
                <c:formatCode>General</c:formatCode>
                <c:ptCount val="10"/>
                <c:pt idx="0">
                  <c:v>1</c:v>
                </c:pt>
                <c:pt idx="1">
                  <c:v>1.1000000000000001</c:v>
                </c:pt>
                <c:pt idx="2">
                  <c:v>1.1000000000000001</c:v>
                </c:pt>
                <c:pt idx="3">
                  <c:v>1.2</c:v>
                </c:pt>
                <c:pt idx="4">
                  <c:v>0.9</c:v>
                </c:pt>
                <c:pt idx="5">
                  <c:v>1</c:v>
                </c:pt>
                <c:pt idx="6">
                  <c:v>0.9</c:v>
                </c:pt>
                <c:pt idx="7">
                  <c:v>1.1000000000000001</c:v>
                </c:pt>
                <c:pt idx="8">
                  <c:v>0.9</c:v>
                </c:pt>
                <c:pt idx="9">
                  <c:v>0.9</c:v>
                </c:pt>
              </c:numCache>
            </c:numRef>
          </c:val>
          <c:smooth val="0"/>
          <c:extLst xmlns:c16r2="http://schemas.microsoft.com/office/drawing/2015/06/chart">
            <c:ext xmlns:c16="http://schemas.microsoft.com/office/drawing/2014/chart" uri="{C3380CC4-5D6E-409C-BE32-E72D297353CC}">
              <c16:uniqueId val="{00000001-05E0-4B97-9AC0-E1CA0EFE5EE2}"/>
            </c:ext>
          </c:extLst>
        </c:ser>
        <c:dLbls>
          <c:showLegendKey val="0"/>
          <c:showVal val="0"/>
          <c:showCatName val="0"/>
          <c:showSerName val="0"/>
          <c:showPercent val="0"/>
          <c:showBubbleSize val="0"/>
        </c:dLbls>
        <c:marker val="1"/>
        <c:smooth val="0"/>
        <c:axId val="204386304"/>
        <c:axId val="202704000"/>
      </c:lineChart>
      <c:catAx>
        <c:axId val="204386304"/>
        <c:scaling>
          <c:orientation val="minMax"/>
        </c:scaling>
        <c:delete val="1"/>
        <c:axPos val="b"/>
        <c:numFmt formatCode="General" sourceLinked="1"/>
        <c:majorTickMark val="none"/>
        <c:minorTickMark val="none"/>
        <c:tickLblPos val="nextTo"/>
        <c:crossAx val="202704000"/>
        <c:crosses val="autoZero"/>
        <c:auto val="1"/>
        <c:lblAlgn val="ctr"/>
        <c:lblOffset val="100"/>
        <c:noMultiLvlLbl val="0"/>
      </c:catAx>
      <c:valAx>
        <c:axId val="2027040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43863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a:solidFill>
        <a:schemeClr val="bg2"/>
      </a:solidFill>
    </a:ln>
    <a:effectLst/>
  </c:spPr>
  <c:txPr>
    <a:bodyPr/>
    <a:lstStyle/>
    <a:p>
      <a:pPr>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ndard"/>
        <c:varyColors val="0"/>
        <c:ser>
          <c:idx val="0"/>
          <c:order val="0"/>
          <c:spPr>
            <a:ln w="28575" cap="rnd">
              <a:solidFill>
                <a:schemeClr val="accent2"/>
              </a:solidFill>
              <a:round/>
            </a:ln>
            <a:effectLst/>
          </c:spPr>
          <c:marker>
            <c:symbol val="none"/>
          </c:marker>
          <c:cat>
            <c:numRef>
              <c:f>Sheet1!$A$10:$A$19</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Sheet1!$G$10:$G$19</c:f>
              <c:numCache>
                <c:formatCode>General</c:formatCode>
                <c:ptCount val="10"/>
                <c:pt idx="0">
                  <c:v>1</c:v>
                </c:pt>
                <c:pt idx="1">
                  <c:v>1.2</c:v>
                </c:pt>
                <c:pt idx="2">
                  <c:v>1.2</c:v>
                </c:pt>
                <c:pt idx="3">
                  <c:v>1.2</c:v>
                </c:pt>
                <c:pt idx="4">
                  <c:v>0.9</c:v>
                </c:pt>
                <c:pt idx="5">
                  <c:v>1.2</c:v>
                </c:pt>
                <c:pt idx="6">
                  <c:v>1.2</c:v>
                </c:pt>
                <c:pt idx="7">
                  <c:v>0.8</c:v>
                </c:pt>
                <c:pt idx="8">
                  <c:v>0.9</c:v>
                </c:pt>
                <c:pt idx="9">
                  <c:v>0.8</c:v>
                </c:pt>
              </c:numCache>
            </c:numRef>
          </c:val>
          <c:smooth val="0"/>
          <c:extLst xmlns:c16r2="http://schemas.microsoft.com/office/drawing/2015/06/chart">
            <c:ext xmlns:c16="http://schemas.microsoft.com/office/drawing/2014/chart" uri="{C3380CC4-5D6E-409C-BE32-E72D297353CC}">
              <c16:uniqueId val="{00000000-795F-422C-8F1D-97DC47813716}"/>
            </c:ext>
          </c:extLst>
        </c:ser>
        <c:dLbls>
          <c:showLegendKey val="0"/>
          <c:showVal val="0"/>
          <c:showCatName val="0"/>
          <c:showSerName val="0"/>
          <c:showPercent val="0"/>
          <c:showBubbleSize val="0"/>
        </c:dLbls>
        <c:marker val="1"/>
        <c:smooth val="0"/>
        <c:axId val="204386816"/>
        <c:axId val="202705728"/>
      </c:lineChart>
      <c:catAx>
        <c:axId val="204386816"/>
        <c:scaling>
          <c:orientation val="minMax"/>
        </c:scaling>
        <c:delete val="1"/>
        <c:axPos val="b"/>
        <c:numFmt formatCode="General" sourceLinked="1"/>
        <c:majorTickMark val="none"/>
        <c:minorTickMark val="none"/>
        <c:tickLblPos val="nextTo"/>
        <c:crossAx val="202705728"/>
        <c:crosses val="autoZero"/>
        <c:auto val="1"/>
        <c:lblAlgn val="ctr"/>
        <c:lblOffset val="100"/>
        <c:noMultiLvlLbl val="0"/>
      </c:catAx>
      <c:valAx>
        <c:axId val="20270572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4386816"/>
        <c:crosses val="autoZero"/>
        <c:crossBetween val="between"/>
      </c:valAx>
      <c:spPr>
        <a:noFill/>
        <a:ln>
          <a:noFill/>
        </a:ln>
        <a:effectLst/>
      </c:spPr>
    </c:plotArea>
    <c:plotVisOnly val="1"/>
    <c:dispBlanksAs val="gap"/>
    <c:showDLblsOverMax val="0"/>
  </c:chart>
  <c:spPr>
    <a:solidFill>
      <a:schemeClr val="bg1"/>
    </a:solidFill>
    <a:ln>
      <a:solidFill>
        <a:schemeClr val="bg2"/>
      </a:solidFill>
    </a:ln>
    <a:effectLst/>
  </c:spPr>
  <c:txPr>
    <a:bodyPr/>
    <a:lstStyle/>
    <a:p>
      <a:pPr>
        <a:defRPr/>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ndard"/>
        <c:varyColors val="0"/>
        <c:ser>
          <c:idx val="0"/>
          <c:order val="0"/>
          <c:spPr>
            <a:ln w="28575" cap="rnd">
              <a:solidFill>
                <a:schemeClr val="accent2"/>
              </a:solidFill>
              <a:round/>
            </a:ln>
            <a:effectLst/>
          </c:spPr>
          <c:marker>
            <c:symbol val="none"/>
          </c:marker>
          <c:cat>
            <c:numRef>
              <c:f>Sheet1!$A$10:$A$19</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Sheet1!$H$10:$H$19</c:f>
              <c:numCache>
                <c:formatCode>General</c:formatCode>
                <c:ptCount val="10"/>
                <c:pt idx="0">
                  <c:v>0.5</c:v>
                </c:pt>
                <c:pt idx="1">
                  <c:v>0.6</c:v>
                </c:pt>
                <c:pt idx="2">
                  <c:v>0.5</c:v>
                </c:pt>
                <c:pt idx="3">
                  <c:v>1.5</c:v>
                </c:pt>
                <c:pt idx="4">
                  <c:v>1.4</c:v>
                </c:pt>
                <c:pt idx="5">
                  <c:v>1.5</c:v>
                </c:pt>
                <c:pt idx="6">
                  <c:v>1.4</c:v>
                </c:pt>
                <c:pt idx="7">
                  <c:v>1.5</c:v>
                </c:pt>
                <c:pt idx="8">
                  <c:v>0.5</c:v>
                </c:pt>
                <c:pt idx="9">
                  <c:v>0.6</c:v>
                </c:pt>
              </c:numCache>
            </c:numRef>
          </c:val>
          <c:smooth val="0"/>
          <c:extLst xmlns:c16r2="http://schemas.microsoft.com/office/drawing/2015/06/chart">
            <c:ext xmlns:c16="http://schemas.microsoft.com/office/drawing/2014/chart" uri="{C3380CC4-5D6E-409C-BE32-E72D297353CC}">
              <c16:uniqueId val="{00000000-315A-446D-90A0-7A023BA8FBBE}"/>
            </c:ext>
          </c:extLst>
        </c:ser>
        <c:dLbls>
          <c:showLegendKey val="0"/>
          <c:showVal val="0"/>
          <c:showCatName val="0"/>
          <c:showSerName val="0"/>
          <c:showPercent val="0"/>
          <c:showBubbleSize val="0"/>
        </c:dLbls>
        <c:marker val="1"/>
        <c:smooth val="0"/>
        <c:axId val="204387840"/>
        <c:axId val="202707456"/>
      </c:lineChart>
      <c:catAx>
        <c:axId val="204387840"/>
        <c:scaling>
          <c:orientation val="minMax"/>
        </c:scaling>
        <c:delete val="1"/>
        <c:axPos val="b"/>
        <c:numFmt formatCode="General" sourceLinked="1"/>
        <c:majorTickMark val="none"/>
        <c:minorTickMark val="none"/>
        <c:tickLblPos val="nextTo"/>
        <c:crossAx val="202707456"/>
        <c:crosses val="autoZero"/>
        <c:auto val="1"/>
        <c:lblAlgn val="ctr"/>
        <c:lblOffset val="100"/>
        <c:noMultiLvlLbl val="0"/>
      </c:catAx>
      <c:valAx>
        <c:axId val="202707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4387840"/>
        <c:crosses val="autoZero"/>
        <c:crossBetween val="between"/>
      </c:valAx>
      <c:spPr>
        <a:noFill/>
        <a:ln>
          <a:noFill/>
        </a:ln>
        <a:effectLst/>
      </c:spPr>
    </c:plotArea>
    <c:plotVisOnly val="1"/>
    <c:dispBlanksAs val="gap"/>
    <c:showDLblsOverMax val="0"/>
  </c:chart>
  <c:spPr>
    <a:solidFill>
      <a:schemeClr val="bg1"/>
    </a:solidFill>
    <a:ln>
      <a:solidFill>
        <a:schemeClr val="bg2"/>
      </a:solidFill>
    </a:ln>
    <a:effectLst/>
  </c:spPr>
  <c:txPr>
    <a:bodyPr/>
    <a:lstStyle/>
    <a:p>
      <a:pPr>
        <a:defRPr/>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ndard"/>
        <c:varyColors val="0"/>
        <c:ser>
          <c:idx val="0"/>
          <c:order val="0"/>
          <c:spPr>
            <a:ln w="28575" cap="rnd">
              <a:solidFill>
                <a:schemeClr val="accent2"/>
              </a:solidFill>
              <a:round/>
            </a:ln>
            <a:effectLst/>
          </c:spPr>
          <c:marker>
            <c:symbol val="none"/>
          </c:marker>
          <c:cat>
            <c:numRef>
              <c:f>Sheet1!$L$10:$L$20</c:f>
              <c:numCache>
                <c:formatCode>General</c:formatCode>
                <c:ptCount val="11"/>
                <c:pt idx="1">
                  <c:v>1</c:v>
                </c:pt>
                <c:pt idx="2">
                  <c:v>1</c:v>
                </c:pt>
                <c:pt idx="3">
                  <c:v>1</c:v>
                </c:pt>
                <c:pt idx="4">
                  <c:v>1</c:v>
                </c:pt>
                <c:pt idx="5">
                  <c:v>1</c:v>
                </c:pt>
                <c:pt idx="6">
                  <c:v>1</c:v>
                </c:pt>
                <c:pt idx="7">
                  <c:v>1</c:v>
                </c:pt>
                <c:pt idx="8">
                  <c:v>1</c:v>
                </c:pt>
                <c:pt idx="9">
                  <c:v>1</c:v>
                </c:pt>
                <c:pt idx="10">
                  <c:v>1</c:v>
                </c:pt>
              </c:numCache>
            </c:numRef>
          </c:cat>
          <c:val>
            <c:numRef>
              <c:f>Sheet1!$M$10:$M$20</c:f>
              <c:numCache>
                <c:formatCode>General</c:formatCode>
                <c:ptCount val="11"/>
                <c:pt idx="1">
                  <c:v>1.3</c:v>
                </c:pt>
                <c:pt idx="2">
                  <c:v>0.7</c:v>
                </c:pt>
                <c:pt idx="3">
                  <c:v>1.3</c:v>
                </c:pt>
                <c:pt idx="4">
                  <c:v>0.7</c:v>
                </c:pt>
                <c:pt idx="5">
                  <c:v>1.3</c:v>
                </c:pt>
                <c:pt idx="6">
                  <c:v>0.7</c:v>
                </c:pt>
                <c:pt idx="7">
                  <c:v>1.3</c:v>
                </c:pt>
                <c:pt idx="8">
                  <c:v>0.7</c:v>
                </c:pt>
                <c:pt idx="9">
                  <c:v>1.3</c:v>
                </c:pt>
                <c:pt idx="10">
                  <c:v>0.7</c:v>
                </c:pt>
              </c:numCache>
            </c:numRef>
          </c:val>
          <c:smooth val="0"/>
          <c:extLst xmlns:c16r2="http://schemas.microsoft.com/office/drawing/2015/06/chart">
            <c:ext xmlns:c16="http://schemas.microsoft.com/office/drawing/2014/chart" uri="{C3380CC4-5D6E-409C-BE32-E72D297353CC}">
              <c16:uniqueId val="{00000000-BB3B-4781-9A15-5E45E5A90A3D}"/>
            </c:ext>
          </c:extLst>
        </c:ser>
        <c:dLbls>
          <c:showLegendKey val="0"/>
          <c:showVal val="0"/>
          <c:showCatName val="0"/>
          <c:showSerName val="0"/>
          <c:showPercent val="0"/>
          <c:showBubbleSize val="0"/>
        </c:dLbls>
        <c:marker val="1"/>
        <c:smooth val="0"/>
        <c:axId val="206439424"/>
        <c:axId val="205391552"/>
      </c:lineChart>
      <c:catAx>
        <c:axId val="206439424"/>
        <c:scaling>
          <c:orientation val="minMax"/>
        </c:scaling>
        <c:delete val="1"/>
        <c:axPos val="b"/>
        <c:numFmt formatCode="General" sourceLinked="1"/>
        <c:majorTickMark val="none"/>
        <c:minorTickMark val="none"/>
        <c:tickLblPos val="nextTo"/>
        <c:crossAx val="205391552"/>
        <c:crosses val="autoZero"/>
        <c:auto val="1"/>
        <c:lblAlgn val="ctr"/>
        <c:lblOffset val="100"/>
        <c:noMultiLvlLbl val="0"/>
      </c:catAx>
      <c:valAx>
        <c:axId val="20539155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6439424"/>
        <c:crosses val="autoZero"/>
        <c:crossBetween val="between"/>
      </c:valAx>
      <c:spPr>
        <a:noFill/>
        <a:ln>
          <a:noFill/>
        </a:ln>
        <a:effectLst/>
      </c:spPr>
    </c:plotArea>
    <c:plotVisOnly val="1"/>
    <c:dispBlanksAs val="gap"/>
    <c:showDLblsOverMax val="0"/>
  </c:chart>
  <c:spPr>
    <a:solidFill>
      <a:schemeClr val="bg1"/>
    </a:solidFill>
    <a:ln>
      <a:solidFill>
        <a:schemeClr val="bg2"/>
      </a:solidFill>
    </a:ln>
    <a:effectLst/>
  </c:spPr>
  <c:txPr>
    <a:bodyPr/>
    <a:lstStyle/>
    <a:p>
      <a:pPr>
        <a:defRPr/>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r>
              <a:rPr lang="zh-CN" sz="1200" dirty="0"/>
              <a:t>差异性指标</a:t>
            </a:r>
          </a:p>
        </c:rich>
      </c:tx>
      <c:overlay val="0"/>
      <c:spPr>
        <a:noFill/>
        <a:ln>
          <a:noFill/>
        </a:ln>
        <a:effectLst/>
      </c:spPr>
    </c:title>
    <c:autoTitleDeleted val="0"/>
    <c:plotArea>
      <c:layout/>
      <c:lineChart>
        <c:grouping val="standard"/>
        <c:varyColors val="0"/>
        <c:ser>
          <c:idx val="0"/>
          <c:order val="0"/>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Sheet1!$J$2:$J$6</c:f>
              <c:strCache>
                <c:ptCount val="5"/>
                <c:pt idx="0">
                  <c:v>8月</c:v>
                </c:pt>
                <c:pt idx="1">
                  <c:v>9月</c:v>
                </c:pt>
                <c:pt idx="2">
                  <c:v>10月</c:v>
                </c:pt>
                <c:pt idx="3">
                  <c:v>11月</c:v>
                </c:pt>
                <c:pt idx="4">
                  <c:v>12月</c:v>
                </c:pt>
              </c:strCache>
            </c:strRef>
          </c:cat>
          <c:val>
            <c:numRef>
              <c:f>Sheet1!$K$2:$K$6</c:f>
              <c:numCache>
                <c:formatCode>General</c:formatCode>
                <c:ptCount val="5"/>
                <c:pt idx="0">
                  <c:v>0.8</c:v>
                </c:pt>
                <c:pt idx="1">
                  <c:v>0.76</c:v>
                </c:pt>
                <c:pt idx="2">
                  <c:v>0.83</c:v>
                </c:pt>
                <c:pt idx="3">
                  <c:v>0.8</c:v>
                </c:pt>
                <c:pt idx="4">
                  <c:v>0.7</c:v>
                </c:pt>
              </c:numCache>
            </c:numRef>
          </c:val>
          <c:smooth val="0"/>
          <c:extLst xmlns:c16r2="http://schemas.microsoft.com/office/drawing/2015/06/chart">
            <c:ext xmlns:c16="http://schemas.microsoft.com/office/drawing/2014/chart" uri="{C3380CC4-5D6E-409C-BE32-E72D297353CC}">
              <c16:uniqueId val="{00000000-9382-476F-8662-54433E8D0143}"/>
            </c:ext>
          </c:extLst>
        </c:ser>
        <c:dLbls>
          <c:dLblPos val="ctr"/>
          <c:showLegendKey val="0"/>
          <c:showVal val="1"/>
          <c:showCatName val="0"/>
          <c:showSerName val="0"/>
          <c:showPercent val="0"/>
          <c:showBubbleSize val="0"/>
        </c:dLbls>
        <c:marker val="1"/>
        <c:smooth val="0"/>
        <c:axId val="206898688"/>
        <c:axId val="205393280"/>
      </c:lineChart>
      <c:catAx>
        <c:axId val="20689868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zh-CN"/>
          </a:p>
        </c:txPr>
        <c:crossAx val="205393280"/>
        <c:crosses val="autoZero"/>
        <c:auto val="1"/>
        <c:lblAlgn val="ctr"/>
        <c:lblOffset val="100"/>
        <c:noMultiLvlLbl val="0"/>
      </c:catAx>
      <c:valAx>
        <c:axId val="20539328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0689868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1.4510281797797255E-2"/>
          <c:y val="2.3148148148148147E-2"/>
          <c:w val="0.9645304222720511"/>
          <c:h val="0.84006926217556144"/>
        </c:manualLayout>
      </c:layout>
      <c:barChart>
        <c:barDir val="col"/>
        <c:grouping val="clustered"/>
        <c:varyColors val="0"/>
        <c:ser>
          <c:idx val="0"/>
          <c:order val="0"/>
          <c:tx>
            <c:strRef>
              <c:f>Sheet1!$G$1</c:f>
              <c:strCache>
                <c:ptCount val="1"/>
                <c:pt idx="0">
                  <c:v>评分</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Sheet1!$A$2:$A$13</c:f>
              <c:strCache>
                <c:ptCount val="12"/>
                <c:pt idx="0">
                  <c:v>锡林</c:v>
                </c:pt>
                <c:pt idx="1">
                  <c:v>兴安盟</c:v>
                </c:pt>
                <c:pt idx="2">
                  <c:v>阿拉善</c:v>
                </c:pt>
                <c:pt idx="3">
                  <c:v>鄂尔多斯</c:v>
                </c:pt>
                <c:pt idx="4">
                  <c:v>呼伦贝尔</c:v>
                </c:pt>
                <c:pt idx="5">
                  <c:v>通辽</c:v>
                </c:pt>
                <c:pt idx="6">
                  <c:v>乌兰察布</c:v>
                </c:pt>
                <c:pt idx="7">
                  <c:v>巴彦</c:v>
                </c:pt>
                <c:pt idx="8">
                  <c:v>赤峰</c:v>
                </c:pt>
                <c:pt idx="9">
                  <c:v>呼市</c:v>
                </c:pt>
                <c:pt idx="10">
                  <c:v>包头</c:v>
                </c:pt>
                <c:pt idx="11">
                  <c:v>乌海</c:v>
                </c:pt>
              </c:strCache>
            </c:strRef>
          </c:cat>
          <c:val>
            <c:numRef>
              <c:f>Sheet1!$G$2:$G$13</c:f>
              <c:numCache>
                <c:formatCode>General</c:formatCode>
                <c:ptCount val="12"/>
                <c:pt idx="0">
                  <c:v>4.5999999999999996</c:v>
                </c:pt>
                <c:pt idx="1">
                  <c:v>5</c:v>
                </c:pt>
                <c:pt idx="2">
                  <c:v>4.8</c:v>
                </c:pt>
                <c:pt idx="3">
                  <c:v>6</c:v>
                </c:pt>
                <c:pt idx="4">
                  <c:v>4.7</c:v>
                </c:pt>
                <c:pt idx="5">
                  <c:v>3.6</c:v>
                </c:pt>
                <c:pt idx="6">
                  <c:v>4</c:v>
                </c:pt>
                <c:pt idx="7">
                  <c:v>4.8</c:v>
                </c:pt>
                <c:pt idx="8">
                  <c:v>3.9</c:v>
                </c:pt>
                <c:pt idx="9">
                  <c:v>5.8</c:v>
                </c:pt>
                <c:pt idx="10">
                  <c:v>4.5999999999999996</c:v>
                </c:pt>
                <c:pt idx="11">
                  <c:v>3.7</c:v>
                </c:pt>
              </c:numCache>
            </c:numRef>
          </c:val>
          <c:extLst xmlns:c16r2="http://schemas.microsoft.com/office/drawing/2015/06/chart">
            <c:ext xmlns:c16="http://schemas.microsoft.com/office/drawing/2014/chart" uri="{C3380CC4-5D6E-409C-BE32-E72D297353CC}">
              <c16:uniqueId val="{00000000-83DB-4FC4-9220-8D84E589F12F}"/>
            </c:ext>
          </c:extLst>
        </c:ser>
        <c:dLbls>
          <c:dLblPos val="inEnd"/>
          <c:showLegendKey val="0"/>
          <c:showVal val="1"/>
          <c:showCatName val="0"/>
          <c:showSerName val="0"/>
          <c:showPercent val="0"/>
          <c:showBubbleSize val="0"/>
        </c:dLbls>
        <c:gapWidth val="65"/>
        <c:axId val="206899200"/>
        <c:axId val="205395008"/>
      </c:barChart>
      <c:catAx>
        <c:axId val="20689920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zh-CN"/>
          </a:p>
        </c:txPr>
        <c:crossAx val="205395008"/>
        <c:crosses val="autoZero"/>
        <c:auto val="1"/>
        <c:lblAlgn val="ctr"/>
        <c:lblOffset val="100"/>
        <c:noMultiLvlLbl val="0"/>
      </c:catAx>
      <c:valAx>
        <c:axId val="20539500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0689920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22836546227573E-2"/>
          <c:y val="4.848961015710973E-2"/>
          <c:w val="0.90513067759496979"/>
          <c:h val="0.77098048047465029"/>
        </c:manualLayout>
      </c:layout>
      <c:lineChart>
        <c:grouping val="standard"/>
        <c:varyColors val="0"/>
        <c:ser>
          <c:idx val="0"/>
          <c:order val="0"/>
          <c:tx>
            <c:strRef>
              <c:f>Sheet1!$F$2</c:f>
              <c:strCache>
                <c:ptCount val="1"/>
                <c:pt idx="0">
                  <c:v>综合评分</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Sheet1!$E$3:$E$7</c:f>
              <c:numCache>
                <c:formatCode>General</c:formatCode>
                <c:ptCount val="5"/>
                <c:pt idx="0">
                  <c:v>2011</c:v>
                </c:pt>
                <c:pt idx="1">
                  <c:v>2012</c:v>
                </c:pt>
                <c:pt idx="2">
                  <c:v>2013</c:v>
                </c:pt>
                <c:pt idx="3">
                  <c:v>2014</c:v>
                </c:pt>
                <c:pt idx="4">
                  <c:v>2015</c:v>
                </c:pt>
              </c:numCache>
            </c:numRef>
          </c:cat>
          <c:val>
            <c:numRef>
              <c:f>Sheet1!$F$3:$F$7</c:f>
              <c:numCache>
                <c:formatCode>General</c:formatCode>
                <c:ptCount val="5"/>
                <c:pt idx="0">
                  <c:v>4.5</c:v>
                </c:pt>
                <c:pt idx="1">
                  <c:v>4.8</c:v>
                </c:pt>
                <c:pt idx="2">
                  <c:v>4.5999999999999996</c:v>
                </c:pt>
                <c:pt idx="3">
                  <c:v>4.9000000000000004</c:v>
                </c:pt>
                <c:pt idx="4">
                  <c:v>5.0999999999999996</c:v>
                </c:pt>
              </c:numCache>
            </c:numRef>
          </c:val>
          <c:smooth val="0"/>
          <c:extLst xmlns:c16r2="http://schemas.microsoft.com/office/drawing/2015/06/chart">
            <c:ext xmlns:c16="http://schemas.microsoft.com/office/drawing/2014/chart" uri="{C3380CC4-5D6E-409C-BE32-E72D297353CC}">
              <c16:uniqueId val="{00000000-6E56-4167-9A1A-9095A018A6D3}"/>
            </c:ext>
          </c:extLst>
        </c:ser>
        <c:dLbls>
          <c:dLblPos val="ctr"/>
          <c:showLegendKey val="0"/>
          <c:showVal val="1"/>
          <c:showCatName val="0"/>
          <c:showSerName val="0"/>
          <c:showPercent val="0"/>
          <c:showBubbleSize val="0"/>
        </c:dLbls>
        <c:marker val="1"/>
        <c:smooth val="0"/>
        <c:axId val="206899712"/>
        <c:axId val="205396736"/>
      </c:lineChart>
      <c:catAx>
        <c:axId val="20689971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zh-CN" altLang="en-US"/>
                  <a:t>年份</a:t>
                </a:r>
              </a:p>
            </c:rich>
          </c:tx>
          <c:overlay val="0"/>
          <c:spPr>
            <a:noFill/>
            <a:ln>
              <a:noFill/>
            </a:ln>
            <a:effectLst/>
          </c:sp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zh-CN"/>
          </a:p>
        </c:txPr>
        <c:crossAx val="205396736"/>
        <c:crosses val="autoZero"/>
        <c:auto val="1"/>
        <c:lblAlgn val="ctr"/>
        <c:lblOffset val="100"/>
        <c:noMultiLvlLbl val="0"/>
      </c:catAx>
      <c:valAx>
        <c:axId val="20539673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zh-CN" altLang="en-US"/>
                  <a:t>评分</a:t>
                </a:r>
              </a:p>
            </c:rich>
          </c:tx>
          <c:overlay val="0"/>
          <c:spPr>
            <a:noFill/>
            <a:ln>
              <a:noFill/>
            </a:ln>
            <a:effectLst/>
          </c:spPr>
        </c:title>
        <c:numFmt formatCode="General" sourceLinked="1"/>
        <c:majorTickMark val="none"/>
        <c:minorTickMark val="none"/>
        <c:tickLblPos val="nextTo"/>
        <c:crossAx val="206899712"/>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1.4510281797797255E-2"/>
          <c:y val="2.3148148148148147E-2"/>
          <c:w val="0.9645304222720511"/>
          <c:h val="0.84006926217556144"/>
        </c:manualLayout>
      </c:layout>
      <c:barChart>
        <c:barDir val="col"/>
        <c:grouping val="clustered"/>
        <c:varyColors val="0"/>
        <c:ser>
          <c:idx val="0"/>
          <c:order val="0"/>
          <c:tx>
            <c:strRef>
              <c:f>Sheet1!$G$1</c:f>
              <c:strCache>
                <c:ptCount val="1"/>
                <c:pt idx="0">
                  <c:v>评分</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Sheet1!$A$2:$A$13</c:f>
              <c:strCache>
                <c:ptCount val="12"/>
                <c:pt idx="0">
                  <c:v>锡林</c:v>
                </c:pt>
                <c:pt idx="1">
                  <c:v>兴安盟</c:v>
                </c:pt>
                <c:pt idx="2">
                  <c:v>阿拉善</c:v>
                </c:pt>
                <c:pt idx="3">
                  <c:v>鄂尔多斯</c:v>
                </c:pt>
                <c:pt idx="4">
                  <c:v>呼伦贝尔</c:v>
                </c:pt>
                <c:pt idx="5">
                  <c:v>通辽</c:v>
                </c:pt>
                <c:pt idx="6">
                  <c:v>乌兰察布</c:v>
                </c:pt>
                <c:pt idx="7">
                  <c:v>巴彦</c:v>
                </c:pt>
                <c:pt idx="8">
                  <c:v>赤峰</c:v>
                </c:pt>
                <c:pt idx="9">
                  <c:v>呼市</c:v>
                </c:pt>
                <c:pt idx="10">
                  <c:v>包头</c:v>
                </c:pt>
                <c:pt idx="11">
                  <c:v>乌海</c:v>
                </c:pt>
              </c:strCache>
            </c:strRef>
          </c:cat>
          <c:val>
            <c:numRef>
              <c:f>Sheet1!$G$2:$G$13</c:f>
              <c:numCache>
                <c:formatCode>General</c:formatCode>
                <c:ptCount val="12"/>
                <c:pt idx="0">
                  <c:v>4.5999999999999996</c:v>
                </c:pt>
                <c:pt idx="1">
                  <c:v>5</c:v>
                </c:pt>
                <c:pt idx="2">
                  <c:v>4.8</c:v>
                </c:pt>
                <c:pt idx="3">
                  <c:v>6</c:v>
                </c:pt>
                <c:pt idx="4">
                  <c:v>4.7</c:v>
                </c:pt>
                <c:pt idx="5">
                  <c:v>3.6</c:v>
                </c:pt>
                <c:pt idx="6">
                  <c:v>4</c:v>
                </c:pt>
                <c:pt idx="7">
                  <c:v>4.8</c:v>
                </c:pt>
                <c:pt idx="8">
                  <c:v>3.9</c:v>
                </c:pt>
                <c:pt idx="9">
                  <c:v>5.8</c:v>
                </c:pt>
                <c:pt idx="10">
                  <c:v>4.5999999999999996</c:v>
                </c:pt>
                <c:pt idx="11">
                  <c:v>3.7</c:v>
                </c:pt>
              </c:numCache>
            </c:numRef>
          </c:val>
          <c:extLst xmlns:c16r2="http://schemas.microsoft.com/office/drawing/2015/06/chart">
            <c:ext xmlns:c16="http://schemas.microsoft.com/office/drawing/2014/chart" uri="{C3380CC4-5D6E-409C-BE32-E72D297353CC}">
              <c16:uniqueId val="{00000000-86C8-4FDB-A42C-2195C2811B00}"/>
            </c:ext>
          </c:extLst>
        </c:ser>
        <c:dLbls>
          <c:dLblPos val="inEnd"/>
          <c:showLegendKey val="0"/>
          <c:showVal val="1"/>
          <c:showCatName val="0"/>
          <c:showSerName val="0"/>
          <c:showPercent val="0"/>
          <c:showBubbleSize val="0"/>
        </c:dLbls>
        <c:gapWidth val="65"/>
        <c:axId val="207435264"/>
        <c:axId val="177497792"/>
      </c:barChart>
      <c:catAx>
        <c:axId val="20743526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zh-CN"/>
          </a:p>
        </c:txPr>
        <c:crossAx val="177497792"/>
        <c:crosses val="autoZero"/>
        <c:auto val="1"/>
        <c:lblAlgn val="ctr"/>
        <c:lblOffset val="100"/>
        <c:noMultiLvlLbl val="0"/>
      </c:catAx>
      <c:valAx>
        <c:axId val="1774977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0743526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0" i="0" u="none" strike="noStrike" kern="1200" spc="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r>
              <a:rPr lang="zh-CN" altLang="en-US" sz="800" dirty="0" smtClean="0">
                <a:latin typeface="Times New Roman" panose="02020603050405020304" pitchFamily="18" charset="0"/>
                <a:ea typeface="微软雅黑" panose="020B0503020204020204" pitchFamily="34" charset="-122"/>
                <a:cs typeface="Times New Roman" panose="02020603050405020304" pitchFamily="18" charset="0"/>
              </a:rPr>
              <a:t>火电厂烟尘排放量</a:t>
            </a:r>
            <a:r>
              <a:rPr lang="zh-CN" altLang="en-US" sz="800" dirty="0">
                <a:latin typeface="Times New Roman" panose="02020603050405020304" pitchFamily="18" charset="0"/>
                <a:ea typeface="微软雅黑" panose="020B0503020204020204" pitchFamily="34" charset="-122"/>
                <a:cs typeface="Times New Roman" panose="02020603050405020304" pitchFamily="18" charset="0"/>
              </a:rPr>
              <a:t>占全区总排放量比例</a:t>
            </a:r>
            <a:endParaRPr lang="zh-CN" sz="800" dirty="0">
              <a:latin typeface="Times New Roman" panose="02020603050405020304" pitchFamily="18" charset="0"/>
              <a:ea typeface="微软雅黑" panose="020B0503020204020204" pitchFamily="34" charset="-122"/>
              <a:cs typeface="Times New Roman" panose="02020603050405020304" pitchFamily="18" charset="0"/>
            </a:endParaRPr>
          </a:p>
        </c:rich>
      </c:tx>
      <c:layout/>
      <c:overlay val="0"/>
      <c:spPr>
        <a:noFill/>
        <a:ln>
          <a:noFill/>
        </a:ln>
        <a:effectLst/>
      </c:spPr>
    </c:title>
    <c:autoTitleDeleted val="0"/>
    <c:plotArea>
      <c:layout>
        <c:manualLayout>
          <c:layoutTarget val="inner"/>
          <c:xMode val="edge"/>
          <c:yMode val="edge"/>
          <c:x val="0.26878100677934963"/>
          <c:y val="0.37574084818345077"/>
          <c:w val="0.49482673757605178"/>
          <c:h val="0.63990655618309489"/>
        </c:manualLayout>
      </c:layout>
      <c:doughnutChart>
        <c:varyColors val="1"/>
        <c:ser>
          <c:idx val="0"/>
          <c:order val="0"/>
          <c:dPt>
            <c:idx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1-31BD-4D35-BD41-3B176E3EF684}"/>
              </c:ext>
            </c:extLst>
          </c:dPt>
          <c:dPt>
            <c:idx val="1"/>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3-31BD-4D35-BD41-3B176E3EF68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Sheet1!$D$35:$E$35</c:f>
              <c:strCache>
                <c:ptCount val="2"/>
                <c:pt idx="0">
                  <c:v>火电厂排放量</c:v>
                </c:pt>
                <c:pt idx="1">
                  <c:v>全区总排放量</c:v>
                </c:pt>
              </c:strCache>
            </c:strRef>
          </c:cat>
          <c:val>
            <c:numRef>
              <c:f>Sheet1!$D$36:$E$36</c:f>
              <c:numCache>
                <c:formatCode>General</c:formatCode>
                <c:ptCount val="2"/>
                <c:pt idx="0">
                  <c:v>5000</c:v>
                </c:pt>
                <c:pt idx="1">
                  <c:v>2300</c:v>
                </c:pt>
              </c:numCache>
            </c:numRef>
          </c:val>
          <c:extLst xmlns:c16r2="http://schemas.microsoft.com/office/drawing/2015/06/chart">
            <c:ext xmlns:c16="http://schemas.microsoft.com/office/drawing/2014/chart" uri="{C3380CC4-5D6E-409C-BE32-E72D297353CC}">
              <c16:uniqueId val="{00000004-31BD-4D35-BD41-3B176E3EF684}"/>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28157040527215377"/>
          <c:y val="0.27102804254731316"/>
          <c:w val="0.43518181448844195"/>
          <c:h val="8.4518856195607131E-2"/>
        </c:manualLayout>
      </c:layout>
      <c:overlay val="0"/>
      <c:spPr>
        <a:noFill/>
        <a:ln>
          <a:noFill/>
        </a:ln>
        <a:effectLst/>
      </c:spPr>
      <c:txPr>
        <a:bodyPr rot="0" spcFirstLastPara="1" vertOverflow="ellipsis" vert="horz" wrap="square" anchor="ctr" anchorCtr="1"/>
        <a:lstStyle/>
        <a:p>
          <a:pPr rtl="0">
            <a:defRPr sz="5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Sheet1!$F$2</c:f>
              <c:strCache>
                <c:ptCount val="1"/>
                <c:pt idx="0">
                  <c:v>综合评分</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Sheet1!$E$3:$E$7</c:f>
              <c:numCache>
                <c:formatCode>General</c:formatCode>
                <c:ptCount val="5"/>
                <c:pt idx="0">
                  <c:v>2011</c:v>
                </c:pt>
                <c:pt idx="1">
                  <c:v>2012</c:v>
                </c:pt>
                <c:pt idx="2">
                  <c:v>2013</c:v>
                </c:pt>
                <c:pt idx="3">
                  <c:v>2014</c:v>
                </c:pt>
                <c:pt idx="4">
                  <c:v>2015</c:v>
                </c:pt>
              </c:numCache>
            </c:numRef>
          </c:cat>
          <c:val>
            <c:numRef>
              <c:f>Sheet1!$F$3:$F$7</c:f>
              <c:numCache>
                <c:formatCode>General</c:formatCode>
                <c:ptCount val="5"/>
                <c:pt idx="0">
                  <c:v>4.5</c:v>
                </c:pt>
                <c:pt idx="1">
                  <c:v>4.8</c:v>
                </c:pt>
                <c:pt idx="2">
                  <c:v>4.5999999999999996</c:v>
                </c:pt>
                <c:pt idx="3">
                  <c:v>4.9000000000000004</c:v>
                </c:pt>
                <c:pt idx="4">
                  <c:v>5.0999999999999996</c:v>
                </c:pt>
              </c:numCache>
            </c:numRef>
          </c:val>
          <c:smooth val="0"/>
          <c:extLst xmlns:c16r2="http://schemas.microsoft.com/office/drawing/2015/06/chart">
            <c:ext xmlns:c16="http://schemas.microsoft.com/office/drawing/2014/chart" uri="{C3380CC4-5D6E-409C-BE32-E72D297353CC}">
              <c16:uniqueId val="{00000000-4C64-4BBD-AA8B-6ED8486A25A0}"/>
            </c:ext>
          </c:extLst>
        </c:ser>
        <c:dLbls>
          <c:dLblPos val="ctr"/>
          <c:showLegendKey val="0"/>
          <c:showVal val="1"/>
          <c:showCatName val="0"/>
          <c:showSerName val="0"/>
          <c:showPercent val="0"/>
          <c:showBubbleSize val="0"/>
        </c:dLbls>
        <c:marker val="1"/>
        <c:smooth val="0"/>
        <c:axId val="207435776"/>
        <c:axId val="177499520"/>
      </c:lineChart>
      <c:catAx>
        <c:axId val="207435776"/>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zh-CN" altLang="en-US"/>
                  <a:t>年份</a:t>
                </a:r>
              </a:p>
            </c:rich>
          </c:tx>
          <c:overlay val="0"/>
          <c:spPr>
            <a:noFill/>
            <a:ln>
              <a:noFill/>
            </a:ln>
            <a:effectLst/>
          </c:sp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zh-CN"/>
          </a:p>
        </c:txPr>
        <c:crossAx val="177499520"/>
        <c:crosses val="autoZero"/>
        <c:auto val="1"/>
        <c:lblAlgn val="ctr"/>
        <c:lblOffset val="100"/>
        <c:noMultiLvlLbl val="0"/>
      </c:catAx>
      <c:valAx>
        <c:axId val="17749952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zh-CN" altLang="en-US"/>
                  <a:t>评分</a:t>
                </a:r>
              </a:p>
            </c:rich>
          </c:tx>
          <c:overlay val="0"/>
          <c:spPr>
            <a:noFill/>
            <a:ln>
              <a:noFill/>
            </a:ln>
            <a:effectLst/>
          </c:spPr>
        </c:title>
        <c:numFmt formatCode="General" sourceLinked="1"/>
        <c:majorTickMark val="none"/>
        <c:minorTickMark val="none"/>
        <c:tickLblPos val="nextTo"/>
        <c:crossAx val="20743577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zh-CN"/>
              <a:t>差异性指标</a:t>
            </a:r>
          </a:p>
        </c:rich>
      </c:tx>
      <c:overlay val="0"/>
      <c:spPr>
        <a:noFill/>
        <a:ln>
          <a:noFill/>
        </a:ln>
        <a:effectLst/>
      </c:spPr>
    </c:title>
    <c:autoTitleDeleted val="0"/>
    <c:plotArea>
      <c:layout/>
      <c:lineChart>
        <c:grouping val="standard"/>
        <c:varyColors val="0"/>
        <c:ser>
          <c:idx val="0"/>
          <c:order val="0"/>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Sheet1!$J$2:$J$6</c:f>
              <c:strCache>
                <c:ptCount val="5"/>
                <c:pt idx="0">
                  <c:v>8月</c:v>
                </c:pt>
                <c:pt idx="1">
                  <c:v>9月</c:v>
                </c:pt>
                <c:pt idx="2">
                  <c:v>10月</c:v>
                </c:pt>
                <c:pt idx="3">
                  <c:v>11月</c:v>
                </c:pt>
                <c:pt idx="4">
                  <c:v>12月</c:v>
                </c:pt>
              </c:strCache>
            </c:strRef>
          </c:cat>
          <c:val>
            <c:numRef>
              <c:f>Sheet1!$K$2:$K$6</c:f>
              <c:numCache>
                <c:formatCode>General</c:formatCode>
                <c:ptCount val="5"/>
                <c:pt idx="0">
                  <c:v>0.8</c:v>
                </c:pt>
                <c:pt idx="1">
                  <c:v>0.76</c:v>
                </c:pt>
                <c:pt idx="2">
                  <c:v>0.83</c:v>
                </c:pt>
                <c:pt idx="3">
                  <c:v>0.8</c:v>
                </c:pt>
                <c:pt idx="4">
                  <c:v>0.7</c:v>
                </c:pt>
              </c:numCache>
            </c:numRef>
          </c:val>
          <c:smooth val="0"/>
          <c:extLst xmlns:c16r2="http://schemas.microsoft.com/office/drawing/2015/06/chart">
            <c:ext xmlns:c16="http://schemas.microsoft.com/office/drawing/2014/chart" uri="{C3380CC4-5D6E-409C-BE32-E72D297353CC}">
              <c16:uniqueId val="{00000000-41B4-4835-9002-8701A2843239}"/>
            </c:ext>
          </c:extLst>
        </c:ser>
        <c:dLbls>
          <c:dLblPos val="ctr"/>
          <c:showLegendKey val="0"/>
          <c:showVal val="1"/>
          <c:showCatName val="0"/>
          <c:showSerName val="0"/>
          <c:showPercent val="0"/>
          <c:showBubbleSize val="0"/>
        </c:dLbls>
        <c:marker val="1"/>
        <c:smooth val="0"/>
        <c:axId val="207436288"/>
        <c:axId val="177501248"/>
      </c:lineChart>
      <c:catAx>
        <c:axId val="20743628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zh-CN"/>
          </a:p>
        </c:txPr>
        <c:crossAx val="177501248"/>
        <c:crosses val="autoZero"/>
        <c:auto val="1"/>
        <c:lblAlgn val="ctr"/>
        <c:lblOffset val="100"/>
        <c:noMultiLvlLbl val="0"/>
      </c:catAx>
      <c:valAx>
        <c:axId val="17750124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0743628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zh-CN" altLang="en-US" sz="1800">
                <a:solidFill>
                  <a:schemeClr val="tx1"/>
                </a:solidFill>
              </a:rPr>
              <a:t>全区</a:t>
            </a:r>
          </a:p>
        </c:rich>
      </c:tx>
      <c:overlay val="0"/>
      <c:spPr>
        <a:noFill/>
        <a:ln>
          <a:noFill/>
        </a:ln>
        <a:effectLst/>
      </c:spPr>
    </c:title>
    <c:autoTitleDeleted val="0"/>
    <c:plotArea>
      <c:layout/>
      <c:pie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A68-4861-BB83-F8F05499DDBD}"/>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A68-4861-BB83-F8F05499DDBD}"/>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AA68-4861-BB83-F8F05499DDBD}"/>
              </c:ext>
            </c:extLst>
          </c:dPt>
          <c:cat>
            <c:strRef>
              <c:f>Sheet1!$A$1:$C$1</c:f>
              <c:strCache>
                <c:ptCount val="3"/>
                <c:pt idx="0">
                  <c:v>设备问题</c:v>
                </c:pt>
                <c:pt idx="1">
                  <c:v>管理问题</c:v>
                </c:pt>
                <c:pt idx="2">
                  <c:v>数据问题</c:v>
                </c:pt>
              </c:strCache>
            </c:strRef>
          </c:cat>
          <c:val>
            <c:numRef>
              <c:f>Sheet1!$A$2:$C$2</c:f>
              <c:numCache>
                <c:formatCode>General</c:formatCode>
                <c:ptCount val="3"/>
                <c:pt idx="0">
                  <c:v>56</c:v>
                </c:pt>
                <c:pt idx="1">
                  <c:v>32</c:v>
                </c:pt>
                <c:pt idx="2">
                  <c:v>12</c:v>
                </c:pt>
              </c:numCache>
            </c:numRef>
          </c:val>
          <c:extLst xmlns:c16r2="http://schemas.microsoft.com/office/drawing/2015/06/chart">
            <c:ext xmlns:c16="http://schemas.microsoft.com/office/drawing/2014/chart" uri="{C3380CC4-5D6E-409C-BE32-E72D297353CC}">
              <c16:uniqueId val="{00000006-AA68-4861-BB83-F8F05499DDB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9814903802528283"/>
          <c:y val="0.91783276700911642"/>
          <c:w val="0.59167658901590026"/>
          <c:h val="8.216723299088361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zh-CN" altLang="en-US" sz="1800"/>
              <a:t>设备问题</a:t>
            </a:r>
          </a:p>
        </c:rich>
      </c:tx>
      <c:overlay val="0"/>
      <c:spPr>
        <a:noFill/>
        <a:ln>
          <a:noFill/>
        </a:ln>
        <a:effectLst/>
      </c:spPr>
    </c:title>
    <c:autoTitleDeleted val="0"/>
    <c:plotArea>
      <c:layout/>
      <c:pie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7105-4A09-B647-358C271F08E8}"/>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7105-4A09-B647-358C271F08E8}"/>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7105-4A09-B647-358C271F08E8}"/>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7105-4A09-B647-358C271F08E8}"/>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7105-4A09-B647-358C271F08E8}"/>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7105-4A09-B647-358C271F08E8}"/>
              </c:ext>
            </c:extLst>
          </c:dPt>
          <c:dPt>
            <c:idx val="6"/>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7105-4A09-B647-358C271F08E8}"/>
              </c:ext>
            </c:extLst>
          </c:dPt>
          <c:dPt>
            <c:idx val="7"/>
            <c:bubble3D val="0"/>
            <c:spPr>
              <a:solidFill>
                <a:schemeClr val="accent2">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F-7105-4A09-B647-358C271F08E8}"/>
              </c:ext>
            </c:extLst>
          </c:dPt>
          <c:dPt>
            <c:idx val="8"/>
            <c:bubble3D val="0"/>
            <c:spPr>
              <a:solidFill>
                <a:schemeClr val="accent3">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11-7105-4A09-B647-358C271F08E8}"/>
              </c:ext>
            </c:extLst>
          </c:dPt>
          <c:dPt>
            <c:idx val="9"/>
            <c:bubble3D val="0"/>
            <c:spPr>
              <a:solidFill>
                <a:schemeClr val="accent4">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13-7105-4A09-B647-358C271F08E8}"/>
              </c:ext>
            </c:extLst>
          </c:dPt>
          <c:dPt>
            <c:idx val="10"/>
            <c:bubble3D val="0"/>
            <c:spPr>
              <a:solidFill>
                <a:schemeClr val="accent5">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15-7105-4A09-B647-358C271F08E8}"/>
              </c:ext>
            </c:extLst>
          </c:dPt>
          <c:dPt>
            <c:idx val="11"/>
            <c:bubble3D val="0"/>
            <c:spPr>
              <a:solidFill>
                <a:schemeClr val="accent6">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17-7105-4A09-B647-358C271F08E8}"/>
              </c:ext>
            </c:extLst>
          </c:dPt>
          <c:cat>
            <c:strRef>
              <c:f>Sheet1!$A$13:$L$13</c:f>
              <c:strCache>
                <c:ptCount val="12"/>
                <c:pt idx="0">
                  <c:v>A厂家</c:v>
                </c:pt>
                <c:pt idx="1">
                  <c:v>B厂家</c:v>
                </c:pt>
                <c:pt idx="2">
                  <c:v>C厂家</c:v>
                </c:pt>
                <c:pt idx="3">
                  <c:v>D厂家</c:v>
                </c:pt>
                <c:pt idx="4">
                  <c:v>E厂家</c:v>
                </c:pt>
                <c:pt idx="5">
                  <c:v>F厂家</c:v>
                </c:pt>
                <c:pt idx="6">
                  <c:v>G厂家</c:v>
                </c:pt>
                <c:pt idx="7">
                  <c:v>H厂家</c:v>
                </c:pt>
                <c:pt idx="8">
                  <c:v>I厂家</c:v>
                </c:pt>
                <c:pt idx="9">
                  <c:v>J厂家</c:v>
                </c:pt>
                <c:pt idx="10">
                  <c:v>K厂家</c:v>
                </c:pt>
                <c:pt idx="11">
                  <c:v>L厂家</c:v>
                </c:pt>
              </c:strCache>
            </c:strRef>
          </c:cat>
          <c:val>
            <c:numRef>
              <c:f>Sheet1!$A$14:$L$14</c:f>
              <c:numCache>
                <c:formatCode>General</c:formatCode>
                <c:ptCount val="12"/>
                <c:pt idx="0">
                  <c:v>12</c:v>
                </c:pt>
                <c:pt idx="1">
                  <c:v>15</c:v>
                </c:pt>
                <c:pt idx="2">
                  <c:v>5</c:v>
                </c:pt>
                <c:pt idx="3">
                  <c:v>6</c:v>
                </c:pt>
                <c:pt idx="4">
                  <c:v>4</c:v>
                </c:pt>
                <c:pt idx="5">
                  <c:v>10</c:v>
                </c:pt>
                <c:pt idx="6">
                  <c:v>12</c:v>
                </c:pt>
                <c:pt idx="7">
                  <c:v>11</c:v>
                </c:pt>
                <c:pt idx="8">
                  <c:v>5</c:v>
                </c:pt>
                <c:pt idx="9">
                  <c:v>6</c:v>
                </c:pt>
                <c:pt idx="10">
                  <c:v>4</c:v>
                </c:pt>
                <c:pt idx="11">
                  <c:v>10</c:v>
                </c:pt>
              </c:numCache>
            </c:numRef>
          </c:val>
          <c:extLst xmlns:c16r2="http://schemas.microsoft.com/office/drawing/2015/06/chart">
            <c:ext xmlns:c16="http://schemas.microsoft.com/office/drawing/2014/chart" uri="{C3380CC4-5D6E-409C-BE32-E72D297353CC}">
              <c16:uniqueId val="{00000018-7105-4A09-B647-358C271F08E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0" i="0" u="none" strike="noStrike" kern="1200" spc="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r>
              <a:rPr lang="zh-CN" altLang="en-US" sz="800" dirty="0" smtClean="0">
                <a:latin typeface="Times New Roman" panose="02020603050405020304" pitchFamily="18" charset="0"/>
                <a:ea typeface="微软雅黑" panose="020B0503020204020204" pitchFamily="34" charset="-122"/>
                <a:cs typeface="Times New Roman" panose="02020603050405020304" pitchFamily="18" charset="0"/>
              </a:rPr>
              <a:t>火电厂</a:t>
            </a:r>
            <a:r>
              <a:rPr lang="en-US" altLang="zh-CN" sz="800" dirty="0" smtClean="0">
                <a:latin typeface="Times New Roman" panose="02020603050405020304" pitchFamily="18" charset="0"/>
                <a:ea typeface="微软雅黑" panose="020B0503020204020204" pitchFamily="34" charset="-122"/>
                <a:cs typeface="Times New Roman" panose="02020603050405020304" pitchFamily="18" charset="0"/>
              </a:rPr>
              <a:t>SO2</a:t>
            </a:r>
            <a:r>
              <a:rPr lang="zh-CN" altLang="en-US" sz="800" dirty="0" smtClean="0">
                <a:latin typeface="Times New Roman" panose="02020603050405020304" pitchFamily="18" charset="0"/>
                <a:ea typeface="微软雅黑" panose="020B0503020204020204" pitchFamily="34" charset="-122"/>
                <a:cs typeface="Times New Roman" panose="02020603050405020304" pitchFamily="18" charset="0"/>
              </a:rPr>
              <a:t>排放量</a:t>
            </a:r>
            <a:r>
              <a:rPr lang="zh-CN" altLang="en-US" sz="800" dirty="0">
                <a:latin typeface="Times New Roman" panose="02020603050405020304" pitchFamily="18" charset="0"/>
                <a:ea typeface="微软雅黑" panose="020B0503020204020204" pitchFamily="34" charset="-122"/>
                <a:cs typeface="Times New Roman" panose="02020603050405020304" pitchFamily="18" charset="0"/>
              </a:rPr>
              <a:t>占全区总排放量比例</a:t>
            </a:r>
            <a:endParaRPr lang="zh-CN" sz="800" dirty="0">
              <a:latin typeface="Times New Roman" panose="02020603050405020304" pitchFamily="18" charset="0"/>
              <a:ea typeface="微软雅黑" panose="020B0503020204020204" pitchFamily="34" charset="-122"/>
              <a:cs typeface="Times New Roman" panose="02020603050405020304" pitchFamily="18" charset="0"/>
            </a:endParaRPr>
          </a:p>
        </c:rich>
      </c:tx>
      <c:layout/>
      <c:overlay val="0"/>
      <c:spPr>
        <a:noFill/>
        <a:ln>
          <a:noFill/>
        </a:ln>
        <a:effectLst/>
      </c:spPr>
    </c:title>
    <c:autoTitleDeleted val="0"/>
    <c:plotArea>
      <c:layout>
        <c:manualLayout>
          <c:layoutTarget val="inner"/>
          <c:xMode val="edge"/>
          <c:yMode val="edge"/>
          <c:x val="0.26878100677934963"/>
          <c:y val="0.37574084818345077"/>
          <c:w val="0.49482673757605178"/>
          <c:h val="0.63990655618309489"/>
        </c:manualLayout>
      </c:layout>
      <c:doughnutChart>
        <c:varyColors val="1"/>
        <c:ser>
          <c:idx val="0"/>
          <c:order val="0"/>
          <c:dPt>
            <c:idx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1-CBE9-4F60-8033-82CE1C7B1A80}"/>
              </c:ext>
            </c:extLst>
          </c:dPt>
          <c:dPt>
            <c:idx val="1"/>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3-CBE9-4F60-8033-82CE1C7B1A8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Sheet1!$D$35:$E$35</c:f>
              <c:strCache>
                <c:ptCount val="2"/>
                <c:pt idx="0">
                  <c:v>火电厂排放量</c:v>
                </c:pt>
                <c:pt idx="1">
                  <c:v>全区总排放量</c:v>
                </c:pt>
              </c:strCache>
            </c:strRef>
          </c:cat>
          <c:val>
            <c:numRef>
              <c:f>Sheet1!$D$37:$E$37</c:f>
              <c:numCache>
                <c:formatCode>General</c:formatCode>
                <c:ptCount val="2"/>
                <c:pt idx="0">
                  <c:v>2000</c:v>
                </c:pt>
                <c:pt idx="1">
                  <c:v>1503</c:v>
                </c:pt>
              </c:numCache>
            </c:numRef>
          </c:val>
          <c:extLst xmlns:c16r2="http://schemas.microsoft.com/office/drawing/2015/06/chart">
            <c:ext xmlns:c16="http://schemas.microsoft.com/office/drawing/2014/chart" uri="{C3380CC4-5D6E-409C-BE32-E72D297353CC}">
              <c16:uniqueId val="{00000004-CBE9-4F60-8033-82CE1C7B1A80}"/>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28157040527215377"/>
          <c:y val="0.27102804254731316"/>
          <c:w val="0.43518181448844195"/>
          <c:h val="8.4518856195607131E-2"/>
        </c:manualLayout>
      </c:layout>
      <c:overlay val="0"/>
      <c:spPr>
        <a:noFill/>
        <a:ln>
          <a:noFill/>
        </a:ln>
        <a:effectLst/>
      </c:spPr>
      <c:txPr>
        <a:bodyPr rot="0" spcFirstLastPara="1" vertOverflow="ellipsis" vert="horz" wrap="square" anchor="ctr" anchorCtr="1"/>
        <a:lstStyle/>
        <a:p>
          <a:pPr rtl="0">
            <a:defRPr sz="5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0" i="0" u="none" strike="noStrike" kern="1200" spc="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r>
              <a:rPr lang="zh-CN" altLang="en-US" sz="800" dirty="0" smtClean="0">
                <a:latin typeface="Times New Roman" panose="02020603050405020304" pitchFamily="18" charset="0"/>
                <a:ea typeface="微软雅黑" panose="020B0503020204020204" pitchFamily="34" charset="-122"/>
                <a:cs typeface="Times New Roman" panose="02020603050405020304" pitchFamily="18" charset="0"/>
              </a:rPr>
              <a:t>火电厂</a:t>
            </a:r>
            <a:r>
              <a:rPr lang="en-US" altLang="zh-CN" sz="800" dirty="0" smtClean="0">
                <a:latin typeface="Times New Roman" panose="02020603050405020304" pitchFamily="18" charset="0"/>
                <a:ea typeface="微软雅黑" panose="020B0503020204020204" pitchFamily="34" charset="-122"/>
                <a:cs typeface="Times New Roman" panose="02020603050405020304" pitchFamily="18" charset="0"/>
              </a:rPr>
              <a:t>NOx</a:t>
            </a:r>
            <a:r>
              <a:rPr lang="zh-CN" altLang="en-US" sz="800" dirty="0" smtClean="0">
                <a:latin typeface="Times New Roman" panose="02020603050405020304" pitchFamily="18" charset="0"/>
                <a:ea typeface="微软雅黑" panose="020B0503020204020204" pitchFamily="34" charset="-122"/>
                <a:cs typeface="Times New Roman" panose="02020603050405020304" pitchFamily="18" charset="0"/>
              </a:rPr>
              <a:t>排放量</a:t>
            </a:r>
            <a:r>
              <a:rPr lang="zh-CN" altLang="en-US" sz="800" dirty="0">
                <a:latin typeface="Times New Roman" panose="02020603050405020304" pitchFamily="18" charset="0"/>
                <a:ea typeface="微软雅黑" panose="020B0503020204020204" pitchFamily="34" charset="-122"/>
                <a:cs typeface="Times New Roman" panose="02020603050405020304" pitchFamily="18" charset="0"/>
              </a:rPr>
              <a:t>占全区总排放量比例</a:t>
            </a:r>
            <a:endParaRPr lang="zh-CN" sz="800" dirty="0">
              <a:latin typeface="Times New Roman" panose="02020603050405020304" pitchFamily="18" charset="0"/>
              <a:ea typeface="微软雅黑" panose="020B0503020204020204" pitchFamily="34" charset="-122"/>
              <a:cs typeface="Times New Roman" panose="02020603050405020304" pitchFamily="18" charset="0"/>
            </a:endParaRPr>
          </a:p>
        </c:rich>
      </c:tx>
      <c:layout/>
      <c:overlay val="0"/>
      <c:spPr>
        <a:noFill/>
        <a:ln>
          <a:noFill/>
        </a:ln>
        <a:effectLst/>
      </c:spPr>
    </c:title>
    <c:autoTitleDeleted val="0"/>
    <c:plotArea>
      <c:layout>
        <c:manualLayout>
          <c:layoutTarget val="inner"/>
          <c:xMode val="edge"/>
          <c:yMode val="edge"/>
          <c:x val="0.26878100677934963"/>
          <c:y val="0.37574084818345077"/>
          <c:w val="0.49482673757605178"/>
          <c:h val="0.63990655618309489"/>
        </c:manualLayout>
      </c:layout>
      <c:doughnutChart>
        <c:varyColors val="1"/>
        <c:ser>
          <c:idx val="0"/>
          <c:order val="0"/>
          <c:dPt>
            <c:idx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1-A5AC-4877-AE00-9DBE8D06FB9A}"/>
              </c:ext>
            </c:extLst>
          </c:dPt>
          <c:dPt>
            <c:idx val="1"/>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3-A5AC-4877-AE00-9DBE8D06FB9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Sheet1!$D$35:$E$35</c:f>
              <c:strCache>
                <c:ptCount val="2"/>
                <c:pt idx="0">
                  <c:v>火电厂排放量</c:v>
                </c:pt>
                <c:pt idx="1">
                  <c:v>全区总排放量</c:v>
                </c:pt>
              </c:strCache>
            </c:strRef>
          </c:cat>
          <c:val>
            <c:numRef>
              <c:f>Sheet1!$D$37:$E$37</c:f>
              <c:numCache>
                <c:formatCode>General</c:formatCode>
                <c:ptCount val="2"/>
                <c:pt idx="0">
                  <c:v>2000</c:v>
                </c:pt>
                <c:pt idx="1">
                  <c:v>1503</c:v>
                </c:pt>
              </c:numCache>
            </c:numRef>
          </c:val>
          <c:extLst xmlns:c16r2="http://schemas.microsoft.com/office/drawing/2015/06/chart">
            <c:ext xmlns:c16="http://schemas.microsoft.com/office/drawing/2014/chart" uri="{C3380CC4-5D6E-409C-BE32-E72D297353CC}">
              <c16:uniqueId val="{00000004-A5AC-4877-AE00-9DBE8D06FB9A}"/>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28157040527215377"/>
          <c:y val="0.27102804254731316"/>
          <c:w val="0.43518181448844195"/>
          <c:h val="8.4518856195607131E-2"/>
        </c:manualLayout>
      </c:layout>
      <c:overlay val="0"/>
      <c:spPr>
        <a:noFill/>
        <a:ln>
          <a:noFill/>
        </a:ln>
        <a:effectLst/>
      </c:spPr>
      <c:txPr>
        <a:bodyPr rot="0" spcFirstLastPara="1" vertOverflow="ellipsis" vert="horz" wrap="square" anchor="ctr" anchorCtr="1"/>
        <a:lstStyle/>
        <a:p>
          <a:pPr rtl="0">
            <a:defRPr sz="5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zh-CN" altLang="en-US"/>
              <a:t>污染物浓度</a:t>
            </a:r>
            <a:endParaRPr lang="zh-CN"/>
          </a:p>
        </c:rich>
      </c:tx>
      <c:layout/>
      <c:overlay val="0"/>
      <c:spPr>
        <a:noFill/>
        <a:ln>
          <a:noFill/>
        </a:ln>
        <a:effectLst/>
      </c:spPr>
    </c:title>
    <c:autoTitleDeleted val="0"/>
    <c:plotArea>
      <c:layout/>
      <c:lineChart>
        <c:grouping val="standard"/>
        <c:varyColors val="0"/>
        <c:ser>
          <c:idx val="0"/>
          <c:order val="0"/>
          <c:tx>
            <c:strRef>
              <c:f>Sheet1!$D$1</c:f>
              <c:strCache>
                <c:ptCount val="1"/>
                <c:pt idx="0">
                  <c:v>SO2日均浓度（mg/m3）</c:v>
                </c:pt>
              </c:strCache>
            </c:strRef>
          </c:tx>
          <c:spPr>
            <a:ln w="22225" cap="rnd" cmpd="sng" algn="ctr">
              <a:solidFill>
                <a:schemeClr val="accent6"/>
              </a:solidFill>
              <a:round/>
            </a:ln>
            <a:effectLst/>
          </c:spPr>
          <c:marker>
            <c:symbol val="none"/>
          </c:marker>
          <c:cat>
            <c:numRef>
              <c:f>Sheet1!$C$2:$C$32</c:f>
              <c:numCache>
                <c:formatCode>m/d/yyyy</c:formatCode>
                <c:ptCount val="31"/>
                <c:pt idx="0">
                  <c:v>42094</c:v>
                </c:pt>
                <c:pt idx="1">
                  <c:v>42093</c:v>
                </c:pt>
                <c:pt idx="2">
                  <c:v>42092</c:v>
                </c:pt>
                <c:pt idx="3">
                  <c:v>42091</c:v>
                </c:pt>
                <c:pt idx="4">
                  <c:v>42090</c:v>
                </c:pt>
                <c:pt idx="5">
                  <c:v>42089</c:v>
                </c:pt>
                <c:pt idx="6">
                  <c:v>42088</c:v>
                </c:pt>
                <c:pt idx="7">
                  <c:v>42087</c:v>
                </c:pt>
                <c:pt idx="8">
                  <c:v>42086</c:v>
                </c:pt>
                <c:pt idx="9">
                  <c:v>42085</c:v>
                </c:pt>
                <c:pt idx="10">
                  <c:v>42084</c:v>
                </c:pt>
                <c:pt idx="11">
                  <c:v>42083</c:v>
                </c:pt>
                <c:pt idx="12">
                  <c:v>42082</c:v>
                </c:pt>
                <c:pt idx="13">
                  <c:v>42081</c:v>
                </c:pt>
                <c:pt idx="14">
                  <c:v>42080</c:v>
                </c:pt>
                <c:pt idx="15">
                  <c:v>42079</c:v>
                </c:pt>
                <c:pt idx="16">
                  <c:v>42078</c:v>
                </c:pt>
                <c:pt idx="17">
                  <c:v>42077</c:v>
                </c:pt>
                <c:pt idx="18">
                  <c:v>42076</c:v>
                </c:pt>
                <c:pt idx="19">
                  <c:v>42075</c:v>
                </c:pt>
                <c:pt idx="20">
                  <c:v>42074</c:v>
                </c:pt>
                <c:pt idx="21">
                  <c:v>42073</c:v>
                </c:pt>
                <c:pt idx="22">
                  <c:v>42072</c:v>
                </c:pt>
                <c:pt idx="23">
                  <c:v>42071</c:v>
                </c:pt>
                <c:pt idx="24">
                  <c:v>42070</c:v>
                </c:pt>
                <c:pt idx="25">
                  <c:v>42069</c:v>
                </c:pt>
                <c:pt idx="26">
                  <c:v>42068</c:v>
                </c:pt>
                <c:pt idx="27">
                  <c:v>42067</c:v>
                </c:pt>
                <c:pt idx="28">
                  <c:v>42066</c:v>
                </c:pt>
                <c:pt idx="29">
                  <c:v>42065</c:v>
                </c:pt>
                <c:pt idx="30">
                  <c:v>42064</c:v>
                </c:pt>
              </c:numCache>
            </c:numRef>
          </c:cat>
          <c:val>
            <c:numRef>
              <c:f>Sheet1!$D$2:$D$32</c:f>
              <c:numCache>
                <c:formatCode>General</c:formatCode>
                <c:ptCount val="31"/>
                <c:pt idx="0">
                  <c:v>143</c:v>
                </c:pt>
                <c:pt idx="1">
                  <c:v>233</c:v>
                </c:pt>
                <c:pt idx="2">
                  <c:v>129</c:v>
                </c:pt>
                <c:pt idx="3">
                  <c:v>102</c:v>
                </c:pt>
                <c:pt idx="4">
                  <c:v>98</c:v>
                </c:pt>
                <c:pt idx="5">
                  <c:v>170</c:v>
                </c:pt>
                <c:pt idx="6">
                  <c:v>221</c:v>
                </c:pt>
                <c:pt idx="7">
                  <c:v>219</c:v>
                </c:pt>
                <c:pt idx="8">
                  <c:v>198</c:v>
                </c:pt>
                <c:pt idx="9">
                  <c:v>121</c:v>
                </c:pt>
                <c:pt idx="10">
                  <c:v>129</c:v>
                </c:pt>
                <c:pt idx="11">
                  <c:v>111</c:v>
                </c:pt>
                <c:pt idx="12">
                  <c:v>238</c:v>
                </c:pt>
                <c:pt idx="13">
                  <c:v>217</c:v>
                </c:pt>
                <c:pt idx="14">
                  <c:v>203</c:v>
                </c:pt>
                <c:pt idx="15">
                  <c:v>200</c:v>
                </c:pt>
                <c:pt idx="16">
                  <c:v>210</c:v>
                </c:pt>
                <c:pt idx="17">
                  <c:v>190</c:v>
                </c:pt>
                <c:pt idx="18">
                  <c:v>197</c:v>
                </c:pt>
                <c:pt idx="19">
                  <c:v>176</c:v>
                </c:pt>
                <c:pt idx="20">
                  <c:v>165</c:v>
                </c:pt>
                <c:pt idx="21">
                  <c:v>157</c:v>
                </c:pt>
                <c:pt idx="22">
                  <c:v>190</c:v>
                </c:pt>
                <c:pt idx="23">
                  <c:v>198</c:v>
                </c:pt>
                <c:pt idx="24">
                  <c:v>190</c:v>
                </c:pt>
                <c:pt idx="25">
                  <c:v>210</c:v>
                </c:pt>
                <c:pt idx="26">
                  <c:v>219</c:v>
                </c:pt>
                <c:pt idx="27">
                  <c:v>217</c:v>
                </c:pt>
                <c:pt idx="28">
                  <c:v>208</c:v>
                </c:pt>
                <c:pt idx="29">
                  <c:v>206</c:v>
                </c:pt>
                <c:pt idx="30">
                  <c:v>212</c:v>
                </c:pt>
              </c:numCache>
            </c:numRef>
          </c:val>
          <c:smooth val="0"/>
          <c:extLst xmlns:c16r2="http://schemas.microsoft.com/office/drawing/2015/06/chart">
            <c:ext xmlns:c16="http://schemas.microsoft.com/office/drawing/2014/chart" uri="{C3380CC4-5D6E-409C-BE32-E72D297353CC}">
              <c16:uniqueId val="{00000000-0699-4111-B4E4-D8CD0846EF0D}"/>
            </c:ext>
          </c:extLst>
        </c:ser>
        <c:ser>
          <c:idx val="1"/>
          <c:order val="1"/>
          <c:tx>
            <c:strRef>
              <c:f>Sheet1!$E$1</c:f>
              <c:strCache>
                <c:ptCount val="1"/>
                <c:pt idx="0">
                  <c:v>NOx日均浓度（mg/m3）</c:v>
                </c:pt>
              </c:strCache>
            </c:strRef>
          </c:tx>
          <c:spPr>
            <a:ln w="22225" cap="rnd" cmpd="sng" algn="ctr">
              <a:solidFill>
                <a:schemeClr val="accent5"/>
              </a:solidFill>
              <a:round/>
            </a:ln>
            <a:effectLst/>
          </c:spPr>
          <c:marker>
            <c:symbol val="none"/>
          </c:marker>
          <c:cat>
            <c:numRef>
              <c:f>Sheet1!$C$2:$C$32</c:f>
              <c:numCache>
                <c:formatCode>m/d/yyyy</c:formatCode>
                <c:ptCount val="31"/>
                <c:pt idx="0">
                  <c:v>42094</c:v>
                </c:pt>
                <c:pt idx="1">
                  <c:v>42093</c:v>
                </c:pt>
                <c:pt idx="2">
                  <c:v>42092</c:v>
                </c:pt>
                <c:pt idx="3">
                  <c:v>42091</c:v>
                </c:pt>
                <c:pt idx="4">
                  <c:v>42090</c:v>
                </c:pt>
                <c:pt idx="5">
                  <c:v>42089</c:v>
                </c:pt>
                <c:pt idx="6">
                  <c:v>42088</c:v>
                </c:pt>
                <c:pt idx="7">
                  <c:v>42087</c:v>
                </c:pt>
                <c:pt idx="8">
                  <c:v>42086</c:v>
                </c:pt>
                <c:pt idx="9">
                  <c:v>42085</c:v>
                </c:pt>
                <c:pt idx="10">
                  <c:v>42084</c:v>
                </c:pt>
                <c:pt idx="11">
                  <c:v>42083</c:v>
                </c:pt>
                <c:pt idx="12">
                  <c:v>42082</c:v>
                </c:pt>
                <c:pt idx="13">
                  <c:v>42081</c:v>
                </c:pt>
                <c:pt idx="14">
                  <c:v>42080</c:v>
                </c:pt>
                <c:pt idx="15">
                  <c:v>42079</c:v>
                </c:pt>
                <c:pt idx="16">
                  <c:v>42078</c:v>
                </c:pt>
                <c:pt idx="17">
                  <c:v>42077</c:v>
                </c:pt>
                <c:pt idx="18">
                  <c:v>42076</c:v>
                </c:pt>
                <c:pt idx="19">
                  <c:v>42075</c:v>
                </c:pt>
                <c:pt idx="20">
                  <c:v>42074</c:v>
                </c:pt>
                <c:pt idx="21">
                  <c:v>42073</c:v>
                </c:pt>
                <c:pt idx="22">
                  <c:v>42072</c:v>
                </c:pt>
                <c:pt idx="23">
                  <c:v>42071</c:v>
                </c:pt>
                <c:pt idx="24">
                  <c:v>42070</c:v>
                </c:pt>
                <c:pt idx="25">
                  <c:v>42069</c:v>
                </c:pt>
                <c:pt idx="26">
                  <c:v>42068</c:v>
                </c:pt>
                <c:pt idx="27">
                  <c:v>42067</c:v>
                </c:pt>
                <c:pt idx="28">
                  <c:v>42066</c:v>
                </c:pt>
                <c:pt idx="29">
                  <c:v>42065</c:v>
                </c:pt>
                <c:pt idx="30">
                  <c:v>42064</c:v>
                </c:pt>
              </c:numCache>
            </c:numRef>
          </c:cat>
          <c:val>
            <c:numRef>
              <c:f>Sheet1!$E$2:$E$32</c:f>
              <c:numCache>
                <c:formatCode>General</c:formatCode>
                <c:ptCount val="31"/>
                <c:pt idx="0">
                  <c:v>233</c:v>
                </c:pt>
                <c:pt idx="1">
                  <c:v>231</c:v>
                </c:pt>
                <c:pt idx="2">
                  <c:v>210</c:v>
                </c:pt>
                <c:pt idx="3">
                  <c:v>240</c:v>
                </c:pt>
                <c:pt idx="4">
                  <c:v>210</c:v>
                </c:pt>
                <c:pt idx="5">
                  <c:v>234</c:v>
                </c:pt>
                <c:pt idx="6">
                  <c:v>231</c:v>
                </c:pt>
                <c:pt idx="7">
                  <c:v>224</c:v>
                </c:pt>
                <c:pt idx="8">
                  <c:v>240</c:v>
                </c:pt>
                <c:pt idx="9">
                  <c:v>198</c:v>
                </c:pt>
                <c:pt idx="10">
                  <c:v>249</c:v>
                </c:pt>
                <c:pt idx="11">
                  <c:v>400</c:v>
                </c:pt>
                <c:pt idx="12">
                  <c:v>320</c:v>
                </c:pt>
                <c:pt idx="13">
                  <c:v>210</c:v>
                </c:pt>
                <c:pt idx="14">
                  <c:v>129</c:v>
                </c:pt>
                <c:pt idx="15">
                  <c:v>299</c:v>
                </c:pt>
                <c:pt idx="16">
                  <c:v>302</c:v>
                </c:pt>
                <c:pt idx="17">
                  <c:v>279</c:v>
                </c:pt>
                <c:pt idx="18">
                  <c:v>170</c:v>
                </c:pt>
                <c:pt idx="19">
                  <c:v>208</c:v>
                </c:pt>
                <c:pt idx="20">
                  <c:v>217</c:v>
                </c:pt>
                <c:pt idx="21">
                  <c:v>209</c:v>
                </c:pt>
                <c:pt idx="22">
                  <c:v>190</c:v>
                </c:pt>
                <c:pt idx="23">
                  <c:v>210</c:v>
                </c:pt>
                <c:pt idx="24">
                  <c:v>230</c:v>
                </c:pt>
                <c:pt idx="25">
                  <c:v>298</c:v>
                </c:pt>
                <c:pt idx="26">
                  <c:v>210</c:v>
                </c:pt>
                <c:pt idx="27">
                  <c:v>218</c:v>
                </c:pt>
                <c:pt idx="28">
                  <c:v>109</c:v>
                </c:pt>
                <c:pt idx="29">
                  <c:v>198</c:v>
                </c:pt>
                <c:pt idx="30">
                  <c:v>168</c:v>
                </c:pt>
              </c:numCache>
            </c:numRef>
          </c:val>
          <c:smooth val="0"/>
          <c:extLst xmlns:c16r2="http://schemas.microsoft.com/office/drawing/2015/06/chart">
            <c:ext xmlns:c16="http://schemas.microsoft.com/office/drawing/2014/chart" uri="{C3380CC4-5D6E-409C-BE32-E72D297353CC}">
              <c16:uniqueId val="{00000001-0699-4111-B4E4-D8CD0846EF0D}"/>
            </c:ext>
          </c:extLst>
        </c:ser>
        <c:ser>
          <c:idx val="2"/>
          <c:order val="2"/>
          <c:tx>
            <c:strRef>
              <c:f>Sheet1!$F$1</c:f>
              <c:strCache>
                <c:ptCount val="1"/>
                <c:pt idx="0">
                  <c:v>烟尘日均浓度（mg/m5）</c:v>
                </c:pt>
              </c:strCache>
            </c:strRef>
          </c:tx>
          <c:spPr>
            <a:ln w="22225" cap="rnd" cmpd="sng" algn="ctr">
              <a:solidFill>
                <a:schemeClr val="accent4"/>
              </a:solidFill>
              <a:round/>
            </a:ln>
            <a:effectLst/>
          </c:spPr>
          <c:marker>
            <c:symbol val="none"/>
          </c:marker>
          <c:cat>
            <c:numRef>
              <c:f>Sheet1!$C$2:$C$32</c:f>
              <c:numCache>
                <c:formatCode>m/d/yyyy</c:formatCode>
                <c:ptCount val="31"/>
                <c:pt idx="0">
                  <c:v>42094</c:v>
                </c:pt>
                <c:pt idx="1">
                  <c:v>42093</c:v>
                </c:pt>
                <c:pt idx="2">
                  <c:v>42092</c:v>
                </c:pt>
                <c:pt idx="3">
                  <c:v>42091</c:v>
                </c:pt>
                <c:pt idx="4">
                  <c:v>42090</c:v>
                </c:pt>
                <c:pt idx="5">
                  <c:v>42089</c:v>
                </c:pt>
                <c:pt idx="6">
                  <c:v>42088</c:v>
                </c:pt>
                <c:pt idx="7">
                  <c:v>42087</c:v>
                </c:pt>
                <c:pt idx="8">
                  <c:v>42086</c:v>
                </c:pt>
                <c:pt idx="9">
                  <c:v>42085</c:v>
                </c:pt>
                <c:pt idx="10">
                  <c:v>42084</c:v>
                </c:pt>
                <c:pt idx="11">
                  <c:v>42083</c:v>
                </c:pt>
                <c:pt idx="12">
                  <c:v>42082</c:v>
                </c:pt>
                <c:pt idx="13">
                  <c:v>42081</c:v>
                </c:pt>
                <c:pt idx="14">
                  <c:v>42080</c:v>
                </c:pt>
                <c:pt idx="15">
                  <c:v>42079</c:v>
                </c:pt>
                <c:pt idx="16">
                  <c:v>42078</c:v>
                </c:pt>
                <c:pt idx="17">
                  <c:v>42077</c:v>
                </c:pt>
                <c:pt idx="18">
                  <c:v>42076</c:v>
                </c:pt>
                <c:pt idx="19">
                  <c:v>42075</c:v>
                </c:pt>
                <c:pt idx="20">
                  <c:v>42074</c:v>
                </c:pt>
                <c:pt idx="21">
                  <c:v>42073</c:v>
                </c:pt>
                <c:pt idx="22">
                  <c:v>42072</c:v>
                </c:pt>
                <c:pt idx="23">
                  <c:v>42071</c:v>
                </c:pt>
                <c:pt idx="24">
                  <c:v>42070</c:v>
                </c:pt>
                <c:pt idx="25">
                  <c:v>42069</c:v>
                </c:pt>
                <c:pt idx="26">
                  <c:v>42068</c:v>
                </c:pt>
                <c:pt idx="27">
                  <c:v>42067</c:v>
                </c:pt>
                <c:pt idx="28">
                  <c:v>42066</c:v>
                </c:pt>
                <c:pt idx="29">
                  <c:v>42065</c:v>
                </c:pt>
                <c:pt idx="30">
                  <c:v>42064</c:v>
                </c:pt>
              </c:numCache>
            </c:numRef>
          </c:cat>
          <c:val>
            <c:numRef>
              <c:f>Sheet1!$F$2:$F$32</c:f>
              <c:numCache>
                <c:formatCode>General</c:formatCode>
                <c:ptCount val="31"/>
                <c:pt idx="0">
                  <c:v>102</c:v>
                </c:pt>
                <c:pt idx="1">
                  <c:v>98</c:v>
                </c:pt>
                <c:pt idx="2">
                  <c:v>97</c:v>
                </c:pt>
                <c:pt idx="3">
                  <c:v>60</c:v>
                </c:pt>
                <c:pt idx="4">
                  <c:v>110</c:v>
                </c:pt>
                <c:pt idx="5">
                  <c:v>111</c:v>
                </c:pt>
                <c:pt idx="6">
                  <c:v>80</c:v>
                </c:pt>
                <c:pt idx="7">
                  <c:v>102</c:v>
                </c:pt>
                <c:pt idx="8">
                  <c:v>98</c:v>
                </c:pt>
                <c:pt idx="9">
                  <c:v>70</c:v>
                </c:pt>
                <c:pt idx="10">
                  <c:v>120</c:v>
                </c:pt>
                <c:pt idx="11">
                  <c:v>139</c:v>
                </c:pt>
                <c:pt idx="12">
                  <c:v>132</c:v>
                </c:pt>
                <c:pt idx="13">
                  <c:v>102</c:v>
                </c:pt>
                <c:pt idx="14">
                  <c:v>99</c:v>
                </c:pt>
                <c:pt idx="15">
                  <c:v>108</c:v>
                </c:pt>
                <c:pt idx="16">
                  <c:v>142</c:v>
                </c:pt>
                <c:pt idx="17">
                  <c:v>139</c:v>
                </c:pt>
                <c:pt idx="18">
                  <c:v>101</c:v>
                </c:pt>
                <c:pt idx="19">
                  <c:v>103</c:v>
                </c:pt>
                <c:pt idx="20">
                  <c:v>107</c:v>
                </c:pt>
                <c:pt idx="21">
                  <c:v>90</c:v>
                </c:pt>
                <c:pt idx="22">
                  <c:v>89</c:v>
                </c:pt>
                <c:pt idx="23">
                  <c:v>132</c:v>
                </c:pt>
                <c:pt idx="24">
                  <c:v>121</c:v>
                </c:pt>
                <c:pt idx="25">
                  <c:v>139</c:v>
                </c:pt>
                <c:pt idx="26">
                  <c:v>101</c:v>
                </c:pt>
                <c:pt idx="27">
                  <c:v>104</c:v>
                </c:pt>
                <c:pt idx="28">
                  <c:v>99</c:v>
                </c:pt>
                <c:pt idx="29">
                  <c:v>106</c:v>
                </c:pt>
                <c:pt idx="30">
                  <c:v>108</c:v>
                </c:pt>
              </c:numCache>
            </c:numRef>
          </c:val>
          <c:smooth val="0"/>
          <c:extLst xmlns:c16r2="http://schemas.microsoft.com/office/drawing/2015/06/chart">
            <c:ext xmlns:c16="http://schemas.microsoft.com/office/drawing/2014/chart" uri="{C3380CC4-5D6E-409C-BE32-E72D297353CC}">
              <c16:uniqueId val="{00000002-0699-4111-B4E4-D8CD0846EF0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95246080"/>
        <c:axId val="201895872"/>
      </c:lineChart>
      <c:dateAx>
        <c:axId val="195246080"/>
        <c:scaling>
          <c:orientation val="minMax"/>
        </c:scaling>
        <c:delete val="0"/>
        <c:axPos val="b"/>
        <c:numFmt formatCode="m/d/yyyy"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201895872"/>
        <c:crosses val="autoZero"/>
        <c:auto val="1"/>
        <c:lblOffset val="100"/>
        <c:baseTimeUnit val="days"/>
      </c:dateAx>
      <c:valAx>
        <c:axId val="2018958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95246080"/>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6570023819842726E-2"/>
          <c:y val="2.2809742258076807E-2"/>
          <c:w val="0.79996784460728954"/>
          <c:h val="0.65154205800405096"/>
        </c:manualLayout>
      </c:layout>
      <c:barChart>
        <c:barDir val="col"/>
        <c:grouping val="clustered"/>
        <c:varyColors val="0"/>
        <c:ser>
          <c:idx val="1"/>
          <c:order val="1"/>
          <c:tx>
            <c:strRef>
              <c:f>SO2月份!$C$48</c:f>
              <c:strCache>
                <c:ptCount val="1"/>
                <c:pt idx="0">
                  <c:v>SO2排放量（t）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SO2月份!$A$49:$A$60</c:f>
              <c:strCache>
                <c:ptCount val="12"/>
                <c:pt idx="0">
                  <c:v>呼和浩特市</c:v>
                </c:pt>
                <c:pt idx="1">
                  <c:v>包头市</c:v>
                </c:pt>
                <c:pt idx="2">
                  <c:v>通辽市</c:v>
                </c:pt>
                <c:pt idx="3">
                  <c:v>赤峰市</c:v>
                </c:pt>
                <c:pt idx="4">
                  <c:v>锡林郭勒盟</c:v>
                </c:pt>
                <c:pt idx="5">
                  <c:v>乌兰察布市</c:v>
                </c:pt>
                <c:pt idx="6">
                  <c:v>鄂尔多斯市</c:v>
                </c:pt>
                <c:pt idx="7">
                  <c:v>巴彦淖尔市</c:v>
                </c:pt>
                <c:pt idx="8">
                  <c:v>乌海市</c:v>
                </c:pt>
                <c:pt idx="9">
                  <c:v>阿拉善盟</c:v>
                </c:pt>
                <c:pt idx="10">
                  <c:v>呼伦贝尔</c:v>
                </c:pt>
                <c:pt idx="11">
                  <c:v>兴安盟</c:v>
                </c:pt>
              </c:strCache>
            </c:strRef>
          </c:cat>
          <c:val>
            <c:numRef>
              <c:f>SO2月份!$C$49:$C$60</c:f>
              <c:numCache>
                <c:formatCode>0.00_);[Red]\(0.00\)</c:formatCode>
                <c:ptCount val="12"/>
                <c:pt idx="0">
                  <c:v>3713.72</c:v>
                </c:pt>
                <c:pt idx="1">
                  <c:v>3810.19</c:v>
                </c:pt>
                <c:pt idx="2">
                  <c:v>1146.47</c:v>
                </c:pt>
                <c:pt idx="3">
                  <c:v>1184.99</c:v>
                </c:pt>
                <c:pt idx="4">
                  <c:v>2179.4299999999998</c:v>
                </c:pt>
                <c:pt idx="5">
                  <c:v>1573.27</c:v>
                </c:pt>
                <c:pt idx="6">
                  <c:v>4139.4000000000005</c:v>
                </c:pt>
                <c:pt idx="7">
                  <c:v>769.43999999999949</c:v>
                </c:pt>
                <c:pt idx="8">
                  <c:v>1006.99</c:v>
                </c:pt>
                <c:pt idx="9">
                  <c:v>278.89999999999969</c:v>
                </c:pt>
                <c:pt idx="10">
                  <c:v>1543.3</c:v>
                </c:pt>
                <c:pt idx="11">
                  <c:v>274.97000000000003</c:v>
                </c:pt>
              </c:numCache>
            </c:numRef>
          </c:val>
          <c:extLst xmlns:c16r2="http://schemas.microsoft.com/office/drawing/2015/06/chart">
            <c:ext xmlns:c16="http://schemas.microsoft.com/office/drawing/2014/chart" uri="{C3380CC4-5D6E-409C-BE32-E72D297353CC}">
              <c16:uniqueId val="{00000000-729D-492F-898C-9222256F1400}"/>
            </c:ext>
          </c:extLst>
        </c:ser>
        <c:ser>
          <c:idx val="2"/>
          <c:order val="2"/>
          <c:tx>
            <c:strRef>
              <c:f>SO2月份!$D$48</c:f>
              <c:strCache>
                <c:ptCount val="1"/>
                <c:pt idx="0">
                  <c:v>发电量(百万kwh)</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SO2月份!$A$49:$A$60</c:f>
              <c:strCache>
                <c:ptCount val="12"/>
                <c:pt idx="0">
                  <c:v>呼和浩特市</c:v>
                </c:pt>
                <c:pt idx="1">
                  <c:v>包头市</c:v>
                </c:pt>
                <c:pt idx="2">
                  <c:v>通辽市</c:v>
                </c:pt>
                <c:pt idx="3">
                  <c:v>赤峰市</c:v>
                </c:pt>
                <c:pt idx="4">
                  <c:v>锡林郭勒盟</c:v>
                </c:pt>
                <c:pt idx="5">
                  <c:v>乌兰察布市</c:v>
                </c:pt>
                <c:pt idx="6">
                  <c:v>鄂尔多斯市</c:v>
                </c:pt>
                <c:pt idx="7">
                  <c:v>巴彦淖尔市</c:v>
                </c:pt>
                <c:pt idx="8">
                  <c:v>乌海市</c:v>
                </c:pt>
                <c:pt idx="9">
                  <c:v>阿拉善盟</c:v>
                </c:pt>
                <c:pt idx="10">
                  <c:v>呼伦贝尔</c:v>
                </c:pt>
                <c:pt idx="11">
                  <c:v>兴安盟</c:v>
                </c:pt>
              </c:strCache>
            </c:strRef>
          </c:cat>
          <c:val>
            <c:numRef>
              <c:f>SO2月份!$D$49:$D$60</c:f>
              <c:numCache>
                <c:formatCode>0.00_);[Red]\(0.00\)</c:formatCode>
                <c:ptCount val="12"/>
                <c:pt idx="0">
                  <c:v>9777.6309000000001</c:v>
                </c:pt>
                <c:pt idx="1">
                  <c:v>8717.530099999989</c:v>
                </c:pt>
                <c:pt idx="2">
                  <c:v>3623.9609999999998</c:v>
                </c:pt>
                <c:pt idx="3">
                  <c:v>3098.2559000000001</c:v>
                </c:pt>
                <c:pt idx="4">
                  <c:v>4927.5371000000005</c:v>
                </c:pt>
                <c:pt idx="5">
                  <c:v>7268.4393999999993</c:v>
                </c:pt>
                <c:pt idx="6">
                  <c:v>11865.065200000001</c:v>
                </c:pt>
                <c:pt idx="7">
                  <c:v>2081.8588</c:v>
                </c:pt>
                <c:pt idx="8">
                  <c:v>2292.0360000000001</c:v>
                </c:pt>
                <c:pt idx="9">
                  <c:v>829.17450000000053</c:v>
                </c:pt>
                <c:pt idx="10">
                  <c:v>6815.5768985305804</c:v>
                </c:pt>
                <c:pt idx="11">
                  <c:v>428.38230000000004</c:v>
                </c:pt>
              </c:numCache>
            </c:numRef>
          </c:val>
          <c:extLst xmlns:c16r2="http://schemas.microsoft.com/office/drawing/2015/06/chart">
            <c:ext xmlns:c16="http://schemas.microsoft.com/office/drawing/2014/chart" uri="{C3380CC4-5D6E-409C-BE32-E72D297353CC}">
              <c16:uniqueId val="{00000001-729D-492F-898C-9222256F1400}"/>
            </c:ext>
          </c:extLst>
        </c:ser>
        <c:dLbls>
          <c:showLegendKey val="0"/>
          <c:showVal val="0"/>
          <c:showCatName val="0"/>
          <c:showSerName val="0"/>
          <c:showPercent val="0"/>
          <c:showBubbleSize val="0"/>
        </c:dLbls>
        <c:gapWidth val="150"/>
        <c:axId val="201503744"/>
        <c:axId val="201898176"/>
      </c:barChart>
      <c:lineChart>
        <c:grouping val="standard"/>
        <c:varyColors val="0"/>
        <c:ser>
          <c:idx val="0"/>
          <c:order val="0"/>
          <c:tx>
            <c:strRef>
              <c:f>SO2月份!$B$48</c:f>
              <c:strCache>
                <c:ptCount val="1"/>
                <c:pt idx="0">
                  <c:v>SO2排放绩效值（g/kwh）</c:v>
                </c:pt>
              </c:strCache>
            </c:strRef>
          </c:tx>
          <c:spPr>
            <a:ln w="31750" cap="rnd">
              <a:solidFill>
                <a:schemeClr val="accent1"/>
              </a:solidFill>
              <a:round/>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s>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SO2月份!$A$49:$A$60</c:f>
              <c:strCache>
                <c:ptCount val="12"/>
                <c:pt idx="0">
                  <c:v>呼和浩特市</c:v>
                </c:pt>
                <c:pt idx="1">
                  <c:v>包头市</c:v>
                </c:pt>
                <c:pt idx="2">
                  <c:v>通辽市</c:v>
                </c:pt>
                <c:pt idx="3">
                  <c:v>赤峰市</c:v>
                </c:pt>
                <c:pt idx="4">
                  <c:v>锡林郭勒盟</c:v>
                </c:pt>
                <c:pt idx="5">
                  <c:v>乌兰察布市</c:v>
                </c:pt>
                <c:pt idx="6">
                  <c:v>鄂尔多斯市</c:v>
                </c:pt>
                <c:pt idx="7">
                  <c:v>巴彦淖尔市</c:v>
                </c:pt>
                <c:pt idx="8">
                  <c:v>乌海市</c:v>
                </c:pt>
                <c:pt idx="9">
                  <c:v>阿拉善盟</c:v>
                </c:pt>
                <c:pt idx="10">
                  <c:v>呼伦贝尔</c:v>
                </c:pt>
                <c:pt idx="11">
                  <c:v>兴安盟</c:v>
                </c:pt>
              </c:strCache>
            </c:strRef>
          </c:cat>
          <c:val>
            <c:numRef>
              <c:f>SO2月份!$B$49:$B$60</c:f>
              <c:numCache>
                <c:formatCode>General</c:formatCode>
                <c:ptCount val="12"/>
                <c:pt idx="0">
                  <c:v>0.37000000000000038</c:v>
                </c:pt>
                <c:pt idx="1">
                  <c:v>0.47000000000000008</c:v>
                </c:pt>
                <c:pt idx="2">
                  <c:v>0.38000000000000272</c:v>
                </c:pt>
                <c:pt idx="3">
                  <c:v>0.4</c:v>
                </c:pt>
                <c:pt idx="4">
                  <c:v>0.46</c:v>
                </c:pt>
                <c:pt idx="5">
                  <c:v>0.30000000000000032</c:v>
                </c:pt>
                <c:pt idx="6">
                  <c:v>0.37000000000000038</c:v>
                </c:pt>
                <c:pt idx="7">
                  <c:v>0.38000000000000272</c:v>
                </c:pt>
                <c:pt idx="8">
                  <c:v>0.47000000000000008</c:v>
                </c:pt>
                <c:pt idx="9">
                  <c:v>0.35000000000000031</c:v>
                </c:pt>
                <c:pt idx="10">
                  <c:v>0.32000000000000284</c:v>
                </c:pt>
                <c:pt idx="11">
                  <c:v>0.64000000000000556</c:v>
                </c:pt>
              </c:numCache>
            </c:numRef>
          </c:val>
          <c:smooth val="0"/>
          <c:extLst xmlns:c16r2="http://schemas.microsoft.com/office/drawing/2015/06/chart">
            <c:ext xmlns:c16="http://schemas.microsoft.com/office/drawing/2014/chart" uri="{C3380CC4-5D6E-409C-BE32-E72D297353CC}">
              <c16:uniqueId val="{00000002-729D-492F-898C-9222256F1400}"/>
            </c:ext>
          </c:extLst>
        </c:ser>
        <c:dLbls>
          <c:showLegendKey val="0"/>
          <c:showVal val="0"/>
          <c:showCatName val="0"/>
          <c:showSerName val="0"/>
          <c:showPercent val="0"/>
          <c:showBubbleSize val="0"/>
        </c:dLbls>
        <c:marker val="1"/>
        <c:smooth val="0"/>
        <c:axId val="201504768"/>
        <c:axId val="201898752"/>
      </c:lineChart>
      <c:catAx>
        <c:axId val="201503744"/>
        <c:scaling>
          <c:orientation val="minMax"/>
        </c:scaling>
        <c:delete val="0"/>
        <c:axPos val="b"/>
        <c:numFmt formatCode="General" sourceLinked="0"/>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201898176"/>
        <c:crosses val="autoZero"/>
        <c:auto val="1"/>
        <c:lblAlgn val="ctr"/>
        <c:lblOffset val="100"/>
        <c:noMultiLvlLbl val="0"/>
      </c:catAx>
      <c:valAx>
        <c:axId val="20189817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201503744"/>
        <c:crosses val="autoZero"/>
        <c:crossBetween val="between"/>
      </c:valAx>
      <c:valAx>
        <c:axId val="201898752"/>
        <c:scaling>
          <c:orientation val="minMax"/>
          <c:max val="1"/>
          <c:min val="0.1"/>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201504768"/>
        <c:crosses val="max"/>
        <c:crossBetween val="between"/>
        <c:majorUnit val="0.2"/>
      </c:valAx>
      <c:catAx>
        <c:axId val="201504768"/>
        <c:scaling>
          <c:orientation val="minMax"/>
        </c:scaling>
        <c:delete val="1"/>
        <c:axPos val="b"/>
        <c:numFmt formatCode="General" sourceLinked="1"/>
        <c:majorTickMark val="none"/>
        <c:minorTickMark val="none"/>
        <c:tickLblPos val="none"/>
        <c:crossAx val="201898752"/>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legend>
    <c:plotVisOnly val="1"/>
    <c:dispBlanksAs val="gap"/>
    <c:showDLblsOverMax val="0"/>
  </c:chart>
  <c:spPr>
    <a:noFill/>
    <a:ln>
      <a:noFill/>
    </a:ln>
    <a:effectLst/>
  </c:spPr>
  <c:txPr>
    <a:bodyPr/>
    <a:lstStyle/>
    <a:p>
      <a:pPr>
        <a:defRPr>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5781645715338209E-2"/>
          <c:y val="3.2321738398895482E-2"/>
          <c:w val="0.86623272090988623"/>
          <c:h val="0.65868076556786648"/>
        </c:manualLayout>
      </c:layout>
      <c:barChart>
        <c:barDir val="col"/>
        <c:grouping val="clustered"/>
        <c:varyColors val="0"/>
        <c:ser>
          <c:idx val="1"/>
          <c:order val="1"/>
          <c:tx>
            <c:strRef>
              <c:f>集团!$C$1</c:f>
              <c:strCache>
                <c:ptCount val="1"/>
                <c:pt idx="0">
                  <c:v>SO2排放量（t）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集团!$A$2:$A$14</c:f>
              <c:strCache>
                <c:ptCount val="13"/>
                <c:pt idx="0">
                  <c:v>大唐集团</c:v>
                </c:pt>
                <c:pt idx="1">
                  <c:v>国电集团</c:v>
                </c:pt>
                <c:pt idx="2">
                  <c:v>华电集团</c:v>
                </c:pt>
                <c:pt idx="3">
                  <c:v>中电投集团</c:v>
                </c:pt>
                <c:pt idx="4">
                  <c:v>华能集团</c:v>
                </c:pt>
                <c:pt idx="5">
                  <c:v>蒙能集团</c:v>
                </c:pt>
                <c:pt idx="6">
                  <c:v>神华集团</c:v>
                </c:pt>
                <c:pt idx="7">
                  <c:v>鄂尔多斯电力</c:v>
                </c:pt>
                <c:pt idx="8">
                  <c:v>京能集团</c:v>
                </c:pt>
                <c:pt idx="9">
                  <c:v>希铝集团</c:v>
                </c:pt>
                <c:pt idx="10">
                  <c:v>京煤集团</c:v>
                </c:pt>
                <c:pt idx="11">
                  <c:v>华润集团</c:v>
                </c:pt>
                <c:pt idx="12">
                  <c:v>源源集团</c:v>
                </c:pt>
              </c:strCache>
            </c:strRef>
          </c:cat>
          <c:val>
            <c:numRef>
              <c:f>集团!$C$2:$C$14</c:f>
              <c:numCache>
                <c:formatCode>0.00_ </c:formatCode>
                <c:ptCount val="13"/>
                <c:pt idx="0">
                  <c:v>2502.1999999999998</c:v>
                </c:pt>
                <c:pt idx="1">
                  <c:v>361.8</c:v>
                </c:pt>
                <c:pt idx="2">
                  <c:v>2280.3300000000022</c:v>
                </c:pt>
                <c:pt idx="3">
                  <c:v>2331.46</c:v>
                </c:pt>
                <c:pt idx="4">
                  <c:v>5477.9169619209324</c:v>
                </c:pt>
                <c:pt idx="5">
                  <c:v>1786.77</c:v>
                </c:pt>
                <c:pt idx="6">
                  <c:v>2382.6999999999998</c:v>
                </c:pt>
                <c:pt idx="7">
                  <c:v>1418.6399999999999</c:v>
                </c:pt>
                <c:pt idx="8">
                  <c:v>1255.3399999999999</c:v>
                </c:pt>
                <c:pt idx="9">
                  <c:v>880.99</c:v>
                </c:pt>
                <c:pt idx="10">
                  <c:v>333.28999999999894</c:v>
                </c:pt>
                <c:pt idx="11">
                  <c:v>334.66</c:v>
                </c:pt>
                <c:pt idx="12">
                  <c:v>274.97000000000003</c:v>
                </c:pt>
              </c:numCache>
            </c:numRef>
          </c:val>
          <c:extLst xmlns:c16r2="http://schemas.microsoft.com/office/drawing/2015/06/chart">
            <c:ext xmlns:c16="http://schemas.microsoft.com/office/drawing/2014/chart" uri="{C3380CC4-5D6E-409C-BE32-E72D297353CC}">
              <c16:uniqueId val="{00000000-4903-4F55-BBD2-C5CB67E30B68}"/>
            </c:ext>
          </c:extLst>
        </c:ser>
        <c:ser>
          <c:idx val="2"/>
          <c:order val="2"/>
          <c:tx>
            <c:strRef>
              <c:f>集团!$D$1</c:f>
              <c:strCache>
                <c:ptCount val="1"/>
                <c:pt idx="0">
                  <c:v>发电量(百万kwh)</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集团!$A$2:$A$14</c:f>
              <c:strCache>
                <c:ptCount val="13"/>
                <c:pt idx="0">
                  <c:v>大唐集团</c:v>
                </c:pt>
                <c:pt idx="1">
                  <c:v>国电集团</c:v>
                </c:pt>
                <c:pt idx="2">
                  <c:v>华电集团</c:v>
                </c:pt>
                <c:pt idx="3">
                  <c:v>中电投集团</c:v>
                </c:pt>
                <c:pt idx="4">
                  <c:v>华能集团</c:v>
                </c:pt>
                <c:pt idx="5">
                  <c:v>蒙能集团</c:v>
                </c:pt>
                <c:pt idx="6">
                  <c:v>神华集团</c:v>
                </c:pt>
                <c:pt idx="7">
                  <c:v>鄂尔多斯电力</c:v>
                </c:pt>
                <c:pt idx="8">
                  <c:v>京能集团</c:v>
                </c:pt>
                <c:pt idx="9">
                  <c:v>希铝集团</c:v>
                </c:pt>
                <c:pt idx="10">
                  <c:v>京煤集团</c:v>
                </c:pt>
                <c:pt idx="11">
                  <c:v>华润集团</c:v>
                </c:pt>
                <c:pt idx="12">
                  <c:v>源源集团</c:v>
                </c:pt>
              </c:strCache>
            </c:strRef>
          </c:cat>
          <c:val>
            <c:numRef>
              <c:f>集团!$D$2:$D$14</c:f>
              <c:numCache>
                <c:formatCode>0.00_ </c:formatCode>
                <c:ptCount val="13"/>
                <c:pt idx="0">
                  <c:v>6543.1133</c:v>
                </c:pt>
                <c:pt idx="1">
                  <c:v>2010.0831999999998</c:v>
                </c:pt>
                <c:pt idx="2">
                  <c:v>4437.2871999999998</c:v>
                </c:pt>
                <c:pt idx="3">
                  <c:v>6722.2168999999994</c:v>
                </c:pt>
                <c:pt idx="4">
                  <c:v>17630.6227985306</c:v>
                </c:pt>
                <c:pt idx="5">
                  <c:v>3879.9121000000214</c:v>
                </c:pt>
                <c:pt idx="6">
                  <c:v>5878.7755000000006</c:v>
                </c:pt>
                <c:pt idx="7">
                  <c:v>3110.9960999999998</c:v>
                </c:pt>
                <c:pt idx="8">
                  <c:v>6731.9718999999996</c:v>
                </c:pt>
                <c:pt idx="9">
                  <c:v>2541.8391000000247</c:v>
                </c:pt>
                <c:pt idx="10">
                  <c:v>919.77269999999999</c:v>
                </c:pt>
                <c:pt idx="11">
                  <c:v>890.47500000000002</c:v>
                </c:pt>
                <c:pt idx="12">
                  <c:v>428.38230000000004</c:v>
                </c:pt>
              </c:numCache>
            </c:numRef>
          </c:val>
          <c:extLst xmlns:c16r2="http://schemas.microsoft.com/office/drawing/2015/06/chart">
            <c:ext xmlns:c16="http://schemas.microsoft.com/office/drawing/2014/chart" uri="{C3380CC4-5D6E-409C-BE32-E72D297353CC}">
              <c16:uniqueId val="{00000001-4903-4F55-BBD2-C5CB67E30B68}"/>
            </c:ext>
          </c:extLst>
        </c:ser>
        <c:dLbls>
          <c:showLegendKey val="0"/>
          <c:showVal val="0"/>
          <c:showCatName val="0"/>
          <c:showSerName val="0"/>
          <c:showPercent val="0"/>
          <c:showBubbleSize val="0"/>
        </c:dLbls>
        <c:gapWidth val="150"/>
        <c:axId val="201505280"/>
        <c:axId val="202515008"/>
      </c:barChart>
      <c:lineChart>
        <c:grouping val="standard"/>
        <c:varyColors val="0"/>
        <c:ser>
          <c:idx val="0"/>
          <c:order val="0"/>
          <c:tx>
            <c:strRef>
              <c:f>集团!$B$1</c:f>
              <c:strCache>
                <c:ptCount val="1"/>
                <c:pt idx="0">
                  <c:v>SO2排放绩效值（g/kwh）</c:v>
                </c:pt>
              </c:strCache>
            </c:strRef>
          </c:tx>
          <c:spPr>
            <a:ln w="31750" cap="rnd">
              <a:solidFill>
                <a:schemeClr val="accent1"/>
              </a:solidFill>
              <a:round/>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集团!$A$2:$A$14</c:f>
              <c:strCache>
                <c:ptCount val="13"/>
                <c:pt idx="0">
                  <c:v>大唐集团</c:v>
                </c:pt>
                <c:pt idx="1">
                  <c:v>国电集团</c:v>
                </c:pt>
                <c:pt idx="2">
                  <c:v>华电集团</c:v>
                </c:pt>
                <c:pt idx="3">
                  <c:v>中电投集团</c:v>
                </c:pt>
                <c:pt idx="4">
                  <c:v>华能集团</c:v>
                </c:pt>
                <c:pt idx="5">
                  <c:v>蒙能集团</c:v>
                </c:pt>
                <c:pt idx="6">
                  <c:v>神华集团</c:v>
                </c:pt>
                <c:pt idx="7">
                  <c:v>鄂尔多斯电力</c:v>
                </c:pt>
                <c:pt idx="8">
                  <c:v>京能集团</c:v>
                </c:pt>
                <c:pt idx="9">
                  <c:v>希铝集团</c:v>
                </c:pt>
                <c:pt idx="10">
                  <c:v>京煤集团</c:v>
                </c:pt>
                <c:pt idx="11">
                  <c:v>华润集团</c:v>
                </c:pt>
                <c:pt idx="12">
                  <c:v>源源集团</c:v>
                </c:pt>
              </c:strCache>
            </c:strRef>
          </c:cat>
          <c:val>
            <c:numRef>
              <c:f>集团!$B$2:$B$14</c:f>
              <c:numCache>
                <c:formatCode>0.00_ </c:formatCode>
                <c:ptCount val="13"/>
                <c:pt idx="0">
                  <c:v>0.36877897673489968</c:v>
                </c:pt>
                <c:pt idx="1">
                  <c:v>0.18879065547378199</c:v>
                </c:pt>
                <c:pt idx="2">
                  <c:v>0.56992212705070899</c:v>
                </c:pt>
                <c:pt idx="3">
                  <c:v>0.39050967280394777</c:v>
                </c:pt>
                <c:pt idx="4">
                  <c:v>0.33773786364352032</c:v>
                </c:pt>
                <c:pt idx="5">
                  <c:v>0.45864733631415699</c:v>
                </c:pt>
                <c:pt idx="6">
                  <c:v>0.52082164716746904</c:v>
                </c:pt>
                <c:pt idx="7">
                  <c:v>0.50077240554515201</c:v>
                </c:pt>
                <c:pt idx="8">
                  <c:v>0.25463276918355232</c:v>
                </c:pt>
                <c:pt idx="9">
                  <c:v>0.35099931742413976</c:v>
                </c:pt>
                <c:pt idx="10">
                  <c:v>0.36214049671489484</c:v>
                </c:pt>
                <c:pt idx="11">
                  <c:v>0.39704950955115798</c:v>
                </c:pt>
                <c:pt idx="12">
                  <c:v>0.64000000000000556</c:v>
                </c:pt>
              </c:numCache>
            </c:numRef>
          </c:val>
          <c:smooth val="0"/>
          <c:extLst xmlns:c16r2="http://schemas.microsoft.com/office/drawing/2015/06/chart">
            <c:ext xmlns:c16="http://schemas.microsoft.com/office/drawing/2014/chart" uri="{C3380CC4-5D6E-409C-BE32-E72D297353CC}">
              <c16:uniqueId val="{00000002-4903-4F55-BBD2-C5CB67E30B68}"/>
            </c:ext>
          </c:extLst>
        </c:ser>
        <c:dLbls>
          <c:showLegendKey val="0"/>
          <c:showVal val="0"/>
          <c:showCatName val="0"/>
          <c:showSerName val="0"/>
          <c:showPercent val="0"/>
          <c:showBubbleSize val="0"/>
        </c:dLbls>
        <c:marker val="1"/>
        <c:smooth val="0"/>
        <c:axId val="201506304"/>
        <c:axId val="202515584"/>
      </c:lineChart>
      <c:catAx>
        <c:axId val="201505280"/>
        <c:scaling>
          <c:orientation val="minMax"/>
        </c:scaling>
        <c:delete val="0"/>
        <c:axPos val="b"/>
        <c:numFmt formatCode="General" sourceLinked="0"/>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微软雅黑" panose="020B0503020204020204" pitchFamily="34" charset="-122"/>
                <a:ea typeface="微软雅黑" panose="020B0503020204020204" pitchFamily="34" charset="-122"/>
                <a:cs typeface="+mn-cs"/>
              </a:defRPr>
            </a:pPr>
            <a:endParaRPr lang="zh-CN"/>
          </a:p>
        </c:txPr>
        <c:crossAx val="202515008"/>
        <c:crosses val="autoZero"/>
        <c:auto val="1"/>
        <c:lblAlgn val="ctr"/>
        <c:lblOffset val="100"/>
        <c:noMultiLvlLbl val="0"/>
      </c:catAx>
      <c:valAx>
        <c:axId val="202515008"/>
        <c:scaling>
          <c:orientation val="minMax"/>
          <c:max val="20000"/>
          <c:min val="0"/>
        </c:scaling>
        <c:delete val="0"/>
        <c:axPos val="l"/>
        <c:majorGridlines>
          <c:spPr>
            <a:ln w="9525" cap="flat" cmpd="sng" algn="ctr">
              <a:solidFill>
                <a:schemeClr val="tx2">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Times New Roman" panose="02020603050405020304" pitchFamily="18" charset="0"/>
                <a:ea typeface="+mn-ea"/>
                <a:cs typeface="Times New Roman" panose="02020603050405020304" pitchFamily="18" charset="0"/>
              </a:defRPr>
            </a:pPr>
            <a:endParaRPr lang="zh-CN"/>
          </a:p>
        </c:txPr>
        <c:crossAx val="201505280"/>
        <c:crosses val="autoZero"/>
        <c:crossBetween val="between"/>
        <c:majorUnit val="2000"/>
        <c:minorUnit val="400"/>
      </c:valAx>
      <c:valAx>
        <c:axId val="202515584"/>
        <c:scaling>
          <c:orientation val="minMax"/>
        </c:scaling>
        <c:delete val="0"/>
        <c:axPos val="r"/>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201506304"/>
        <c:crosses val="max"/>
        <c:crossBetween val="between"/>
      </c:valAx>
      <c:catAx>
        <c:axId val="201506304"/>
        <c:scaling>
          <c:orientation val="minMax"/>
        </c:scaling>
        <c:delete val="1"/>
        <c:axPos val="b"/>
        <c:numFmt formatCode="General" sourceLinked="1"/>
        <c:majorTickMark val="none"/>
        <c:minorTickMark val="none"/>
        <c:tickLblPos val="none"/>
        <c:crossAx val="202515584"/>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0224461942257232E-2"/>
          <c:y val="7.8449466272559276E-2"/>
          <c:w val="0.91131130690748807"/>
          <c:h val="0.68283235561691891"/>
        </c:manualLayout>
      </c:layout>
      <c:lineChart>
        <c:grouping val="standard"/>
        <c:varyColors val="0"/>
        <c:ser>
          <c:idx val="0"/>
          <c:order val="0"/>
          <c:tx>
            <c:strRef>
              <c:f>硫份!$A$2</c:f>
              <c:strCache>
                <c:ptCount val="1"/>
                <c:pt idx="0">
                  <c:v>2013年</c:v>
                </c:pt>
              </c:strCache>
            </c:strRef>
          </c:tx>
          <c:spPr>
            <a:ln w="22225" cap="rnd" cmpd="sng" algn="ctr">
              <a:solidFill>
                <a:schemeClr val="accent2"/>
              </a:solidFill>
              <a:round/>
            </a:ln>
            <a:effectLst/>
          </c:spPr>
          <c:marker>
            <c:symbol val="none"/>
          </c:marker>
          <c:dLbls>
            <c:dLbl>
              <c:idx val="0"/>
              <c:layout>
                <c:manualLayout>
                  <c:x val="-2.9866666666666666E-2"/>
                  <c:y val="-6.2992125984251982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0060-465B-83E6-3CAC2B7A7604}"/>
                </c:ext>
              </c:extLst>
            </c:dLbl>
            <c:dLbl>
              <c:idx val="1"/>
              <c:layout>
                <c:manualLayout>
                  <c:x val="-2.5600000000000046E-2"/>
                  <c:y val="-4.899387576552930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0060-465B-83E6-3CAC2B7A7604}"/>
                </c:ext>
              </c:extLst>
            </c:dLbl>
            <c:dLbl>
              <c:idx val="2"/>
              <c:layout>
                <c:manualLayout>
                  <c:x val="-3.2000000000000042E-2"/>
                  <c:y val="-4.899387576552930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0060-465B-83E6-3CAC2B7A7604}"/>
                </c:ext>
              </c:extLst>
            </c:dLbl>
            <c:dLbl>
              <c:idx val="3"/>
              <c:layout>
                <c:manualLayout>
                  <c:x val="-3.1999999999999959E-2"/>
                  <c:y val="-4.899387576552930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0060-465B-83E6-3CAC2B7A7604}"/>
                </c:ext>
              </c:extLst>
            </c:dLbl>
            <c:dLbl>
              <c:idx val="4"/>
              <c:layout>
                <c:manualLayout>
                  <c:x val="-2.9866666666666666E-2"/>
                  <c:y val="-4.8993875765529341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0060-465B-83E6-3CAC2B7A7604}"/>
                </c:ext>
              </c:extLst>
            </c:dLbl>
            <c:dLbl>
              <c:idx val="5"/>
              <c:layout>
                <c:manualLayout>
                  <c:x val="-3.4133333333333342E-2"/>
                  <c:y val="-5.2493438320210778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0060-465B-83E6-3CAC2B7A7604}"/>
                </c:ext>
              </c:extLst>
            </c:dLbl>
            <c:dLbl>
              <c:idx val="6"/>
              <c:layout>
                <c:manualLayout>
                  <c:x val="-3.4133333333333342E-2"/>
                  <c:y val="-4.54943132108490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0060-465B-83E6-3CAC2B7A7604}"/>
                </c:ext>
              </c:extLst>
            </c:dLbl>
            <c:dLbl>
              <c:idx val="7"/>
              <c:layout>
                <c:manualLayout>
                  <c:x val="-4.2666666666666714E-2"/>
                  <c:y val="-4.19947506561680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7-0060-465B-83E6-3CAC2B7A7604}"/>
                </c:ext>
              </c:extLst>
            </c:dLbl>
            <c:dLbl>
              <c:idx val="8"/>
              <c:layout>
                <c:manualLayout>
                  <c:x val="-4.2666666666666783E-2"/>
                  <c:y val="-4.54943132108490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0060-465B-83E6-3CAC2B7A7604}"/>
                </c:ext>
              </c:extLst>
            </c:dLbl>
            <c:dLbl>
              <c:idx val="9"/>
              <c:layout>
                <c:manualLayout>
                  <c:x val="-4.4800000000000034E-2"/>
                  <c:y val="-4.54943132108490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9-0060-465B-83E6-3CAC2B7A7604}"/>
                </c:ext>
              </c:extLst>
            </c:dLbl>
            <c:dLbl>
              <c:idx val="10"/>
              <c:layout>
                <c:manualLayout>
                  <c:x val="-3.8399999999999997E-2"/>
                  <c:y val="-4.199475065616796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A-0060-465B-83E6-3CAC2B7A7604}"/>
                </c:ext>
              </c:extLst>
            </c:dLbl>
            <c:spPr>
              <a:noFill/>
              <a:ln>
                <a:noFill/>
              </a:ln>
              <a:effectLst/>
            </c:spPr>
            <c:txPr>
              <a:bodyPr rot="0" spcFirstLastPara="1" vertOverflow="ellipsis" vert="horz" wrap="square" anchor="ctr" anchorCtr="1"/>
              <a:lstStyle/>
              <a:p>
                <a:pPr>
                  <a:defRPr sz="1100" b="0" i="0" u="none" strike="noStrike" kern="1200" baseline="0">
                    <a:solidFill>
                      <a:schemeClr val="dk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硫份!$B$1:$M$1</c:f>
              <c:strCache>
                <c:ptCount val="12"/>
                <c:pt idx="0">
                  <c:v>一月</c:v>
                </c:pt>
                <c:pt idx="1">
                  <c:v>二月</c:v>
                </c:pt>
                <c:pt idx="2">
                  <c:v>三月</c:v>
                </c:pt>
                <c:pt idx="3">
                  <c:v>四月</c:v>
                </c:pt>
                <c:pt idx="4">
                  <c:v>五月</c:v>
                </c:pt>
                <c:pt idx="5">
                  <c:v>六月</c:v>
                </c:pt>
                <c:pt idx="6">
                  <c:v>七月</c:v>
                </c:pt>
                <c:pt idx="7">
                  <c:v>八月</c:v>
                </c:pt>
                <c:pt idx="8">
                  <c:v>九月</c:v>
                </c:pt>
                <c:pt idx="9">
                  <c:v>十月</c:v>
                </c:pt>
                <c:pt idx="10">
                  <c:v>十一月</c:v>
                </c:pt>
                <c:pt idx="11">
                  <c:v>十二月</c:v>
                </c:pt>
              </c:strCache>
            </c:strRef>
          </c:cat>
          <c:val>
            <c:numRef>
              <c:f>硫份!$B$2:$M$2</c:f>
              <c:numCache>
                <c:formatCode>0.00_ </c:formatCode>
                <c:ptCount val="12"/>
                <c:pt idx="0">
                  <c:v>1.05</c:v>
                </c:pt>
                <c:pt idx="1">
                  <c:v>1.06</c:v>
                </c:pt>
                <c:pt idx="2">
                  <c:v>1.04</c:v>
                </c:pt>
                <c:pt idx="3">
                  <c:v>1.06</c:v>
                </c:pt>
                <c:pt idx="4">
                  <c:v>1.03</c:v>
                </c:pt>
                <c:pt idx="5">
                  <c:v>1.02</c:v>
                </c:pt>
                <c:pt idx="6">
                  <c:v>1</c:v>
                </c:pt>
                <c:pt idx="7">
                  <c:v>1.01</c:v>
                </c:pt>
                <c:pt idx="8">
                  <c:v>1.02</c:v>
                </c:pt>
                <c:pt idx="9">
                  <c:v>1.03</c:v>
                </c:pt>
                <c:pt idx="10">
                  <c:v>1.06</c:v>
                </c:pt>
                <c:pt idx="11">
                  <c:v>1.05</c:v>
                </c:pt>
              </c:numCache>
            </c:numRef>
          </c:val>
          <c:smooth val="0"/>
          <c:extLst xmlns:c16r2="http://schemas.microsoft.com/office/drawing/2015/06/chart">
            <c:ext xmlns:c16="http://schemas.microsoft.com/office/drawing/2014/chart" uri="{C3380CC4-5D6E-409C-BE32-E72D297353CC}">
              <c16:uniqueId val="{0000000B-0060-465B-83E6-3CAC2B7A7604}"/>
            </c:ext>
          </c:extLst>
        </c:ser>
        <c:ser>
          <c:idx val="1"/>
          <c:order val="1"/>
          <c:tx>
            <c:strRef>
              <c:f>硫份!$A$3</c:f>
              <c:strCache>
                <c:ptCount val="1"/>
                <c:pt idx="0">
                  <c:v>2014年</c:v>
                </c:pt>
              </c:strCache>
            </c:strRef>
          </c:tx>
          <c:spPr>
            <a:ln w="22225" cap="rnd" cmpd="sng" algn="ctr">
              <a:solidFill>
                <a:schemeClr val="accent4"/>
              </a:solidFill>
              <a:round/>
            </a:ln>
            <a:effectLst/>
          </c:spPr>
          <c:marker>
            <c:symbol val="none"/>
          </c:marker>
          <c:dLbls>
            <c:dLbl>
              <c:idx val="0"/>
              <c:layout>
                <c:manualLayout>
                  <c:x val="-1.5094231982894649E-2"/>
                  <c:y val="6.031703815096413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C-0060-465B-83E6-3CAC2B7A7604}"/>
                </c:ext>
              </c:extLst>
            </c:dLbl>
            <c:dLbl>
              <c:idx val="1"/>
              <c:layout>
                <c:manualLayout>
                  <c:x val="-3.3542737739766196E-2"/>
                  <c:y val="4.704404018669536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D-0060-465B-83E6-3CAC2B7A7604}"/>
                </c:ext>
              </c:extLst>
            </c:dLbl>
            <c:dLbl>
              <c:idx val="2"/>
              <c:layout>
                <c:manualLayout>
                  <c:x val="-4.3914046602483825E-2"/>
                  <c:y val="6.544161170725464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E-0060-465B-83E6-3CAC2B7A7604}"/>
                </c:ext>
              </c:extLst>
            </c:dLbl>
            <c:dLbl>
              <c:idx val="3"/>
              <c:layout>
                <c:manualLayout>
                  <c:x val="-6.7085475479532414E-3"/>
                  <c:y val="-1.9047485731883584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F-0060-465B-83E6-3CAC2B7A7604}"/>
                </c:ext>
              </c:extLst>
            </c:dLbl>
            <c:dLbl>
              <c:idx val="4"/>
              <c:layout>
                <c:manualLayout>
                  <c:x val="-1.2800000000000021E-2"/>
                  <c:y val="-4.199475065616796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0-0060-465B-83E6-3CAC2B7A7604}"/>
                </c:ext>
              </c:extLst>
            </c:dLbl>
            <c:dLbl>
              <c:idx val="5"/>
              <c:layout>
                <c:manualLayout>
                  <c:x val="-2.1333333333333412E-3"/>
                  <c:y val="-3.1496062992125991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1-0060-465B-83E6-3CAC2B7A7604}"/>
                </c:ext>
              </c:extLst>
            </c:dLbl>
            <c:dLbl>
              <c:idx val="6"/>
              <c:layout>
                <c:manualLayout>
                  <c:x val="0"/>
                  <c:y val="-3.174580955313898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2-0060-465B-83E6-3CAC2B7A7604}"/>
                </c:ext>
              </c:extLst>
            </c:dLbl>
            <c:dLbl>
              <c:idx val="7"/>
              <c:layout>
                <c:manualLayout>
                  <c:x val="0"/>
                  <c:y val="-3.1745809553138452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3-0060-465B-83E6-3CAC2B7A7604}"/>
                </c:ext>
              </c:extLst>
            </c:dLbl>
            <c:dLbl>
              <c:idx val="8"/>
              <c:layout>
                <c:manualLayout>
                  <c:x val="-3.6897011513742882E-2"/>
                  <c:y val="-5.396787624033653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4-0060-465B-83E6-3CAC2B7A7604}"/>
                </c:ext>
              </c:extLst>
            </c:dLbl>
            <c:dLbl>
              <c:idx val="9"/>
              <c:layout>
                <c:manualLayout>
                  <c:x val="-3.7796194589609526E-2"/>
                  <c:y val="-7.284088500317957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5-0060-465B-83E6-3CAC2B7A7604}"/>
                </c:ext>
              </c:extLst>
            </c:dLbl>
            <c:dLbl>
              <c:idx val="10"/>
              <c:layout>
                <c:manualLayout>
                  <c:x val="-3.7487574990798855E-2"/>
                  <c:y val="-5.8842482792271417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6-0060-465B-83E6-3CAC2B7A7604}"/>
                </c:ext>
              </c:extLst>
            </c:dLbl>
            <c:dLbl>
              <c:idx val="11"/>
              <c:layout>
                <c:manualLayout>
                  <c:x val="-3.4133333333333342E-2"/>
                  <c:y val="-4.54943132108490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7-0060-465B-83E6-3CAC2B7A7604}"/>
                </c:ext>
              </c:extLst>
            </c:dLbl>
            <c:spPr>
              <a:noFill/>
              <a:ln>
                <a:noFill/>
              </a:ln>
              <a:effectLst/>
            </c:spPr>
            <c:txPr>
              <a:bodyPr rot="0" spcFirstLastPara="1" vertOverflow="ellipsis" vert="horz" wrap="square" anchor="ctr" anchorCtr="1"/>
              <a:lstStyle/>
              <a:p>
                <a:pPr>
                  <a:defRPr sz="1100" b="0" i="0" u="none" strike="noStrike" kern="1200" baseline="0">
                    <a:solidFill>
                      <a:schemeClr val="dk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硫份!$B$1:$M$1</c:f>
              <c:strCache>
                <c:ptCount val="12"/>
                <c:pt idx="0">
                  <c:v>一月</c:v>
                </c:pt>
                <c:pt idx="1">
                  <c:v>二月</c:v>
                </c:pt>
                <c:pt idx="2">
                  <c:v>三月</c:v>
                </c:pt>
                <c:pt idx="3">
                  <c:v>四月</c:v>
                </c:pt>
                <c:pt idx="4">
                  <c:v>五月</c:v>
                </c:pt>
                <c:pt idx="5">
                  <c:v>六月</c:v>
                </c:pt>
                <c:pt idx="6">
                  <c:v>七月</c:v>
                </c:pt>
                <c:pt idx="7">
                  <c:v>八月</c:v>
                </c:pt>
                <c:pt idx="8">
                  <c:v>九月</c:v>
                </c:pt>
                <c:pt idx="9">
                  <c:v>十月</c:v>
                </c:pt>
                <c:pt idx="10">
                  <c:v>十一月</c:v>
                </c:pt>
                <c:pt idx="11">
                  <c:v>十二月</c:v>
                </c:pt>
              </c:strCache>
            </c:strRef>
          </c:cat>
          <c:val>
            <c:numRef>
              <c:f>硫份!$B$3:$M$3</c:f>
              <c:numCache>
                <c:formatCode>0.00_ </c:formatCode>
                <c:ptCount val="12"/>
                <c:pt idx="0">
                  <c:v>1</c:v>
                </c:pt>
                <c:pt idx="1">
                  <c:v>1.04</c:v>
                </c:pt>
                <c:pt idx="2">
                  <c:v>1.04</c:v>
                </c:pt>
                <c:pt idx="3">
                  <c:v>0.96000000000000063</c:v>
                </c:pt>
                <c:pt idx="4">
                  <c:v>0.86000000000000065</c:v>
                </c:pt>
                <c:pt idx="5">
                  <c:v>0.86000000000000065</c:v>
                </c:pt>
                <c:pt idx="6">
                  <c:v>0.86000000000000065</c:v>
                </c:pt>
                <c:pt idx="7">
                  <c:v>0.82000000000000062</c:v>
                </c:pt>
                <c:pt idx="8">
                  <c:v>0.89</c:v>
                </c:pt>
                <c:pt idx="9">
                  <c:v>0.84000000000000064</c:v>
                </c:pt>
                <c:pt idx="10">
                  <c:v>0.87000000000000366</c:v>
                </c:pt>
                <c:pt idx="11">
                  <c:v>0.88</c:v>
                </c:pt>
              </c:numCache>
            </c:numRef>
          </c:val>
          <c:smooth val="0"/>
          <c:extLst xmlns:c16r2="http://schemas.microsoft.com/office/drawing/2015/06/chart">
            <c:ext xmlns:c16="http://schemas.microsoft.com/office/drawing/2014/chart" uri="{C3380CC4-5D6E-409C-BE32-E72D297353CC}">
              <c16:uniqueId val="{00000018-0060-465B-83E6-3CAC2B7A7604}"/>
            </c:ext>
          </c:extLst>
        </c:ser>
        <c:ser>
          <c:idx val="2"/>
          <c:order val="2"/>
          <c:tx>
            <c:strRef>
              <c:f>硫份!$A$4</c:f>
              <c:strCache>
                <c:ptCount val="1"/>
                <c:pt idx="0">
                  <c:v>2015年</c:v>
                </c:pt>
              </c:strCache>
            </c:strRef>
          </c:tx>
          <c:spPr>
            <a:ln w="22225" cap="rnd" cmpd="sng" algn="ctr">
              <a:solidFill>
                <a:schemeClr val="accent6"/>
              </a:solidFill>
              <a:round/>
            </a:ln>
            <a:effectLst/>
          </c:spPr>
          <c:marker>
            <c:symbol val="none"/>
          </c:marker>
          <c:dLbls>
            <c:dLbl>
              <c:idx val="0"/>
              <c:layout>
                <c:manualLayout>
                  <c:x val="-3.2000000000000042E-2"/>
                  <c:y val="5.59927253187840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9-0060-465B-83E6-3CAC2B7A7604}"/>
                </c:ext>
              </c:extLst>
            </c:dLbl>
            <c:dLbl>
              <c:idx val="1"/>
              <c:layout>
                <c:manualLayout>
                  <c:x val="-3.8400000000000017E-2"/>
                  <c:y val="4.199475065616796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A-0060-465B-83E6-3CAC2B7A7604}"/>
                </c:ext>
              </c:extLst>
            </c:dLbl>
            <c:dLbl>
              <c:idx val="2"/>
              <c:layout>
                <c:manualLayout>
                  <c:x val="-3.8399999999999997E-2"/>
                  <c:y val="5.94925634295720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B-0060-465B-83E6-3CAC2B7A7604}"/>
                </c:ext>
              </c:extLst>
            </c:dLbl>
            <c:dLbl>
              <c:idx val="3"/>
              <c:layout>
                <c:manualLayout>
                  <c:x val="-3.8399999999999962E-2"/>
                  <c:y val="5.5993000874890834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C-0060-465B-83E6-3CAC2B7A7604}"/>
                </c:ext>
              </c:extLst>
            </c:dLbl>
            <c:dLbl>
              <c:idx val="4"/>
              <c:layout>
                <c:manualLayout>
                  <c:x val="-3.2000000000000042E-2"/>
                  <c:y val="5.5993000874890834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D-0060-465B-83E6-3CAC2B7A7604}"/>
                </c:ext>
              </c:extLst>
            </c:dLbl>
            <c:dLbl>
              <c:idx val="5"/>
              <c:layout>
                <c:manualLayout>
                  <c:x val="-4.0533333333333907E-2"/>
                  <c:y val="5.5993000874890834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E-0060-465B-83E6-3CAC2B7A7604}"/>
                </c:ext>
              </c:extLst>
            </c:dLbl>
            <c:dLbl>
              <c:idx val="6"/>
              <c:layout>
                <c:manualLayout>
                  <c:x val="-3.2000000000000042E-2"/>
                  <c:y val="5.5993000874890834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F-0060-465B-83E6-3CAC2B7A7604}"/>
                </c:ext>
              </c:extLst>
            </c:dLbl>
            <c:dLbl>
              <c:idx val="7"/>
              <c:layout>
                <c:manualLayout>
                  <c:x val="-3.4133333333333342E-2"/>
                  <c:y val="5.5993000874890834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20-0060-465B-83E6-3CAC2B7A7604}"/>
                </c:ext>
              </c:extLst>
            </c:dLbl>
            <c:dLbl>
              <c:idx val="8"/>
              <c:layout>
                <c:manualLayout>
                  <c:x val="-2.7733333333333412E-2"/>
                  <c:y val="5.249343832021071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21-0060-465B-83E6-3CAC2B7A7604}"/>
                </c:ext>
              </c:extLst>
            </c:dLbl>
            <c:dLbl>
              <c:idx val="9"/>
              <c:layout>
                <c:manualLayout>
                  <c:x val="-3.1087647041656324E-2"/>
                  <c:y val="8.6914027348390044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22-0060-465B-83E6-3CAC2B7A7604}"/>
                </c:ext>
              </c:extLst>
            </c:dLbl>
            <c:dLbl>
              <c:idx val="10"/>
              <c:layout>
                <c:manualLayout>
                  <c:x val="-2.7733333333333412E-2"/>
                  <c:y val="4.899387576552924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23-0060-465B-83E6-3CAC2B7A7604}"/>
                </c:ext>
              </c:extLst>
            </c:dLbl>
            <c:dLbl>
              <c:idx val="11"/>
              <c:layout>
                <c:manualLayout>
                  <c:x val="-2.9866666666666666E-2"/>
                  <c:y val="6.9991251093613524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24-0060-465B-83E6-3CAC2B7A7604}"/>
                </c:ext>
              </c:extLst>
            </c:dLbl>
            <c:spPr>
              <a:noFill/>
              <a:ln>
                <a:noFill/>
              </a:ln>
              <a:effectLst/>
            </c:spPr>
            <c:txPr>
              <a:bodyPr rot="0" spcFirstLastPara="1" vertOverflow="ellipsis" vert="horz" wrap="square" anchor="ctr" anchorCtr="1"/>
              <a:lstStyle/>
              <a:p>
                <a:pPr>
                  <a:defRPr sz="1100" b="0" i="0" u="none" strike="noStrike" kern="1200" baseline="0">
                    <a:solidFill>
                      <a:schemeClr val="dk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硫份!$B$1:$M$1</c:f>
              <c:strCache>
                <c:ptCount val="12"/>
                <c:pt idx="0">
                  <c:v>一月</c:v>
                </c:pt>
                <c:pt idx="1">
                  <c:v>二月</c:v>
                </c:pt>
                <c:pt idx="2">
                  <c:v>三月</c:v>
                </c:pt>
                <c:pt idx="3">
                  <c:v>四月</c:v>
                </c:pt>
                <c:pt idx="4">
                  <c:v>五月</c:v>
                </c:pt>
                <c:pt idx="5">
                  <c:v>六月</c:v>
                </c:pt>
                <c:pt idx="6">
                  <c:v>七月</c:v>
                </c:pt>
                <c:pt idx="7">
                  <c:v>八月</c:v>
                </c:pt>
                <c:pt idx="8">
                  <c:v>九月</c:v>
                </c:pt>
                <c:pt idx="9">
                  <c:v>十月</c:v>
                </c:pt>
                <c:pt idx="10">
                  <c:v>十一月</c:v>
                </c:pt>
                <c:pt idx="11">
                  <c:v>十二月</c:v>
                </c:pt>
              </c:strCache>
            </c:strRef>
          </c:cat>
          <c:val>
            <c:numRef>
              <c:f>硫份!$B$4:$M$4</c:f>
              <c:numCache>
                <c:formatCode>0.00_ </c:formatCode>
                <c:ptCount val="12"/>
                <c:pt idx="0">
                  <c:v>0.74000000000000365</c:v>
                </c:pt>
                <c:pt idx="1">
                  <c:v>0.74000000000000365</c:v>
                </c:pt>
                <c:pt idx="2">
                  <c:v>0.82000000000000062</c:v>
                </c:pt>
                <c:pt idx="3">
                  <c:v>0.8</c:v>
                </c:pt>
                <c:pt idx="4">
                  <c:v>0.74000000000000365</c:v>
                </c:pt>
                <c:pt idx="5">
                  <c:v>0.8</c:v>
                </c:pt>
                <c:pt idx="6">
                  <c:v>0.77000000000000413</c:v>
                </c:pt>
                <c:pt idx="7">
                  <c:v>0.81</c:v>
                </c:pt>
                <c:pt idx="8">
                  <c:v>0.77000000000000413</c:v>
                </c:pt>
                <c:pt idx="9">
                  <c:v>0.87000000000000366</c:v>
                </c:pt>
                <c:pt idx="10">
                  <c:v>0.79</c:v>
                </c:pt>
                <c:pt idx="11">
                  <c:v>0.88</c:v>
                </c:pt>
              </c:numCache>
            </c:numRef>
          </c:val>
          <c:smooth val="0"/>
          <c:extLst xmlns:c16r2="http://schemas.microsoft.com/office/drawing/2015/06/chart">
            <c:ext xmlns:c16="http://schemas.microsoft.com/office/drawing/2014/chart" uri="{C3380CC4-5D6E-409C-BE32-E72D297353CC}">
              <c16:uniqueId val="{00000025-0060-465B-83E6-3CAC2B7A760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03104768"/>
        <c:axId val="202521344"/>
      </c:lineChart>
      <c:catAx>
        <c:axId val="203104768"/>
        <c:scaling>
          <c:orientation val="minMax"/>
        </c:scaling>
        <c:delete val="0"/>
        <c:axPos val="b"/>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spc="20" baseline="0">
                <a:solidFill>
                  <a:schemeClr val="dk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202521344"/>
        <c:crosses val="autoZero"/>
        <c:auto val="1"/>
        <c:lblAlgn val="ctr"/>
        <c:lblOffset val="100"/>
        <c:noMultiLvlLbl val="0"/>
      </c:catAx>
      <c:valAx>
        <c:axId val="202521344"/>
        <c:scaling>
          <c:orientation val="minMax"/>
          <c:max val="1.2"/>
          <c:min val="0.5"/>
        </c:scaling>
        <c:delete val="0"/>
        <c:axPos val="l"/>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spc="20" baseline="0">
                <a:solidFill>
                  <a:schemeClr val="dk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203104768"/>
        <c:crosses val="autoZero"/>
        <c:crossBetween val="between"/>
        <c:majorUnit val="0.2"/>
        <c:minorUnit val="4.0000000000000022E-2"/>
      </c:valAx>
      <c:spPr>
        <a:gradFill>
          <a:gsLst>
            <a:gs pos="100000">
              <a:schemeClr val="lt1">
                <a:lumMod val="95000"/>
              </a:schemeClr>
            </a:gs>
            <a:gs pos="0">
              <a:schemeClr val="lt1"/>
            </a:gs>
          </a:gsLst>
          <a:lin ang="5400000" scaled="0"/>
        </a:gradFill>
        <a:ln>
          <a:noFill/>
        </a:ln>
        <a:effectLst/>
      </c:spPr>
    </c:plotArea>
    <c:legend>
      <c:legendPos val="b"/>
      <c:layout/>
      <c:overlay val="0"/>
      <c:spPr>
        <a:noFill/>
        <a:ln>
          <a:noFill/>
        </a:ln>
        <a:effectLst/>
      </c:spPr>
      <c:txPr>
        <a:bodyPr rot="0" spcFirstLastPara="1" vertOverflow="ellipsis" vert="horz" wrap="square" anchor="ctr" anchorCtr="1"/>
        <a:lstStyle/>
        <a:p>
          <a:pPr>
            <a:defRPr sz="1100" b="0" i="0" u="none" strike="noStrike" kern="1200" baseline="0">
              <a:solidFill>
                <a:schemeClr val="dk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legend>
    <c:plotVisOnly val="1"/>
    <c:dispBlanksAs val="gap"/>
    <c:showDLblsOverMax val="0"/>
  </c:chart>
  <c:spPr>
    <a:solidFill>
      <a:schemeClr val="lt1"/>
    </a:solidFill>
    <a:ln>
      <a:noFill/>
    </a:ln>
    <a:effectLst/>
  </c:spPr>
  <c:txPr>
    <a:bodyPr/>
    <a:lstStyle/>
    <a:p>
      <a:pPr>
        <a:defRPr sz="1100">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13273199388019"/>
          <c:y val="4.1113286542556575E-2"/>
          <c:w val="0.8676746304565327"/>
          <c:h val="0.6796084960039821"/>
        </c:manualLayout>
      </c:layout>
      <c:lineChart>
        <c:grouping val="standard"/>
        <c:varyColors val="0"/>
        <c:ser>
          <c:idx val="0"/>
          <c:order val="0"/>
          <c:tx>
            <c:strRef>
              <c:f>SO2月份!$B$82</c:f>
              <c:strCache>
                <c:ptCount val="1"/>
                <c:pt idx="0">
                  <c:v>煤碳推算硫份</c:v>
                </c:pt>
              </c:strCache>
            </c:strRef>
          </c:tx>
          <c:spPr>
            <a:ln w="22225" cap="rnd" cmpd="sng" algn="ctr">
              <a:solidFill>
                <a:schemeClr val="accent2"/>
              </a:solidFill>
              <a:round/>
            </a:ln>
            <a:effectLst/>
          </c:spPr>
          <c:marker>
            <c:symbol val="none"/>
          </c:marker>
          <c:dLbls>
            <c:dLbl>
              <c:idx val="0"/>
              <c:layout>
                <c:manualLayout>
                  <c:x val="-3.273322422258601E-2"/>
                  <c:y val="-6.329113924050633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8E91-48F0-B436-EB7C06FF4E0A}"/>
                </c:ext>
              </c:extLst>
            </c:dLbl>
            <c:dLbl>
              <c:idx val="1"/>
              <c:layout>
                <c:manualLayout>
                  <c:x val="-1.7457719585379158E-2"/>
                  <c:y val="-6.329113924050633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8E91-48F0-B436-EB7C06FF4E0A}"/>
                </c:ext>
              </c:extLst>
            </c:dLbl>
            <c:dLbl>
              <c:idx val="2"/>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8E91-48F0-B436-EB7C06FF4E0A}"/>
                </c:ext>
              </c:extLst>
            </c:dLbl>
            <c:dLbl>
              <c:idx val="3"/>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8E91-48F0-B436-EB7C06FF4E0A}"/>
                </c:ext>
              </c:extLst>
            </c:dLbl>
            <c:dLbl>
              <c:idx val="4"/>
              <c:layout>
                <c:manualLayout>
                  <c:x val="2.1822149481724516E-3"/>
                  <c:y val="5.0632911392405132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8E91-48F0-B436-EB7C06FF4E0A}"/>
                </c:ext>
              </c:extLst>
            </c:dLbl>
            <c:dLbl>
              <c:idx val="5"/>
              <c:layout>
                <c:manualLayout>
                  <c:x val="-3.4915439170758317E-2"/>
                  <c:y val="-7.1729957805907171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8E91-48F0-B436-EB7C06FF4E0A}"/>
                </c:ext>
              </c:extLst>
            </c:dLbl>
            <c:dLbl>
              <c:idx val="6"/>
              <c:layout>
                <c:manualLayout>
                  <c:x val="0"/>
                  <c:y val="3.37552742616034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8E91-48F0-B436-EB7C06FF4E0A}"/>
                </c:ext>
              </c:extLst>
            </c:dLbl>
            <c:dLbl>
              <c:idx val="7"/>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7-8E91-48F0-B436-EB7C06FF4E0A}"/>
                </c:ext>
              </c:extLst>
            </c:dLbl>
            <c:dLbl>
              <c:idx val="8"/>
              <c:layout>
                <c:manualLayout>
                  <c:x val="-3.273322422258601E-2"/>
                  <c:y val="-5.0632911392405132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8E91-48F0-B436-EB7C06FF4E0A}"/>
                </c:ext>
              </c:extLst>
            </c:dLbl>
            <c:dLbl>
              <c:idx val="9"/>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9-8E91-48F0-B436-EB7C06FF4E0A}"/>
                </c:ext>
              </c:extLst>
            </c:dLbl>
            <c:dLbl>
              <c:idx val="10"/>
              <c:layout>
                <c:manualLayout>
                  <c:x val="-6.5466448445172824E-3"/>
                  <c:y val="-6.329113924050640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A-8E91-48F0-B436-EB7C06FF4E0A}"/>
                </c:ext>
              </c:extLst>
            </c:dLbl>
            <c:dLbl>
              <c:idx val="11"/>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B-8E91-48F0-B436-EB7C06FF4E0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zh-CN"/>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cat>
            <c:strRef>
              <c:f>SO2月份!$A$83:$A$94</c:f>
              <c:strCache>
                <c:ptCount val="12"/>
                <c:pt idx="0">
                  <c:v>呼和浩特市</c:v>
                </c:pt>
                <c:pt idx="1">
                  <c:v>包头市</c:v>
                </c:pt>
                <c:pt idx="2">
                  <c:v>通辽市</c:v>
                </c:pt>
                <c:pt idx="3">
                  <c:v>赤峰市</c:v>
                </c:pt>
                <c:pt idx="4">
                  <c:v>锡林郭勒盟</c:v>
                </c:pt>
                <c:pt idx="5">
                  <c:v>乌兰察布市</c:v>
                </c:pt>
                <c:pt idx="6">
                  <c:v>鄂尔多斯市</c:v>
                </c:pt>
                <c:pt idx="7">
                  <c:v>巴彦淖尔市</c:v>
                </c:pt>
                <c:pt idx="8">
                  <c:v>乌海市</c:v>
                </c:pt>
                <c:pt idx="9">
                  <c:v>阿拉善盟</c:v>
                </c:pt>
                <c:pt idx="10">
                  <c:v>呼伦贝尔</c:v>
                </c:pt>
                <c:pt idx="11">
                  <c:v>兴安盟</c:v>
                </c:pt>
              </c:strCache>
            </c:strRef>
          </c:cat>
          <c:val>
            <c:numRef>
              <c:f>SO2月份!$B$83:$B$94</c:f>
              <c:numCache>
                <c:formatCode>0.00_);[Red]\(0.00\)</c:formatCode>
                <c:ptCount val="12"/>
                <c:pt idx="0">
                  <c:v>0.97776663655348584</c:v>
                </c:pt>
                <c:pt idx="1">
                  <c:v>0.70219646637930144</c:v>
                </c:pt>
                <c:pt idx="2">
                  <c:v>0.59826134581427648</c:v>
                </c:pt>
                <c:pt idx="3">
                  <c:v>1.0247002120617799</c:v>
                </c:pt>
                <c:pt idx="4">
                  <c:v>0.6798927465827036</c:v>
                </c:pt>
                <c:pt idx="5">
                  <c:v>0.77541641465018862</c:v>
                </c:pt>
                <c:pt idx="6">
                  <c:v>0.78237330076668632</c:v>
                </c:pt>
                <c:pt idx="7">
                  <c:v>1.0924940044204299</c:v>
                </c:pt>
                <c:pt idx="8">
                  <c:v>2.0054619808999998</c:v>
                </c:pt>
                <c:pt idx="9">
                  <c:v>1.9582261680525501</c:v>
                </c:pt>
                <c:pt idx="10">
                  <c:v>0.40453921156983802</c:v>
                </c:pt>
                <c:pt idx="11">
                  <c:v>0.38241509950567443</c:v>
                </c:pt>
              </c:numCache>
            </c:numRef>
          </c:val>
          <c:smooth val="0"/>
          <c:extLst xmlns:c16r2="http://schemas.microsoft.com/office/drawing/2015/06/chart">
            <c:ext xmlns:c16="http://schemas.microsoft.com/office/drawing/2014/chart" uri="{C3380CC4-5D6E-409C-BE32-E72D297353CC}">
              <c16:uniqueId val="{0000000C-8E91-48F0-B436-EB7C06FF4E0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03105792"/>
        <c:axId val="201876032"/>
      </c:lineChart>
      <c:catAx>
        <c:axId val="203105792"/>
        <c:scaling>
          <c:orientation val="minMax"/>
        </c:scaling>
        <c:delete val="0"/>
        <c:axPos val="b"/>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01876032"/>
        <c:crosses val="autoZero"/>
        <c:auto val="1"/>
        <c:lblAlgn val="ctr"/>
        <c:lblOffset val="100"/>
        <c:noMultiLvlLbl val="0"/>
      </c:catAx>
      <c:valAx>
        <c:axId val="201876032"/>
        <c:scaling>
          <c:orientation val="minMax"/>
        </c:scaling>
        <c:delete val="0"/>
        <c:axPos val="l"/>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203105792"/>
        <c:crosses val="autoZero"/>
        <c:crossBetween val="between"/>
      </c:valAx>
      <c:spPr>
        <a:gradFill>
          <a:gsLst>
            <a:gs pos="100000">
              <a:schemeClr val="lt1">
                <a:lumMod val="95000"/>
              </a:schemeClr>
            </a:gs>
            <a:gs pos="0">
              <a:schemeClr val="lt1"/>
            </a:gs>
          </a:gsLst>
          <a:lin ang="5400000" scaled="0"/>
        </a:gradFill>
        <a:ln>
          <a:noFill/>
        </a:ln>
        <a:effectLst/>
      </c:spPr>
    </c:plotArea>
    <c:legend>
      <c:legendPos val="r"/>
      <c:layout>
        <c:manualLayout>
          <c:xMode val="edge"/>
          <c:yMode val="edge"/>
          <c:x val="0.39479077046455219"/>
          <c:y val="0.93023924542637593"/>
          <c:w val="0.25170494139081484"/>
          <c:h val="6.503283054032139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Reversed" id="22">
  <a:schemeClr val="accent2"/>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5">
  <a:schemeClr val="accent2"/>
</cs:colorStyle>
</file>

<file path=ppt/charts/colors14.xml><?xml version="1.0" encoding="utf-8"?>
<cs:colorStyle xmlns:cs="http://schemas.microsoft.com/office/drawing/2012/chartStyle" xmlns:a="http://schemas.openxmlformats.org/drawingml/2006/main" meth="withinLinear" id="15">
  <a:schemeClr val="accent2"/>
</cs:colorStyle>
</file>

<file path=ppt/charts/colors15.xml><?xml version="1.0" encoding="utf-8"?>
<cs:colorStyle xmlns:cs="http://schemas.microsoft.com/office/drawing/2012/chartStyle" xmlns:a="http://schemas.openxmlformats.org/drawingml/2006/main" meth="withinLinear" id="15">
  <a:schemeClr val="accent2"/>
</cs:colorStyle>
</file>

<file path=ppt/charts/colors1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withinLinear" id="19">
  <a:schemeClr val="accent6"/>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614863-49E5-45F3-B60E-1F9B21FCA78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23DEF2F3-DF92-4CB1-B3EA-01868B8EB7F6}">
      <dgm:prSet phldrT="[文本]" custT="1"/>
      <dgm:spPr/>
      <dgm:t>
        <a:bodyPr/>
        <a:lstStyle/>
        <a:p>
          <a:r>
            <a:rPr lang="en-US" altLang="zh-CN" sz="2000" dirty="0" smtClean="0">
              <a:solidFill>
                <a:schemeClr val="bg1"/>
              </a:solidFill>
              <a:latin typeface="微软雅黑" panose="020B0503020204020204" pitchFamily="34" charset="-122"/>
              <a:ea typeface="微软雅黑" panose="020B0503020204020204" pitchFamily="34" charset="-122"/>
            </a:rPr>
            <a:t>《</a:t>
          </a:r>
          <a:r>
            <a:rPr lang="zh-CN" altLang="en-US" sz="2000" dirty="0" smtClean="0">
              <a:solidFill>
                <a:schemeClr val="bg1"/>
              </a:solidFill>
              <a:latin typeface="微软雅黑" panose="020B0503020204020204" pitchFamily="34" charset="-122"/>
              <a:ea typeface="微软雅黑" panose="020B0503020204020204" pitchFamily="34" charset="-122"/>
            </a:rPr>
            <a:t>国务院办公厅关于印发生态环境监测网络建设方案的通知</a:t>
          </a:r>
          <a:r>
            <a:rPr lang="en-US" altLang="zh-CN" sz="2000" dirty="0" smtClean="0">
              <a:solidFill>
                <a:schemeClr val="bg1"/>
              </a:solidFill>
              <a:latin typeface="微软雅黑" panose="020B0503020204020204" pitchFamily="34" charset="-122"/>
              <a:ea typeface="微软雅黑" panose="020B0503020204020204" pitchFamily="34" charset="-122"/>
            </a:rPr>
            <a:t>》</a:t>
          </a:r>
          <a:endParaRPr lang="zh-CN" altLang="en-US" sz="2000" dirty="0"/>
        </a:p>
      </dgm:t>
    </dgm:pt>
    <dgm:pt modelId="{2362729A-F3AB-4E40-853A-C78AD4D53D0F}" type="parTrans" cxnId="{C865C04A-8278-4BF2-AEA1-666934E22737}">
      <dgm:prSet/>
      <dgm:spPr/>
      <dgm:t>
        <a:bodyPr/>
        <a:lstStyle/>
        <a:p>
          <a:endParaRPr lang="zh-CN" altLang="en-US"/>
        </a:p>
      </dgm:t>
    </dgm:pt>
    <dgm:pt modelId="{58C69B16-97F5-4289-A029-D59A71DE052A}" type="sibTrans" cxnId="{C865C04A-8278-4BF2-AEA1-666934E22737}">
      <dgm:prSet/>
      <dgm:spPr/>
      <dgm:t>
        <a:bodyPr/>
        <a:lstStyle/>
        <a:p>
          <a:endParaRPr lang="zh-CN" altLang="en-US"/>
        </a:p>
      </dgm:t>
    </dgm:pt>
    <dgm:pt modelId="{53D4CF3A-73AF-48BA-8CCB-12FE055DDA27}">
      <dgm:prSet phldrT="[文本]"/>
      <dgm:spPr/>
      <dgm:t>
        <a:bodyPr/>
        <a:lstStyle/>
        <a:p>
          <a:r>
            <a:rPr lang="zh-CN" altLang="en-US" dirty="0" smtClean="0">
              <a:solidFill>
                <a:schemeClr val="tx1"/>
              </a:solidFill>
              <a:latin typeface="微软雅黑" panose="020B0503020204020204" pitchFamily="34" charset="-122"/>
              <a:ea typeface="微软雅黑" panose="020B0503020204020204" pitchFamily="34" charset="-122"/>
            </a:rPr>
            <a:t>提出了生态文明建设的总体目标：到</a:t>
          </a:r>
          <a:r>
            <a:rPr lang="en-US" altLang="zh-CN" dirty="0" smtClean="0">
              <a:solidFill>
                <a:schemeClr val="tx1"/>
              </a:solidFill>
              <a:latin typeface="微软雅黑" panose="020B0503020204020204" pitchFamily="34" charset="-122"/>
              <a:ea typeface="微软雅黑" panose="020B0503020204020204" pitchFamily="34" charset="-122"/>
            </a:rPr>
            <a:t>2020</a:t>
          </a:r>
          <a:r>
            <a:rPr lang="zh-CN" altLang="en-US" dirty="0" smtClean="0">
              <a:solidFill>
                <a:schemeClr val="tx1"/>
              </a:solidFill>
              <a:latin typeface="微软雅黑" panose="020B0503020204020204" pitchFamily="34" charset="-122"/>
              <a:ea typeface="微软雅黑" panose="020B0503020204020204" pitchFamily="34" charset="-122"/>
            </a:rPr>
            <a:t>年，资源节约型和环境友好型社会建设取得重大进展，主体功能区布局基本形成，经济发展质量和效益显著提高，生态文明主流价值观在全社会得到推行，生态文明建设水平与全面建成小康社会目标相适应。</a:t>
          </a:r>
          <a:endParaRPr lang="zh-CN" altLang="en-US" dirty="0">
            <a:solidFill>
              <a:schemeClr val="tx1"/>
            </a:solidFill>
          </a:endParaRPr>
        </a:p>
      </dgm:t>
    </dgm:pt>
    <dgm:pt modelId="{B824D235-2B55-4F87-8CE7-F5CB7229A526}" type="parTrans" cxnId="{6387F574-63A5-475F-8FAF-EAB648A20DC2}">
      <dgm:prSet/>
      <dgm:spPr/>
      <dgm:t>
        <a:bodyPr/>
        <a:lstStyle/>
        <a:p>
          <a:endParaRPr lang="zh-CN" altLang="en-US"/>
        </a:p>
      </dgm:t>
    </dgm:pt>
    <dgm:pt modelId="{7C5C2A98-1F3D-4762-B16E-698C5E7E58A3}" type="sibTrans" cxnId="{6387F574-63A5-475F-8FAF-EAB648A20DC2}">
      <dgm:prSet/>
      <dgm:spPr/>
      <dgm:t>
        <a:bodyPr/>
        <a:lstStyle/>
        <a:p>
          <a:endParaRPr lang="zh-CN" altLang="en-US"/>
        </a:p>
      </dgm:t>
    </dgm:pt>
    <dgm:pt modelId="{6A7458E6-96B9-492E-B8BD-108FB5461920}">
      <dgm:prSet phldrT="[文本]"/>
      <dgm:spPr/>
      <dgm:t>
        <a:bodyPr/>
        <a:lstStyle/>
        <a:p>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促进大数据发展行动纲要</a:t>
          </a:r>
          <a:r>
            <a:rPr lang="en-US" altLang="zh-CN" dirty="0" smtClean="0">
              <a:solidFill>
                <a:schemeClr val="bg1"/>
              </a:solidFill>
              <a:latin typeface="微软雅黑" panose="020B0503020204020204" pitchFamily="34" charset="-122"/>
              <a:ea typeface="微软雅黑" panose="020B0503020204020204" pitchFamily="34" charset="-122"/>
            </a:rPr>
            <a:t>》</a:t>
          </a:r>
          <a:endParaRPr lang="zh-CN" altLang="en-US" dirty="0"/>
        </a:p>
      </dgm:t>
    </dgm:pt>
    <dgm:pt modelId="{676A38B2-3C04-4A01-9172-640F2AE9745C}" type="parTrans" cxnId="{21366273-D110-4DC7-A541-21ED02B58102}">
      <dgm:prSet/>
      <dgm:spPr/>
      <dgm:t>
        <a:bodyPr/>
        <a:lstStyle/>
        <a:p>
          <a:endParaRPr lang="zh-CN" altLang="en-US"/>
        </a:p>
      </dgm:t>
    </dgm:pt>
    <dgm:pt modelId="{71B447FB-2EA3-4C3F-904A-AC1B1D9F586B}" type="sibTrans" cxnId="{21366273-D110-4DC7-A541-21ED02B58102}">
      <dgm:prSet/>
      <dgm:spPr/>
      <dgm:t>
        <a:bodyPr/>
        <a:lstStyle/>
        <a:p>
          <a:endParaRPr lang="zh-CN" altLang="en-US"/>
        </a:p>
      </dgm:t>
    </dgm:pt>
    <dgm:pt modelId="{67AD6CE4-64DB-483F-BF81-3725D1EDF625}">
      <dgm:prSet phldrT="[文本]"/>
      <dgm:spPr/>
      <dgm:t>
        <a:bodyPr/>
        <a:lstStyle/>
        <a:p>
          <a:r>
            <a:rPr lang="zh-CN" altLang="en-US" dirty="0" smtClean="0">
              <a:solidFill>
                <a:schemeClr val="tx1"/>
              </a:solidFill>
              <a:latin typeface="微软雅黑" panose="020B0503020204020204" pitchFamily="34" charset="-122"/>
              <a:ea typeface="微软雅黑" panose="020B0503020204020204" pitchFamily="34" charset="-122"/>
            </a:rPr>
            <a:t>提出了生态文明建设的总体目标：到</a:t>
          </a:r>
          <a:r>
            <a:rPr lang="en-US" altLang="zh-CN" dirty="0" smtClean="0">
              <a:solidFill>
                <a:schemeClr val="tx1"/>
              </a:solidFill>
              <a:latin typeface="微软雅黑" panose="020B0503020204020204" pitchFamily="34" charset="-122"/>
              <a:ea typeface="微软雅黑" panose="020B0503020204020204" pitchFamily="34" charset="-122"/>
            </a:rPr>
            <a:t>2020</a:t>
          </a:r>
          <a:r>
            <a:rPr lang="zh-CN" altLang="en-US" dirty="0" smtClean="0">
              <a:solidFill>
                <a:schemeClr val="tx1"/>
              </a:solidFill>
              <a:latin typeface="微软雅黑" panose="020B0503020204020204" pitchFamily="34" charset="-122"/>
              <a:ea typeface="微软雅黑" panose="020B0503020204020204" pitchFamily="34" charset="-122"/>
            </a:rPr>
            <a:t>年，资源节约型和环境友好型社会建设取得重大进展，主体功能区布局基本形成，经济发展质量和效益显著提高，生态文明主流价值观在全社会得到推行，生态文明建设水平与全面建成小康社会目标相适应。</a:t>
          </a:r>
          <a:endParaRPr lang="zh-CN" altLang="en-US" dirty="0">
            <a:solidFill>
              <a:schemeClr val="tx1"/>
            </a:solidFill>
          </a:endParaRPr>
        </a:p>
      </dgm:t>
    </dgm:pt>
    <dgm:pt modelId="{3DB6A4B4-5099-453A-9CB8-06BCBA11FF61}" type="parTrans" cxnId="{05D9DD45-DC93-4DBE-83B3-2883B78EDCD9}">
      <dgm:prSet/>
      <dgm:spPr/>
      <dgm:t>
        <a:bodyPr/>
        <a:lstStyle/>
        <a:p>
          <a:endParaRPr lang="zh-CN" altLang="en-US"/>
        </a:p>
      </dgm:t>
    </dgm:pt>
    <dgm:pt modelId="{73B20F56-4A24-43A7-9829-8B015FEE08F0}" type="sibTrans" cxnId="{05D9DD45-DC93-4DBE-83B3-2883B78EDCD9}">
      <dgm:prSet/>
      <dgm:spPr/>
      <dgm:t>
        <a:bodyPr/>
        <a:lstStyle/>
        <a:p>
          <a:endParaRPr lang="zh-CN" altLang="en-US"/>
        </a:p>
      </dgm:t>
    </dgm:pt>
    <dgm:pt modelId="{67D4D8D0-48B1-4CF5-BFC6-2DA76DB6BA45}" type="pres">
      <dgm:prSet presAssocID="{1E614863-49E5-45F3-B60E-1F9B21FCA783}" presName="linear" presStyleCnt="0">
        <dgm:presLayoutVars>
          <dgm:animLvl val="lvl"/>
          <dgm:resizeHandles val="exact"/>
        </dgm:presLayoutVars>
      </dgm:prSet>
      <dgm:spPr/>
      <dgm:t>
        <a:bodyPr/>
        <a:lstStyle/>
        <a:p>
          <a:endParaRPr lang="zh-CN" altLang="en-US"/>
        </a:p>
      </dgm:t>
    </dgm:pt>
    <dgm:pt modelId="{43BFF709-5BC8-4936-AD14-2D1D6B74C2DA}" type="pres">
      <dgm:prSet presAssocID="{23DEF2F3-DF92-4CB1-B3EA-01868B8EB7F6}" presName="parentText" presStyleLbl="node1" presStyleIdx="0" presStyleCnt="2" custScaleY="72142">
        <dgm:presLayoutVars>
          <dgm:chMax val="0"/>
          <dgm:bulletEnabled val="1"/>
        </dgm:presLayoutVars>
      </dgm:prSet>
      <dgm:spPr/>
      <dgm:t>
        <a:bodyPr/>
        <a:lstStyle/>
        <a:p>
          <a:endParaRPr lang="zh-CN" altLang="en-US"/>
        </a:p>
      </dgm:t>
    </dgm:pt>
    <dgm:pt modelId="{B62D1174-B9D6-4C6D-9701-7E1BB9EDB514}" type="pres">
      <dgm:prSet presAssocID="{23DEF2F3-DF92-4CB1-B3EA-01868B8EB7F6}" presName="childText" presStyleLbl="revTx" presStyleIdx="0" presStyleCnt="2">
        <dgm:presLayoutVars>
          <dgm:bulletEnabled val="1"/>
        </dgm:presLayoutVars>
      </dgm:prSet>
      <dgm:spPr/>
      <dgm:t>
        <a:bodyPr/>
        <a:lstStyle/>
        <a:p>
          <a:endParaRPr lang="zh-CN" altLang="en-US"/>
        </a:p>
      </dgm:t>
    </dgm:pt>
    <dgm:pt modelId="{88F71901-D284-4C99-934A-17046F345A73}" type="pres">
      <dgm:prSet presAssocID="{6A7458E6-96B9-492E-B8BD-108FB5461920}" presName="parentText" presStyleLbl="node1" presStyleIdx="1" presStyleCnt="2" custScaleY="58334">
        <dgm:presLayoutVars>
          <dgm:chMax val="0"/>
          <dgm:bulletEnabled val="1"/>
        </dgm:presLayoutVars>
      </dgm:prSet>
      <dgm:spPr/>
      <dgm:t>
        <a:bodyPr/>
        <a:lstStyle/>
        <a:p>
          <a:endParaRPr lang="zh-CN" altLang="en-US"/>
        </a:p>
      </dgm:t>
    </dgm:pt>
    <dgm:pt modelId="{98B733E2-982A-4FA6-8756-47B5846207E0}" type="pres">
      <dgm:prSet presAssocID="{6A7458E6-96B9-492E-B8BD-108FB5461920}" presName="childText" presStyleLbl="revTx" presStyleIdx="1" presStyleCnt="2">
        <dgm:presLayoutVars>
          <dgm:bulletEnabled val="1"/>
        </dgm:presLayoutVars>
      </dgm:prSet>
      <dgm:spPr/>
      <dgm:t>
        <a:bodyPr/>
        <a:lstStyle/>
        <a:p>
          <a:endParaRPr lang="zh-CN" altLang="en-US"/>
        </a:p>
      </dgm:t>
    </dgm:pt>
  </dgm:ptLst>
  <dgm:cxnLst>
    <dgm:cxn modelId="{E65EB309-21E8-4C8B-9E07-55D2431C0CD8}" type="presOf" srcId="{6A7458E6-96B9-492E-B8BD-108FB5461920}" destId="{88F71901-D284-4C99-934A-17046F345A73}" srcOrd="0" destOrd="0" presId="urn:microsoft.com/office/officeart/2005/8/layout/vList2"/>
    <dgm:cxn modelId="{0E1372E1-7DE4-462C-A671-AC38BC0D8055}" type="presOf" srcId="{1E614863-49E5-45F3-B60E-1F9B21FCA783}" destId="{67D4D8D0-48B1-4CF5-BFC6-2DA76DB6BA45}" srcOrd="0" destOrd="0" presId="urn:microsoft.com/office/officeart/2005/8/layout/vList2"/>
    <dgm:cxn modelId="{F8B6B16F-712F-422E-86FF-6F2F8DE2F738}" type="presOf" srcId="{53D4CF3A-73AF-48BA-8CCB-12FE055DDA27}" destId="{B62D1174-B9D6-4C6D-9701-7E1BB9EDB514}" srcOrd="0" destOrd="0" presId="urn:microsoft.com/office/officeart/2005/8/layout/vList2"/>
    <dgm:cxn modelId="{B1645345-3CB8-47C8-ADB8-99BC3D4A3F8C}" type="presOf" srcId="{23DEF2F3-DF92-4CB1-B3EA-01868B8EB7F6}" destId="{43BFF709-5BC8-4936-AD14-2D1D6B74C2DA}" srcOrd="0" destOrd="0" presId="urn:microsoft.com/office/officeart/2005/8/layout/vList2"/>
    <dgm:cxn modelId="{21366273-D110-4DC7-A541-21ED02B58102}" srcId="{1E614863-49E5-45F3-B60E-1F9B21FCA783}" destId="{6A7458E6-96B9-492E-B8BD-108FB5461920}" srcOrd="1" destOrd="0" parTransId="{676A38B2-3C04-4A01-9172-640F2AE9745C}" sibTransId="{71B447FB-2EA3-4C3F-904A-AC1B1D9F586B}"/>
    <dgm:cxn modelId="{AB27FDBB-CC94-49EB-9987-3931ACD3A569}" type="presOf" srcId="{67AD6CE4-64DB-483F-BF81-3725D1EDF625}" destId="{98B733E2-982A-4FA6-8756-47B5846207E0}" srcOrd="0" destOrd="0" presId="urn:microsoft.com/office/officeart/2005/8/layout/vList2"/>
    <dgm:cxn modelId="{6387F574-63A5-475F-8FAF-EAB648A20DC2}" srcId="{23DEF2F3-DF92-4CB1-B3EA-01868B8EB7F6}" destId="{53D4CF3A-73AF-48BA-8CCB-12FE055DDA27}" srcOrd="0" destOrd="0" parTransId="{B824D235-2B55-4F87-8CE7-F5CB7229A526}" sibTransId="{7C5C2A98-1F3D-4762-B16E-698C5E7E58A3}"/>
    <dgm:cxn modelId="{C865C04A-8278-4BF2-AEA1-666934E22737}" srcId="{1E614863-49E5-45F3-B60E-1F9B21FCA783}" destId="{23DEF2F3-DF92-4CB1-B3EA-01868B8EB7F6}" srcOrd="0" destOrd="0" parTransId="{2362729A-F3AB-4E40-853A-C78AD4D53D0F}" sibTransId="{58C69B16-97F5-4289-A029-D59A71DE052A}"/>
    <dgm:cxn modelId="{05D9DD45-DC93-4DBE-83B3-2883B78EDCD9}" srcId="{6A7458E6-96B9-492E-B8BD-108FB5461920}" destId="{67AD6CE4-64DB-483F-BF81-3725D1EDF625}" srcOrd="0" destOrd="0" parTransId="{3DB6A4B4-5099-453A-9CB8-06BCBA11FF61}" sibTransId="{73B20F56-4A24-43A7-9829-8B015FEE08F0}"/>
    <dgm:cxn modelId="{11003A8A-AF8B-4E5F-A04A-6E4456D07112}" type="presParOf" srcId="{67D4D8D0-48B1-4CF5-BFC6-2DA76DB6BA45}" destId="{43BFF709-5BC8-4936-AD14-2D1D6B74C2DA}" srcOrd="0" destOrd="0" presId="urn:microsoft.com/office/officeart/2005/8/layout/vList2"/>
    <dgm:cxn modelId="{55CDEACE-C511-4242-BEDF-5676BED15904}" type="presParOf" srcId="{67D4D8D0-48B1-4CF5-BFC6-2DA76DB6BA45}" destId="{B62D1174-B9D6-4C6D-9701-7E1BB9EDB514}" srcOrd="1" destOrd="0" presId="urn:microsoft.com/office/officeart/2005/8/layout/vList2"/>
    <dgm:cxn modelId="{30BB29F9-B897-4079-BEEF-74B6F0F4357E}" type="presParOf" srcId="{67D4D8D0-48B1-4CF5-BFC6-2DA76DB6BA45}" destId="{88F71901-D284-4C99-934A-17046F345A73}" srcOrd="2" destOrd="0" presId="urn:microsoft.com/office/officeart/2005/8/layout/vList2"/>
    <dgm:cxn modelId="{68E04EE6-8A3F-4500-92DC-E1FD64D56FE9}" type="presParOf" srcId="{67D4D8D0-48B1-4CF5-BFC6-2DA76DB6BA45}" destId="{98B733E2-982A-4FA6-8756-47B5846207E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AF4BC9-E35A-41C1-989B-EBE43FEEEB93}" type="doc">
      <dgm:prSet loTypeId="urn:microsoft.com/office/officeart/2005/8/layout/radial1" loCatId="cycle" qsTypeId="urn:microsoft.com/office/officeart/2005/8/quickstyle/simple1" qsCatId="simple" csTypeId="urn:microsoft.com/office/officeart/2005/8/colors/colorful4" csCatId="colorful" phldr="1"/>
      <dgm:spPr/>
      <dgm:t>
        <a:bodyPr/>
        <a:lstStyle/>
        <a:p>
          <a:endParaRPr lang="zh-CN" altLang="en-US"/>
        </a:p>
      </dgm:t>
    </dgm:pt>
    <dgm:pt modelId="{426BEFD6-AF5B-4921-B220-9EB55A06374B}">
      <dgm:prSet phldrT="[文本]"/>
      <dgm:spPr/>
      <dgm:t>
        <a:bodyPr/>
        <a:lstStyle/>
        <a:p>
          <a:r>
            <a:rPr lang="zh-CN" altLang="en-US" dirty="0" smtClean="0"/>
            <a:t>指标体系</a:t>
          </a:r>
          <a:endParaRPr lang="zh-CN" altLang="en-US" dirty="0"/>
        </a:p>
      </dgm:t>
    </dgm:pt>
    <dgm:pt modelId="{D1ABCDA1-6AD5-4BDB-8242-8BF55FAA9019}" type="parTrans" cxnId="{38E418E2-4523-4C97-BF8D-9D77E4218BB1}">
      <dgm:prSet/>
      <dgm:spPr/>
      <dgm:t>
        <a:bodyPr/>
        <a:lstStyle/>
        <a:p>
          <a:endParaRPr lang="zh-CN" altLang="en-US"/>
        </a:p>
      </dgm:t>
    </dgm:pt>
    <dgm:pt modelId="{F5088AC8-0EB4-4A25-BC9A-5ECD07C09AAA}" type="sibTrans" cxnId="{38E418E2-4523-4C97-BF8D-9D77E4218BB1}">
      <dgm:prSet/>
      <dgm:spPr/>
      <dgm:t>
        <a:bodyPr/>
        <a:lstStyle/>
        <a:p>
          <a:endParaRPr lang="zh-CN" altLang="en-US"/>
        </a:p>
      </dgm:t>
    </dgm:pt>
    <dgm:pt modelId="{FF6B4FC3-0F88-4599-9DB8-A8E8C30663E5}">
      <dgm:prSet phldrT="[文本]"/>
      <dgm:spPr/>
      <dgm:t>
        <a:bodyPr/>
        <a:lstStyle/>
        <a:p>
          <a:r>
            <a:rPr lang="zh-CN" altLang="en-US" dirty="0" smtClean="0"/>
            <a:t>陡升陡降</a:t>
          </a:r>
          <a:endParaRPr lang="zh-CN" altLang="en-US" dirty="0"/>
        </a:p>
      </dgm:t>
    </dgm:pt>
    <dgm:pt modelId="{64296FA6-02FF-4CD5-85D7-52FECEA0CD2A}" type="parTrans" cxnId="{2D11712D-2DF0-409F-8A3D-4D16F135A955}">
      <dgm:prSet/>
      <dgm:spPr/>
      <dgm:t>
        <a:bodyPr/>
        <a:lstStyle/>
        <a:p>
          <a:endParaRPr lang="zh-CN" altLang="en-US"/>
        </a:p>
      </dgm:t>
    </dgm:pt>
    <dgm:pt modelId="{DA2FE7E6-BE7C-4947-BE86-2E4A3A82786A}" type="sibTrans" cxnId="{2D11712D-2DF0-409F-8A3D-4D16F135A955}">
      <dgm:prSet/>
      <dgm:spPr/>
      <dgm:t>
        <a:bodyPr/>
        <a:lstStyle/>
        <a:p>
          <a:endParaRPr lang="zh-CN" altLang="en-US"/>
        </a:p>
      </dgm:t>
    </dgm:pt>
    <dgm:pt modelId="{1052ACC4-FBCC-4583-BC85-134470654D1B}">
      <dgm:prSet phldrT="[文本]"/>
      <dgm:spPr/>
      <dgm:t>
        <a:bodyPr/>
        <a:lstStyle/>
        <a:p>
          <a:r>
            <a:rPr lang="zh-CN" altLang="en-US" dirty="0" smtClean="0"/>
            <a:t>设限值</a:t>
          </a:r>
          <a:endParaRPr lang="zh-CN" altLang="en-US" dirty="0"/>
        </a:p>
      </dgm:t>
    </dgm:pt>
    <dgm:pt modelId="{075055E4-F4DE-4CF3-BA33-199C87F73960}" type="parTrans" cxnId="{C783052A-8698-477B-AA6B-90EC47731165}">
      <dgm:prSet/>
      <dgm:spPr/>
      <dgm:t>
        <a:bodyPr/>
        <a:lstStyle/>
        <a:p>
          <a:endParaRPr lang="zh-CN" altLang="en-US"/>
        </a:p>
      </dgm:t>
    </dgm:pt>
    <dgm:pt modelId="{8E2F702C-1ECA-48EA-BB6C-0191396A7987}" type="sibTrans" cxnId="{C783052A-8698-477B-AA6B-90EC47731165}">
      <dgm:prSet/>
      <dgm:spPr/>
      <dgm:t>
        <a:bodyPr/>
        <a:lstStyle/>
        <a:p>
          <a:endParaRPr lang="zh-CN" altLang="en-US"/>
        </a:p>
      </dgm:t>
    </dgm:pt>
    <dgm:pt modelId="{EAFA4FFD-2E33-4871-B4FD-011EA1B14839}">
      <dgm:prSet phldrT="[文本]"/>
      <dgm:spPr/>
      <dgm:t>
        <a:bodyPr/>
        <a:lstStyle/>
        <a:p>
          <a:r>
            <a:rPr lang="zh-CN" altLang="en-US" dirty="0" smtClean="0"/>
            <a:t>恒定值</a:t>
          </a:r>
          <a:endParaRPr lang="zh-CN" altLang="en-US" dirty="0"/>
        </a:p>
      </dgm:t>
    </dgm:pt>
    <dgm:pt modelId="{75094F55-AE17-4366-86F0-BF8840DECB3C}" type="parTrans" cxnId="{BC18DCDC-923B-4949-BD0B-775FAD652590}">
      <dgm:prSet/>
      <dgm:spPr/>
      <dgm:t>
        <a:bodyPr/>
        <a:lstStyle/>
        <a:p>
          <a:endParaRPr lang="zh-CN" altLang="en-US"/>
        </a:p>
      </dgm:t>
    </dgm:pt>
    <dgm:pt modelId="{C31B32BC-8710-4B45-8E03-7D32BEF7BCDB}" type="sibTrans" cxnId="{BC18DCDC-923B-4949-BD0B-775FAD652590}">
      <dgm:prSet/>
      <dgm:spPr/>
      <dgm:t>
        <a:bodyPr/>
        <a:lstStyle/>
        <a:p>
          <a:endParaRPr lang="zh-CN" altLang="en-US"/>
        </a:p>
      </dgm:t>
    </dgm:pt>
    <dgm:pt modelId="{E52E8DD4-368A-492D-8A55-B787F65B11FF}">
      <dgm:prSet phldrT="[文本]"/>
      <dgm:spPr/>
      <dgm:t>
        <a:bodyPr/>
        <a:lstStyle/>
        <a:p>
          <a:r>
            <a:rPr lang="zh-CN" altLang="en-US" dirty="0" smtClean="0"/>
            <a:t>波动异常</a:t>
          </a:r>
          <a:endParaRPr lang="zh-CN" altLang="en-US" dirty="0"/>
        </a:p>
      </dgm:t>
    </dgm:pt>
    <dgm:pt modelId="{BF91AAD4-FAE6-4BCA-A00E-06431BAA01B5}" type="parTrans" cxnId="{344153AD-09BF-4E1C-9C74-517A62D84498}">
      <dgm:prSet/>
      <dgm:spPr/>
      <dgm:t>
        <a:bodyPr/>
        <a:lstStyle/>
        <a:p>
          <a:endParaRPr lang="zh-CN" altLang="en-US"/>
        </a:p>
      </dgm:t>
    </dgm:pt>
    <dgm:pt modelId="{183A02B0-A09A-42B4-9F0E-40AAD455C761}" type="sibTrans" cxnId="{344153AD-09BF-4E1C-9C74-517A62D84498}">
      <dgm:prSet/>
      <dgm:spPr/>
      <dgm:t>
        <a:bodyPr/>
        <a:lstStyle/>
        <a:p>
          <a:endParaRPr lang="zh-CN" altLang="en-US"/>
        </a:p>
      </dgm:t>
    </dgm:pt>
    <dgm:pt modelId="{BB15FE31-E51E-4173-A6AA-80A318BFC5E1}">
      <dgm:prSet phldrT="[文本]"/>
      <dgm:spPr/>
      <dgm:t>
        <a:bodyPr/>
        <a:lstStyle/>
        <a:p>
          <a:r>
            <a:rPr lang="zh-CN" altLang="en-US" dirty="0" smtClean="0"/>
            <a:t>重现性</a:t>
          </a:r>
          <a:endParaRPr lang="zh-CN" altLang="en-US" dirty="0"/>
        </a:p>
      </dgm:t>
    </dgm:pt>
    <dgm:pt modelId="{490D1DB0-B7EF-4E48-A02A-A4F78E4AB3EB}" type="parTrans" cxnId="{55FA1FE0-5321-440E-8D23-009C05C004D5}">
      <dgm:prSet/>
      <dgm:spPr/>
      <dgm:t>
        <a:bodyPr/>
        <a:lstStyle/>
        <a:p>
          <a:endParaRPr lang="zh-CN" altLang="en-US"/>
        </a:p>
      </dgm:t>
    </dgm:pt>
    <dgm:pt modelId="{69A5FD65-62E2-46A8-B41E-F9C4D5BE694A}" type="sibTrans" cxnId="{55FA1FE0-5321-440E-8D23-009C05C004D5}">
      <dgm:prSet/>
      <dgm:spPr/>
      <dgm:t>
        <a:bodyPr/>
        <a:lstStyle/>
        <a:p>
          <a:endParaRPr lang="zh-CN" altLang="en-US"/>
        </a:p>
      </dgm:t>
    </dgm:pt>
    <dgm:pt modelId="{86626FB3-F8A9-48B2-95AD-9D674080F681}">
      <dgm:prSet phldrT="[文本]"/>
      <dgm:spPr/>
      <dgm:t>
        <a:bodyPr/>
        <a:lstStyle/>
        <a:p>
          <a:r>
            <a:rPr lang="zh-CN" altLang="en-US" dirty="0" smtClean="0"/>
            <a:t>有效性</a:t>
          </a:r>
          <a:endParaRPr lang="zh-CN" altLang="en-US" dirty="0"/>
        </a:p>
      </dgm:t>
    </dgm:pt>
    <dgm:pt modelId="{981456E2-64D8-45D5-BD86-D0BF4A775EEB}" type="parTrans" cxnId="{C968CFDE-B898-4C23-A176-7DADE37916E2}">
      <dgm:prSet/>
      <dgm:spPr/>
      <dgm:t>
        <a:bodyPr/>
        <a:lstStyle/>
        <a:p>
          <a:endParaRPr lang="zh-CN" altLang="en-US"/>
        </a:p>
      </dgm:t>
    </dgm:pt>
    <dgm:pt modelId="{1DEDEA49-D8FF-4E42-B1A0-B471D341B11C}" type="sibTrans" cxnId="{C968CFDE-B898-4C23-A176-7DADE37916E2}">
      <dgm:prSet/>
      <dgm:spPr/>
      <dgm:t>
        <a:bodyPr/>
        <a:lstStyle/>
        <a:p>
          <a:endParaRPr lang="zh-CN" altLang="en-US"/>
        </a:p>
      </dgm:t>
    </dgm:pt>
    <dgm:pt modelId="{CEC268F8-DFBC-41EE-8DA9-D7F42655BD49}">
      <dgm:prSet phldrT="[文本]"/>
      <dgm:spPr/>
      <dgm:t>
        <a:bodyPr/>
        <a:lstStyle/>
        <a:p>
          <a:r>
            <a:rPr lang="zh-CN" altLang="en-US" dirty="0" smtClean="0"/>
            <a:t>完整性</a:t>
          </a:r>
          <a:endParaRPr lang="zh-CN" altLang="en-US" dirty="0"/>
        </a:p>
      </dgm:t>
    </dgm:pt>
    <dgm:pt modelId="{45AF8CA6-4A83-45A6-B1B7-56506EDE84AF}" type="parTrans" cxnId="{88DE9369-DA9F-4EDB-90D1-78A4722C8E0C}">
      <dgm:prSet/>
      <dgm:spPr/>
      <dgm:t>
        <a:bodyPr/>
        <a:lstStyle/>
        <a:p>
          <a:endParaRPr lang="zh-CN" altLang="en-US"/>
        </a:p>
      </dgm:t>
    </dgm:pt>
    <dgm:pt modelId="{77D3DD33-0BA2-4AA8-8B66-D714C8AE1CDD}" type="sibTrans" cxnId="{88DE9369-DA9F-4EDB-90D1-78A4722C8E0C}">
      <dgm:prSet/>
      <dgm:spPr/>
      <dgm:t>
        <a:bodyPr/>
        <a:lstStyle/>
        <a:p>
          <a:endParaRPr lang="zh-CN" altLang="en-US"/>
        </a:p>
      </dgm:t>
    </dgm:pt>
    <dgm:pt modelId="{A1032250-E436-4C56-A5E2-BEDC6F2F6061}">
      <dgm:prSet phldrT="[文本]"/>
      <dgm:spPr/>
      <dgm:t>
        <a:bodyPr/>
        <a:lstStyle/>
        <a:p>
          <a:r>
            <a:rPr lang="zh-CN" altLang="en-US" dirty="0" smtClean="0"/>
            <a:t>可靠性</a:t>
          </a:r>
          <a:endParaRPr lang="zh-CN" altLang="en-US" dirty="0"/>
        </a:p>
      </dgm:t>
    </dgm:pt>
    <dgm:pt modelId="{4B213631-FD25-4E21-97A9-6002006CFDDE}" type="parTrans" cxnId="{8B33CF90-DAFF-4554-A9E6-BB225B278B2C}">
      <dgm:prSet/>
      <dgm:spPr/>
      <dgm:t>
        <a:bodyPr/>
        <a:lstStyle/>
        <a:p>
          <a:endParaRPr lang="zh-CN" altLang="en-US"/>
        </a:p>
      </dgm:t>
    </dgm:pt>
    <dgm:pt modelId="{A252A432-CECF-488B-9C38-0BAE4A3DCB53}" type="sibTrans" cxnId="{8B33CF90-DAFF-4554-A9E6-BB225B278B2C}">
      <dgm:prSet/>
      <dgm:spPr/>
      <dgm:t>
        <a:bodyPr/>
        <a:lstStyle/>
        <a:p>
          <a:endParaRPr lang="zh-CN" altLang="en-US"/>
        </a:p>
      </dgm:t>
    </dgm:pt>
    <dgm:pt modelId="{DE981E3F-EEA1-4D87-8843-50FDA173AC8C}" type="pres">
      <dgm:prSet presAssocID="{72AF4BC9-E35A-41C1-989B-EBE43FEEEB93}" presName="cycle" presStyleCnt="0">
        <dgm:presLayoutVars>
          <dgm:chMax val="1"/>
          <dgm:dir/>
          <dgm:animLvl val="ctr"/>
          <dgm:resizeHandles val="exact"/>
        </dgm:presLayoutVars>
      </dgm:prSet>
      <dgm:spPr/>
      <dgm:t>
        <a:bodyPr/>
        <a:lstStyle/>
        <a:p>
          <a:endParaRPr lang="zh-CN" altLang="en-US"/>
        </a:p>
      </dgm:t>
    </dgm:pt>
    <dgm:pt modelId="{F5005BD7-72C7-427C-8C8F-82A495EEA3BC}" type="pres">
      <dgm:prSet presAssocID="{426BEFD6-AF5B-4921-B220-9EB55A06374B}" presName="centerShape" presStyleLbl="node0" presStyleIdx="0" presStyleCnt="1"/>
      <dgm:spPr/>
      <dgm:t>
        <a:bodyPr/>
        <a:lstStyle/>
        <a:p>
          <a:endParaRPr lang="zh-CN" altLang="en-US"/>
        </a:p>
      </dgm:t>
    </dgm:pt>
    <dgm:pt modelId="{46D49367-8ABA-47EE-84AD-88D56D1F4DC1}" type="pres">
      <dgm:prSet presAssocID="{64296FA6-02FF-4CD5-85D7-52FECEA0CD2A}" presName="Name9" presStyleLbl="parChTrans1D2" presStyleIdx="0" presStyleCnt="8"/>
      <dgm:spPr/>
      <dgm:t>
        <a:bodyPr/>
        <a:lstStyle/>
        <a:p>
          <a:endParaRPr lang="zh-CN" altLang="en-US"/>
        </a:p>
      </dgm:t>
    </dgm:pt>
    <dgm:pt modelId="{9A932C64-0BD9-45C3-852C-147339E623B1}" type="pres">
      <dgm:prSet presAssocID="{64296FA6-02FF-4CD5-85D7-52FECEA0CD2A}" presName="connTx" presStyleLbl="parChTrans1D2" presStyleIdx="0" presStyleCnt="8"/>
      <dgm:spPr/>
      <dgm:t>
        <a:bodyPr/>
        <a:lstStyle/>
        <a:p>
          <a:endParaRPr lang="zh-CN" altLang="en-US"/>
        </a:p>
      </dgm:t>
    </dgm:pt>
    <dgm:pt modelId="{E7DA3B8F-52A3-43E8-AAB2-7430F3AB47CD}" type="pres">
      <dgm:prSet presAssocID="{FF6B4FC3-0F88-4599-9DB8-A8E8C30663E5}" presName="node" presStyleLbl="node1" presStyleIdx="0" presStyleCnt="8">
        <dgm:presLayoutVars>
          <dgm:bulletEnabled val="1"/>
        </dgm:presLayoutVars>
      </dgm:prSet>
      <dgm:spPr/>
      <dgm:t>
        <a:bodyPr/>
        <a:lstStyle/>
        <a:p>
          <a:endParaRPr lang="zh-CN" altLang="en-US"/>
        </a:p>
      </dgm:t>
    </dgm:pt>
    <dgm:pt modelId="{54996C4B-C96D-4F7A-846E-1DCEDBB5EA7B}" type="pres">
      <dgm:prSet presAssocID="{075055E4-F4DE-4CF3-BA33-199C87F73960}" presName="Name9" presStyleLbl="parChTrans1D2" presStyleIdx="1" presStyleCnt="8"/>
      <dgm:spPr/>
      <dgm:t>
        <a:bodyPr/>
        <a:lstStyle/>
        <a:p>
          <a:endParaRPr lang="zh-CN" altLang="en-US"/>
        </a:p>
      </dgm:t>
    </dgm:pt>
    <dgm:pt modelId="{DCDCE102-2164-4CDE-A93A-11F7ABAEBF75}" type="pres">
      <dgm:prSet presAssocID="{075055E4-F4DE-4CF3-BA33-199C87F73960}" presName="connTx" presStyleLbl="parChTrans1D2" presStyleIdx="1" presStyleCnt="8"/>
      <dgm:spPr/>
      <dgm:t>
        <a:bodyPr/>
        <a:lstStyle/>
        <a:p>
          <a:endParaRPr lang="zh-CN" altLang="en-US"/>
        </a:p>
      </dgm:t>
    </dgm:pt>
    <dgm:pt modelId="{EA996002-138B-4841-8441-A3F89DE978F5}" type="pres">
      <dgm:prSet presAssocID="{1052ACC4-FBCC-4583-BC85-134470654D1B}" presName="node" presStyleLbl="node1" presStyleIdx="1" presStyleCnt="8">
        <dgm:presLayoutVars>
          <dgm:bulletEnabled val="1"/>
        </dgm:presLayoutVars>
      </dgm:prSet>
      <dgm:spPr/>
      <dgm:t>
        <a:bodyPr/>
        <a:lstStyle/>
        <a:p>
          <a:endParaRPr lang="zh-CN" altLang="en-US"/>
        </a:p>
      </dgm:t>
    </dgm:pt>
    <dgm:pt modelId="{85D98EED-C34F-4E24-9582-5342FCFE7BF9}" type="pres">
      <dgm:prSet presAssocID="{75094F55-AE17-4366-86F0-BF8840DECB3C}" presName="Name9" presStyleLbl="parChTrans1D2" presStyleIdx="2" presStyleCnt="8"/>
      <dgm:spPr/>
      <dgm:t>
        <a:bodyPr/>
        <a:lstStyle/>
        <a:p>
          <a:endParaRPr lang="zh-CN" altLang="en-US"/>
        </a:p>
      </dgm:t>
    </dgm:pt>
    <dgm:pt modelId="{5A4FC59C-8B93-48F1-A4DE-DA73E53D2C2E}" type="pres">
      <dgm:prSet presAssocID="{75094F55-AE17-4366-86F0-BF8840DECB3C}" presName="connTx" presStyleLbl="parChTrans1D2" presStyleIdx="2" presStyleCnt="8"/>
      <dgm:spPr/>
      <dgm:t>
        <a:bodyPr/>
        <a:lstStyle/>
        <a:p>
          <a:endParaRPr lang="zh-CN" altLang="en-US"/>
        </a:p>
      </dgm:t>
    </dgm:pt>
    <dgm:pt modelId="{39F722E5-273A-4AF7-8118-68EBFB90681E}" type="pres">
      <dgm:prSet presAssocID="{EAFA4FFD-2E33-4871-B4FD-011EA1B14839}" presName="node" presStyleLbl="node1" presStyleIdx="2" presStyleCnt="8">
        <dgm:presLayoutVars>
          <dgm:bulletEnabled val="1"/>
        </dgm:presLayoutVars>
      </dgm:prSet>
      <dgm:spPr/>
      <dgm:t>
        <a:bodyPr/>
        <a:lstStyle/>
        <a:p>
          <a:endParaRPr lang="zh-CN" altLang="en-US"/>
        </a:p>
      </dgm:t>
    </dgm:pt>
    <dgm:pt modelId="{B277A281-0FA8-47CB-A14F-7FA787BA7532}" type="pres">
      <dgm:prSet presAssocID="{BF91AAD4-FAE6-4BCA-A00E-06431BAA01B5}" presName="Name9" presStyleLbl="parChTrans1D2" presStyleIdx="3" presStyleCnt="8"/>
      <dgm:spPr/>
      <dgm:t>
        <a:bodyPr/>
        <a:lstStyle/>
        <a:p>
          <a:endParaRPr lang="zh-CN" altLang="en-US"/>
        </a:p>
      </dgm:t>
    </dgm:pt>
    <dgm:pt modelId="{439EA133-4E42-4722-8CF3-A63E37B7FDB1}" type="pres">
      <dgm:prSet presAssocID="{BF91AAD4-FAE6-4BCA-A00E-06431BAA01B5}" presName="connTx" presStyleLbl="parChTrans1D2" presStyleIdx="3" presStyleCnt="8"/>
      <dgm:spPr/>
      <dgm:t>
        <a:bodyPr/>
        <a:lstStyle/>
        <a:p>
          <a:endParaRPr lang="zh-CN" altLang="en-US"/>
        </a:p>
      </dgm:t>
    </dgm:pt>
    <dgm:pt modelId="{FCE75BE1-D9BD-4FBE-BCA6-D7D3D18F263F}" type="pres">
      <dgm:prSet presAssocID="{E52E8DD4-368A-492D-8A55-B787F65B11FF}" presName="node" presStyleLbl="node1" presStyleIdx="3" presStyleCnt="8">
        <dgm:presLayoutVars>
          <dgm:bulletEnabled val="1"/>
        </dgm:presLayoutVars>
      </dgm:prSet>
      <dgm:spPr/>
      <dgm:t>
        <a:bodyPr/>
        <a:lstStyle/>
        <a:p>
          <a:endParaRPr lang="zh-CN" altLang="en-US"/>
        </a:p>
      </dgm:t>
    </dgm:pt>
    <dgm:pt modelId="{F9A7E26E-8244-4D8A-BF89-51FA15C633CA}" type="pres">
      <dgm:prSet presAssocID="{490D1DB0-B7EF-4E48-A02A-A4F78E4AB3EB}" presName="Name9" presStyleLbl="parChTrans1D2" presStyleIdx="4" presStyleCnt="8"/>
      <dgm:spPr/>
      <dgm:t>
        <a:bodyPr/>
        <a:lstStyle/>
        <a:p>
          <a:endParaRPr lang="zh-CN" altLang="en-US"/>
        </a:p>
      </dgm:t>
    </dgm:pt>
    <dgm:pt modelId="{08E838CF-E453-42E3-8537-5B1C74D00A10}" type="pres">
      <dgm:prSet presAssocID="{490D1DB0-B7EF-4E48-A02A-A4F78E4AB3EB}" presName="connTx" presStyleLbl="parChTrans1D2" presStyleIdx="4" presStyleCnt="8"/>
      <dgm:spPr/>
      <dgm:t>
        <a:bodyPr/>
        <a:lstStyle/>
        <a:p>
          <a:endParaRPr lang="zh-CN" altLang="en-US"/>
        </a:p>
      </dgm:t>
    </dgm:pt>
    <dgm:pt modelId="{74F57E22-EF2D-414F-9824-7C1DE640F97F}" type="pres">
      <dgm:prSet presAssocID="{BB15FE31-E51E-4173-A6AA-80A318BFC5E1}" presName="node" presStyleLbl="node1" presStyleIdx="4" presStyleCnt="8">
        <dgm:presLayoutVars>
          <dgm:bulletEnabled val="1"/>
        </dgm:presLayoutVars>
      </dgm:prSet>
      <dgm:spPr/>
      <dgm:t>
        <a:bodyPr/>
        <a:lstStyle/>
        <a:p>
          <a:endParaRPr lang="zh-CN" altLang="en-US"/>
        </a:p>
      </dgm:t>
    </dgm:pt>
    <dgm:pt modelId="{73C447FC-2A5F-4B22-92CF-CA4E5B111DC5}" type="pres">
      <dgm:prSet presAssocID="{981456E2-64D8-45D5-BD86-D0BF4A775EEB}" presName="Name9" presStyleLbl="parChTrans1D2" presStyleIdx="5" presStyleCnt="8"/>
      <dgm:spPr/>
      <dgm:t>
        <a:bodyPr/>
        <a:lstStyle/>
        <a:p>
          <a:endParaRPr lang="zh-CN" altLang="en-US"/>
        </a:p>
      </dgm:t>
    </dgm:pt>
    <dgm:pt modelId="{D22E0411-0D27-45A8-B839-F3F055ED8B46}" type="pres">
      <dgm:prSet presAssocID="{981456E2-64D8-45D5-BD86-D0BF4A775EEB}" presName="connTx" presStyleLbl="parChTrans1D2" presStyleIdx="5" presStyleCnt="8"/>
      <dgm:spPr/>
      <dgm:t>
        <a:bodyPr/>
        <a:lstStyle/>
        <a:p>
          <a:endParaRPr lang="zh-CN" altLang="en-US"/>
        </a:p>
      </dgm:t>
    </dgm:pt>
    <dgm:pt modelId="{D0479C64-EA4B-4A7B-84E6-4655EB2FAF48}" type="pres">
      <dgm:prSet presAssocID="{86626FB3-F8A9-48B2-95AD-9D674080F681}" presName="node" presStyleLbl="node1" presStyleIdx="5" presStyleCnt="8">
        <dgm:presLayoutVars>
          <dgm:bulletEnabled val="1"/>
        </dgm:presLayoutVars>
      </dgm:prSet>
      <dgm:spPr/>
      <dgm:t>
        <a:bodyPr/>
        <a:lstStyle/>
        <a:p>
          <a:endParaRPr lang="zh-CN" altLang="en-US"/>
        </a:p>
      </dgm:t>
    </dgm:pt>
    <dgm:pt modelId="{61E4E623-CCAB-49B6-9E54-A6761978FB59}" type="pres">
      <dgm:prSet presAssocID="{45AF8CA6-4A83-45A6-B1B7-56506EDE84AF}" presName="Name9" presStyleLbl="parChTrans1D2" presStyleIdx="6" presStyleCnt="8"/>
      <dgm:spPr/>
      <dgm:t>
        <a:bodyPr/>
        <a:lstStyle/>
        <a:p>
          <a:endParaRPr lang="zh-CN" altLang="en-US"/>
        </a:p>
      </dgm:t>
    </dgm:pt>
    <dgm:pt modelId="{9EBAFF81-4C1F-49C1-A0CF-B689C99BC8E4}" type="pres">
      <dgm:prSet presAssocID="{45AF8CA6-4A83-45A6-B1B7-56506EDE84AF}" presName="connTx" presStyleLbl="parChTrans1D2" presStyleIdx="6" presStyleCnt="8"/>
      <dgm:spPr/>
      <dgm:t>
        <a:bodyPr/>
        <a:lstStyle/>
        <a:p>
          <a:endParaRPr lang="zh-CN" altLang="en-US"/>
        </a:p>
      </dgm:t>
    </dgm:pt>
    <dgm:pt modelId="{FDCDFA99-A4C5-4F3A-8AD0-A98E06F4A35F}" type="pres">
      <dgm:prSet presAssocID="{CEC268F8-DFBC-41EE-8DA9-D7F42655BD49}" presName="node" presStyleLbl="node1" presStyleIdx="6" presStyleCnt="8">
        <dgm:presLayoutVars>
          <dgm:bulletEnabled val="1"/>
        </dgm:presLayoutVars>
      </dgm:prSet>
      <dgm:spPr/>
      <dgm:t>
        <a:bodyPr/>
        <a:lstStyle/>
        <a:p>
          <a:endParaRPr lang="zh-CN" altLang="en-US"/>
        </a:p>
      </dgm:t>
    </dgm:pt>
    <dgm:pt modelId="{0744D714-FEF6-493B-9FC0-EE65F1B20035}" type="pres">
      <dgm:prSet presAssocID="{4B213631-FD25-4E21-97A9-6002006CFDDE}" presName="Name9" presStyleLbl="parChTrans1D2" presStyleIdx="7" presStyleCnt="8"/>
      <dgm:spPr/>
      <dgm:t>
        <a:bodyPr/>
        <a:lstStyle/>
        <a:p>
          <a:endParaRPr lang="zh-CN" altLang="en-US"/>
        </a:p>
      </dgm:t>
    </dgm:pt>
    <dgm:pt modelId="{0B015A78-FC6C-455F-9D1F-FDA77287A074}" type="pres">
      <dgm:prSet presAssocID="{4B213631-FD25-4E21-97A9-6002006CFDDE}" presName="connTx" presStyleLbl="parChTrans1D2" presStyleIdx="7" presStyleCnt="8"/>
      <dgm:spPr/>
      <dgm:t>
        <a:bodyPr/>
        <a:lstStyle/>
        <a:p>
          <a:endParaRPr lang="zh-CN" altLang="en-US"/>
        </a:p>
      </dgm:t>
    </dgm:pt>
    <dgm:pt modelId="{64499BC5-03CA-4C9C-9B71-1355F7D269EE}" type="pres">
      <dgm:prSet presAssocID="{A1032250-E436-4C56-A5E2-BEDC6F2F6061}" presName="node" presStyleLbl="node1" presStyleIdx="7" presStyleCnt="8">
        <dgm:presLayoutVars>
          <dgm:bulletEnabled val="1"/>
        </dgm:presLayoutVars>
      </dgm:prSet>
      <dgm:spPr/>
      <dgm:t>
        <a:bodyPr/>
        <a:lstStyle/>
        <a:p>
          <a:endParaRPr lang="zh-CN" altLang="en-US"/>
        </a:p>
      </dgm:t>
    </dgm:pt>
  </dgm:ptLst>
  <dgm:cxnLst>
    <dgm:cxn modelId="{E3C01B9A-1EAC-4888-9CE5-4FA90C054A21}" type="presOf" srcId="{CEC268F8-DFBC-41EE-8DA9-D7F42655BD49}" destId="{FDCDFA99-A4C5-4F3A-8AD0-A98E06F4A35F}" srcOrd="0" destOrd="0" presId="urn:microsoft.com/office/officeart/2005/8/layout/radial1"/>
    <dgm:cxn modelId="{C968CFDE-B898-4C23-A176-7DADE37916E2}" srcId="{426BEFD6-AF5B-4921-B220-9EB55A06374B}" destId="{86626FB3-F8A9-48B2-95AD-9D674080F681}" srcOrd="5" destOrd="0" parTransId="{981456E2-64D8-45D5-BD86-D0BF4A775EEB}" sibTransId="{1DEDEA49-D8FF-4E42-B1A0-B471D341B11C}"/>
    <dgm:cxn modelId="{1649F883-9D22-44EF-8812-6398027896F2}" type="presOf" srcId="{981456E2-64D8-45D5-BD86-D0BF4A775EEB}" destId="{D22E0411-0D27-45A8-B839-F3F055ED8B46}" srcOrd="1" destOrd="0" presId="urn:microsoft.com/office/officeart/2005/8/layout/radial1"/>
    <dgm:cxn modelId="{38E418E2-4523-4C97-BF8D-9D77E4218BB1}" srcId="{72AF4BC9-E35A-41C1-989B-EBE43FEEEB93}" destId="{426BEFD6-AF5B-4921-B220-9EB55A06374B}" srcOrd="0" destOrd="0" parTransId="{D1ABCDA1-6AD5-4BDB-8242-8BF55FAA9019}" sibTransId="{F5088AC8-0EB4-4A25-BC9A-5ECD07C09AAA}"/>
    <dgm:cxn modelId="{8B33CF90-DAFF-4554-A9E6-BB225B278B2C}" srcId="{426BEFD6-AF5B-4921-B220-9EB55A06374B}" destId="{A1032250-E436-4C56-A5E2-BEDC6F2F6061}" srcOrd="7" destOrd="0" parTransId="{4B213631-FD25-4E21-97A9-6002006CFDDE}" sibTransId="{A252A432-CECF-488B-9C38-0BAE4A3DCB53}"/>
    <dgm:cxn modelId="{E6EDB45A-3932-4E55-8089-3168531CB36B}" type="presOf" srcId="{FF6B4FC3-0F88-4599-9DB8-A8E8C30663E5}" destId="{E7DA3B8F-52A3-43E8-AAB2-7430F3AB47CD}" srcOrd="0" destOrd="0" presId="urn:microsoft.com/office/officeart/2005/8/layout/radial1"/>
    <dgm:cxn modelId="{956AC64C-D231-489C-B5C1-E266EBB18590}" type="presOf" srcId="{45AF8CA6-4A83-45A6-B1B7-56506EDE84AF}" destId="{9EBAFF81-4C1F-49C1-A0CF-B689C99BC8E4}" srcOrd="1" destOrd="0" presId="urn:microsoft.com/office/officeart/2005/8/layout/radial1"/>
    <dgm:cxn modelId="{48CBFF62-BBA3-43E2-A893-549226DC9BC4}" type="presOf" srcId="{075055E4-F4DE-4CF3-BA33-199C87F73960}" destId="{DCDCE102-2164-4CDE-A93A-11F7ABAEBF75}" srcOrd="1" destOrd="0" presId="urn:microsoft.com/office/officeart/2005/8/layout/radial1"/>
    <dgm:cxn modelId="{5C8A7828-CAEF-4C2C-A903-4A16E7B902AF}" type="presOf" srcId="{490D1DB0-B7EF-4E48-A02A-A4F78E4AB3EB}" destId="{08E838CF-E453-42E3-8537-5B1C74D00A10}" srcOrd="1" destOrd="0" presId="urn:microsoft.com/office/officeart/2005/8/layout/radial1"/>
    <dgm:cxn modelId="{1F5F015C-83E4-4519-97BC-DA39DB1EB1EA}" type="presOf" srcId="{BB15FE31-E51E-4173-A6AA-80A318BFC5E1}" destId="{74F57E22-EF2D-414F-9824-7C1DE640F97F}" srcOrd="0" destOrd="0" presId="urn:microsoft.com/office/officeart/2005/8/layout/radial1"/>
    <dgm:cxn modelId="{98D1C61D-23D9-4A08-9C1E-B73E62BA07A1}" type="presOf" srcId="{75094F55-AE17-4366-86F0-BF8840DECB3C}" destId="{5A4FC59C-8B93-48F1-A4DE-DA73E53D2C2E}" srcOrd="1" destOrd="0" presId="urn:microsoft.com/office/officeart/2005/8/layout/radial1"/>
    <dgm:cxn modelId="{27EAED08-3B49-4110-A5B6-C04587FA1459}" type="presOf" srcId="{64296FA6-02FF-4CD5-85D7-52FECEA0CD2A}" destId="{46D49367-8ABA-47EE-84AD-88D56D1F4DC1}" srcOrd="0" destOrd="0" presId="urn:microsoft.com/office/officeart/2005/8/layout/radial1"/>
    <dgm:cxn modelId="{EA09C837-7ED7-4C8A-8E5E-DEAC7FB6D4C1}" type="presOf" srcId="{64296FA6-02FF-4CD5-85D7-52FECEA0CD2A}" destId="{9A932C64-0BD9-45C3-852C-147339E623B1}" srcOrd="1" destOrd="0" presId="urn:microsoft.com/office/officeart/2005/8/layout/radial1"/>
    <dgm:cxn modelId="{2C91239D-26C0-4398-9E4D-4537303FF60E}" type="presOf" srcId="{490D1DB0-B7EF-4E48-A02A-A4F78E4AB3EB}" destId="{F9A7E26E-8244-4D8A-BF89-51FA15C633CA}" srcOrd="0" destOrd="0" presId="urn:microsoft.com/office/officeart/2005/8/layout/radial1"/>
    <dgm:cxn modelId="{392A1C57-2A68-411B-ADF0-4DEC8B90FA14}" type="presOf" srcId="{075055E4-F4DE-4CF3-BA33-199C87F73960}" destId="{54996C4B-C96D-4F7A-846E-1DCEDBB5EA7B}" srcOrd="0" destOrd="0" presId="urn:microsoft.com/office/officeart/2005/8/layout/radial1"/>
    <dgm:cxn modelId="{2D11712D-2DF0-409F-8A3D-4D16F135A955}" srcId="{426BEFD6-AF5B-4921-B220-9EB55A06374B}" destId="{FF6B4FC3-0F88-4599-9DB8-A8E8C30663E5}" srcOrd="0" destOrd="0" parTransId="{64296FA6-02FF-4CD5-85D7-52FECEA0CD2A}" sibTransId="{DA2FE7E6-BE7C-4947-BE86-2E4A3A82786A}"/>
    <dgm:cxn modelId="{7726A157-012F-4EEA-8F2C-2D0C2ACAA108}" type="presOf" srcId="{86626FB3-F8A9-48B2-95AD-9D674080F681}" destId="{D0479C64-EA4B-4A7B-84E6-4655EB2FAF48}" srcOrd="0" destOrd="0" presId="urn:microsoft.com/office/officeart/2005/8/layout/radial1"/>
    <dgm:cxn modelId="{A38A04DF-D6B4-43D7-A665-2B5950DF62AB}" type="presOf" srcId="{981456E2-64D8-45D5-BD86-D0BF4A775EEB}" destId="{73C447FC-2A5F-4B22-92CF-CA4E5B111DC5}" srcOrd="0" destOrd="0" presId="urn:microsoft.com/office/officeart/2005/8/layout/radial1"/>
    <dgm:cxn modelId="{2369FFDC-C92A-4D41-9B25-581B912D77D2}" type="presOf" srcId="{72AF4BC9-E35A-41C1-989B-EBE43FEEEB93}" destId="{DE981E3F-EEA1-4D87-8843-50FDA173AC8C}" srcOrd="0" destOrd="0" presId="urn:microsoft.com/office/officeart/2005/8/layout/radial1"/>
    <dgm:cxn modelId="{ACA5AF96-ABCD-4721-9DD6-1A44E1E28ECB}" type="presOf" srcId="{1052ACC4-FBCC-4583-BC85-134470654D1B}" destId="{EA996002-138B-4841-8441-A3F89DE978F5}" srcOrd="0" destOrd="0" presId="urn:microsoft.com/office/officeart/2005/8/layout/radial1"/>
    <dgm:cxn modelId="{B52C8BBE-4C61-44D7-9CEC-67D1E48F9FE2}" type="presOf" srcId="{BF91AAD4-FAE6-4BCA-A00E-06431BAA01B5}" destId="{B277A281-0FA8-47CB-A14F-7FA787BA7532}" srcOrd="0" destOrd="0" presId="urn:microsoft.com/office/officeart/2005/8/layout/radial1"/>
    <dgm:cxn modelId="{7ED9B117-783D-4BB4-B4CE-3650FDBE0195}" type="presOf" srcId="{426BEFD6-AF5B-4921-B220-9EB55A06374B}" destId="{F5005BD7-72C7-427C-8C8F-82A495EEA3BC}" srcOrd="0" destOrd="0" presId="urn:microsoft.com/office/officeart/2005/8/layout/radial1"/>
    <dgm:cxn modelId="{11A006A6-D38B-46CA-9D00-81D98F43E78F}" type="presOf" srcId="{E52E8DD4-368A-492D-8A55-B787F65B11FF}" destId="{FCE75BE1-D9BD-4FBE-BCA6-D7D3D18F263F}" srcOrd="0" destOrd="0" presId="urn:microsoft.com/office/officeart/2005/8/layout/radial1"/>
    <dgm:cxn modelId="{CC2E1D69-9452-4ED4-A41F-B774C17D65F1}" type="presOf" srcId="{4B213631-FD25-4E21-97A9-6002006CFDDE}" destId="{0B015A78-FC6C-455F-9D1F-FDA77287A074}" srcOrd="1" destOrd="0" presId="urn:microsoft.com/office/officeart/2005/8/layout/radial1"/>
    <dgm:cxn modelId="{4ABE2F33-B356-4806-88A0-1B211E332D1C}" type="presOf" srcId="{BF91AAD4-FAE6-4BCA-A00E-06431BAA01B5}" destId="{439EA133-4E42-4722-8CF3-A63E37B7FDB1}" srcOrd="1" destOrd="0" presId="urn:microsoft.com/office/officeart/2005/8/layout/radial1"/>
    <dgm:cxn modelId="{720EBDF9-F01B-4E05-BFB1-5EAE5E258119}" type="presOf" srcId="{75094F55-AE17-4366-86F0-BF8840DECB3C}" destId="{85D98EED-C34F-4E24-9582-5342FCFE7BF9}" srcOrd="0" destOrd="0" presId="urn:microsoft.com/office/officeart/2005/8/layout/radial1"/>
    <dgm:cxn modelId="{C783052A-8698-477B-AA6B-90EC47731165}" srcId="{426BEFD6-AF5B-4921-B220-9EB55A06374B}" destId="{1052ACC4-FBCC-4583-BC85-134470654D1B}" srcOrd="1" destOrd="0" parTransId="{075055E4-F4DE-4CF3-BA33-199C87F73960}" sibTransId="{8E2F702C-1ECA-48EA-BB6C-0191396A7987}"/>
    <dgm:cxn modelId="{DCE30A20-8D8D-4C64-8281-67D607D7B948}" type="presOf" srcId="{4B213631-FD25-4E21-97A9-6002006CFDDE}" destId="{0744D714-FEF6-493B-9FC0-EE65F1B20035}" srcOrd="0" destOrd="0" presId="urn:microsoft.com/office/officeart/2005/8/layout/radial1"/>
    <dgm:cxn modelId="{BC18DCDC-923B-4949-BD0B-775FAD652590}" srcId="{426BEFD6-AF5B-4921-B220-9EB55A06374B}" destId="{EAFA4FFD-2E33-4871-B4FD-011EA1B14839}" srcOrd="2" destOrd="0" parTransId="{75094F55-AE17-4366-86F0-BF8840DECB3C}" sibTransId="{C31B32BC-8710-4B45-8E03-7D32BEF7BCDB}"/>
    <dgm:cxn modelId="{344153AD-09BF-4E1C-9C74-517A62D84498}" srcId="{426BEFD6-AF5B-4921-B220-9EB55A06374B}" destId="{E52E8DD4-368A-492D-8A55-B787F65B11FF}" srcOrd="3" destOrd="0" parTransId="{BF91AAD4-FAE6-4BCA-A00E-06431BAA01B5}" sibTransId="{183A02B0-A09A-42B4-9F0E-40AAD455C761}"/>
    <dgm:cxn modelId="{55FA1FE0-5321-440E-8D23-009C05C004D5}" srcId="{426BEFD6-AF5B-4921-B220-9EB55A06374B}" destId="{BB15FE31-E51E-4173-A6AA-80A318BFC5E1}" srcOrd="4" destOrd="0" parTransId="{490D1DB0-B7EF-4E48-A02A-A4F78E4AB3EB}" sibTransId="{69A5FD65-62E2-46A8-B41E-F9C4D5BE694A}"/>
    <dgm:cxn modelId="{4BD13EA4-2F2C-434D-824F-3326EA121793}" type="presOf" srcId="{45AF8CA6-4A83-45A6-B1B7-56506EDE84AF}" destId="{61E4E623-CCAB-49B6-9E54-A6761978FB59}" srcOrd="0" destOrd="0" presId="urn:microsoft.com/office/officeart/2005/8/layout/radial1"/>
    <dgm:cxn modelId="{005F0CBE-F50D-479E-8BD7-2B8C6D44D7F5}" type="presOf" srcId="{EAFA4FFD-2E33-4871-B4FD-011EA1B14839}" destId="{39F722E5-273A-4AF7-8118-68EBFB90681E}" srcOrd="0" destOrd="0" presId="urn:microsoft.com/office/officeart/2005/8/layout/radial1"/>
    <dgm:cxn modelId="{A377DF7C-689D-45E2-8F28-D931E6F82D4A}" type="presOf" srcId="{A1032250-E436-4C56-A5E2-BEDC6F2F6061}" destId="{64499BC5-03CA-4C9C-9B71-1355F7D269EE}" srcOrd="0" destOrd="0" presId="urn:microsoft.com/office/officeart/2005/8/layout/radial1"/>
    <dgm:cxn modelId="{88DE9369-DA9F-4EDB-90D1-78A4722C8E0C}" srcId="{426BEFD6-AF5B-4921-B220-9EB55A06374B}" destId="{CEC268F8-DFBC-41EE-8DA9-D7F42655BD49}" srcOrd="6" destOrd="0" parTransId="{45AF8CA6-4A83-45A6-B1B7-56506EDE84AF}" sibTransId="{77D3DD33-0BA2-4AA8-8B66-D714C8AE1CDD}"/>
    <dgm:cxn modelId="{44B25176-3B3E-4C2F-972C-DD1811830A1B}" type="presParOf" srcId="{DE981E3F-EEA1-4D87-8843-50FDA173AC8C}" destId="{F5005BD7-72C7-427C-8C8F-82A495EEA3BC}" srcOrd="0" destOrd="0" presId="urn:microsoft.com/office/officeart/2005/8/layout/radial1"/>
    <dgm:cxn modelId="{57E112DC-99E5-4C7C-B584-8C79498D2FA9}" type="presParOf" srcId="{DE981E3F-EEA1-4D87-8843-50FDA173AC8C}" destId="{46D49367-8ABA-47EE-84AD-88D56D1F4DC1}" srcOrd="1" destOrd="0" presId="urn:microsoft.com/office/officeart/2005/8/layout/radial1"/>
    <dgm:cxn modelId="{2D37DFBA-F988-4EDB-9FEE-585F53393361}" type="presParOf" srcId="{46D49367-8ABA-47EE-84AD-88D56D1F4DC1}" destId="{9A932C64-0BD9-45C3-852C-147339E623B1}" srcOrd="0" destOrd="0" presId="urn:microsoft.com/office/officeart/2005/8/layout/radial1"/>
    <dgm:cxn modelId="{5BA38F47-4297-4DEA-9281-1362ACBCC867}" type="presParOf" srcId="{DE981E3F-EEA1-4D87-8843-50FDA173AC8C}" destId="{E7DA3B8F-52A3-43E8-AAB2-7430F3AB47CD}" srcOrd="2" destOrd="0" presId="urn:microsoft.com/office/officeart/2005/8/layout/radial1"/>
    <dgm:cxn modelId="{ABD2CB00-41F7-493F-B6DC-48F43493FF84}" type="presParOf" srcId="{DE981E3F-EEA1-4D87-8843-50FDA173AC8C}" destId="{54996C4B-C96D-4F7A-846E-1DCEDBB5EA7B}" srcOrd="3" destOrd="0" presId="urn:microsoft.com/office/officeart/2005/8/layout/radial1"/>
    <dgm:cxn modelId="{B5A821FE-5252-445C-86C3-F08FF9B75D54}" type="presParOf" srcId="{54996C4B-C96D-4F7A-846E-1DCEDBB5EA7B}" destId="{DCDCE102-2164-4CDE-A93A-11F7ABAEBF75}" srcOrd="0" destOrd="0" presId="urn:microsoft.com/office/officeart/2005/8/layout/radial1"/>
    <dgm:cxn modelId="{C8D20455-BBB6-48E3-B90E-BC9936896423}" type="presParOf" srcId="{DE981E3F-EEA1-4D87-8843-50FDA173AC8C}" destId="{EA996002-138B-4841-8441-A3F89DE978F5}" srcOrd="4" destOrd="0" presId="urn:microsoft.com/office/officeart/2005/8/layout/radial1"/>
    <dgm:cxn modelId="{66672C56-991F-48C4-A279-53BC3E339A54}" type="presParOf" srcId="{DE981E3F-EEA1-4D87-8843-50FDA173AC8C}" destId="{85D98EED-C34F-4E24-9582-5342FCFE7BF9}" srcOrd="5" destOrd="0" presId="urn:microsoft.com/office/officeart/2005/8/layout/radial1"/>
    <dgm:cxn modelId="{4FF58342-88BF-4A70-B5F2-7D9DDE97B5C0}" type="presParOf" srcId="{85D98EED-C34F-4E24-9582-5342FCFE7BF9}" destId="{5A4FC59C-8B93-48F1-A4DE-DA73E53D2C2E}" srcOrd="0" destOrd="0" presId="urn:microsoft.com/office/officeart/2005/8/layout/radial1"/>
    <dgm:cxn modelId="{C3CD147E-872D-4ACE-9071-D9045F24B1BD}" type="presParOf" srcId="{DE981E3F-EEA1-4D87-8843-50FDA173AC8C}" destId="{39F722E5-273A-4AF7-8118-68EBFB90681E}" srcOrd="6" destOrd="0" presId="urn:microsoft.com/office/officeart/2005/8/layout/radial1"/>
    <dgm:cxn modelId="{9574592F-7747-4038-9AC3-25E6CA1B97BD}" type="presParOf" srcId="{DE981E3F-EEA1-4D87-8843-50FDA173AC8C}" destId="{B277A281-0FA8-47CB-A14F-7FA787BA7532}" srcOrd="7" destOrd="0" presId="urn:microsoft.com/office/officeart/2005/8/layout/radial1"/>
    <dgm:cxn modelId="{EED9C96C-AB12-43E5-82A4-9B7E48433887}" type="presParOf" srcId="{B277A281-0FA8-47CB-A14F-7FA787BA7532}" destId="{439EA133-4E42-4722-8CF3-A63E37B7FDB1}" srcOrd="0" destOrd="0" presId="urn:microsoft.com/office/officeart/2005/8/layout/radial1"/>
    <dgm:cxn modelId="{69C6A202-2449-49ED-8059-E1507661BF77}" type="presParOf" srcId="{DE981E3F-EEA1-4D87-8843-50FDA173AC8C}" destId="{FCE75BE1-D9BD-4FBE-BCA6-D7D3D18F263F}" srcOrd="8" destOrd="0" presId="urn:microsoft.com/office/officeart/2005/8/layout/radial1"/>
    <dgm:cxn modelId="{FCDA544E-CDCA-4B74-AB04-4930642079DC}" type="presParOf" srcId="{DE981E3F-EEA1-4D87-8843-50FDA173AC8C}" destId="{F9A7E26E-8244-4D8A-BF89-51FA15C633CA}" srcOrd="9" destOrd="0" presId="urn:microsoft.com/office/officeart/2005/8/layout/radial1"/>
    <dgm:cxn modelId="{49571932-EB94-446A-A2ED-A26A1FD97D90}" type="presParOf" srcId="{F9A7E26E-8244-4D8A-BF89-51FA15C633CA}" destId="{08E838CF-E453-42E3-8537-5B1C74D00A10}" srcOrd="0" destOrd="0" presId="urn:microsoft.com/office/officeart/2005/8/layout/radial1"/>
    <dgm:cxn modelId="{1B8915C3-1611-4EBF-B3A6-5B0C68A9F24C}" type="presParOf" srcId="{DE981E3F-EEA1-4D87-8843-50FDA173AC8C}" destId="{74F57E22-EF2D-414F-9824-7C1DE640F97F}" srcOrd="10" destOrd="0" presId="urn:microsoft.com/office/officeart/2005/8/layout/radial1"/>
    <dgm:cxn modelId="{78D26368-CA53-41D6-AF61-BB6C0C268A81}" type="presParOf" srcId="{DE981E3F-EEA1-4D87-8843-50FDA173AC8C}" destId="{73C447FC-2A5F-4B22-92CF-CA4E5B111DC5}" srcOrd="11" destOrd="0" presId="urn:microsoft.com/office/officeart/2005/8/layout/radial1"/>
    <dgm:cxn modelId="{FC24BF39-9C8A-42B7-9B23-169D9BBF6262}" type="presParOf" srcId="{73C447FC-2A5F-4B22-92CF-CA4E5B111DC5}" destId="{D22E0411-0D27-45A8-B839-F3F055ED8B46}" srcOrd="0" destOrd="0" presId="urn:microsoft.com/office/officeart/2005/8/layout/radial1"/>
    <dgm:cxn modelId="{C55F0F78-5762-4A3F-9659-8BA29889AF26}" type="presParOf" srcId="{DE981E3F-EEA1-4D87-8843-50FDA173AC8C}" destId="{D0479C64-EA4B-4A7B-84E6-4655EB2FAF48}" srcOrd="12" destOrd="0" presId="urn:microsoft.com/office/officeart/2005/8/layout/radial1"/>
    <dgm:cxn modelId="{4AA27321-AC45-47D7-8806-964821BD9EA7}" type="presParOf" srcId="{DE981E3F-EEA1-4D87-8843-50FDA173AC8C}" destId="{61E4E623-CCAB-49B6-9E54-A6761978FB59}" srcOrd="13" destOrd="0" presId="urn:microsoft.com/office/officeart/2005/8/layout/radial1"/>
    <dgm:cxn modelId="{F933B5AD-5BE1-40C9-9833-F9BF7EEB7C36}" type="presParOf" srcId="{61E4E623-CCAB-49B6-9E54-A6761978FB59}" destId="{9EBAFF81-4C1F-49C1-A0CF-B689C99BC8E4}" srcOrd="0" destOrd="0" presId="urn:microsoft.com/office/officeart/2005/8/layout/radial1"/>
    <dgm:cxn modelId="{F764CC85-9D1D-44FC-8241-683D79E1B403}" type="presParOf" srcId="{DE981E3F-EEA1-4D87-8843-50FDA173AC8C}" destId="{FDCDFA99-A4C5-4F3A-8AD0-A98E06F4A35F}" srcOrd="14" destOrd="0" presId="urn:microsoft.com/office/officeart/2005/8/layout/radial1"/>
    <dgm:cxn modelId="{5F70787E-A858-431E-A07B-5CD4ACAB82BE}" type="presParOf" srcId="{DE981E3F-EEA1-4D87-8843-50FDA173AC8C}" destId="{0744D714-FEF6-493B-9FC0-EE65F1B20035}" srcOrd="15" destOrd="0" presId="urn:microsoft.com/office/officeart/2005/8/layout/radial1"/>
    <dgm:cxn modelId="{617179C0-D4CB-4B4E-8C8D-A8E00545FB24}" type="presParOf" srcId="{0744D714-FEF6-493B-9FC0-EE65F1B20035}" destId="{0B015A78-FC6C-455F-9D1F-FDA77287A074}" srcOrd="0" destOrd="0" presId="urn:microsoft.com/office/officeart/2005/8/layout/radial1"/>
    <dgm:cxn modelId="{CDDF922B-8398-499F-BFAF-CA8CC3BDE159}" type="presParOf" srcId="{DE981E3F-EEA1-4D87-8843-50FDA173AC8C}" destId="{64499BC5-03CA-4C9C-9B71-1355F7D269EE}" srcOrd="16" destOrd="0" presId="urn:microsoft.com/office/officeart/2005/8/layout/radia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AF4BC9-E35A-41C1-989B-EBE43FEEEB93}" type="doc">
      <dgm:prSet loTypeId="urn:microsoft.com/office/officeart/2005/8/layout/radial1" loCatId="cycle" qsTypeId="urn:microsoft.com/office/officeart/2005/8/quickstyle/simple1" qsCatId="simple" csTypeId="urn:microsoft.com/office/officeart/2005/8/colors/colorful4" csCatId="colorful" phldr="1"/>
      <dgm:spPr/>
      <dgm:t>
        <a:bodyPr/>
        <a:lstStyle/>
        <a:p>
          <a:endParaRPr lang="zh-CN" altLang="en-US"/>
        </a:p>
      </dgm:t>
    </dgm:pt>
    <dgm:pt modelId="{426BEFD6-AF5B-4921-B220-9EB55A06374B}">
      <dgm:prSet phldrT="[文本]"/>
      <dgm:spPr/>
      <dgm:t>
        <a:bodyPr/>
        <a:lstStyle/>
        <a:p>
          <a:r>
            <a:rPr lang="zh-CN" altLang="en-US" dirty="0" smtClean="0"/>
            <a:t>指标体系</a:t>
          </a:r>
          <a:endParaRPr lang="zh-CN" altLang="en-US" dirty="0"/>
        </a:p>
      </dgm:t>
    </dgm:pt>
    <dgm:pt modelId="{D1ABCDA1-6AD5-4BDB-8242-8BF55FAA9019}" type="parTrans" cxnId="{38E418E2-4523-4C97-BF8D-9D77E4218BB1}">
      <dgm:prSet/>
      <dgm:spPr/>
      <dgm:t>
        <a:bodyPr/>
        <a:lstStyle/>
        <a:p>
          <a:endParaRPr lang="zh-CN" altLang="en-US"/>
        </a:p>
      </dgm:t>
    </dgm:pt>
    <dgm:pt modelId="{F5088AC8-0EB4-4A25-BC9A-5ECD07C09AAA}" type="sibTrans" cxnId="{38E418E2-4523-4C97-BF8D-9D77E4218BB1}">
      <dgm:prSet/>
      <dgm:spPr/>
      <dgm:t>
        <a:bodyPr/>
        <a:lstStyle/>
        <a:p>
          <a:endParaRPr lang="zh-CN" altLang="en-US"/>
        </a:p>
      </dgm:t>
    </dgm:pt>
    <dgm:pt modelId="{FF6B4FC3-0F88-4599-9DB8-A8E8C30663E5}">
      <dgm:prSet phldrT="[文本]"/>
      <dgm:spPr/>
      <dgm:t>
        <a:bodyPr/>
        <a:lstStyle/>
        <a:p>
          <a:r>
            <a:rPr lang="zh-CN" altLang="en-US" dirty="0" smtClean="0"/>
            <a:t>陡升陡降</a:t>
          </a:r>
          <a:endParaRPr lang="zh-CN" altLang="en-US" dirty="0"/>
        </a:p>
      </dgm:t>
    </dgm:pt>
    <dgm:pt modelId="{64296FA6-02FF-4CD5-85D7-52FECEA0CD2A}" type="parTrans" cxnId="{2D11712D-2DF0-409F-8A3D-4D16F135A955}">
      <dgm:prSet/>
      <dgm:spPr/>
      <dgm:t>
        <a:bodyPr/>
        <a:lstStyle/>
        <a:p>
          <a:endParaRPr lang="zh-CN" altLang="en-US"/>
        </a:p>
      </dgm:t>
    </dgm:pt>
    <dgm:pt modelId="{DA2FE7E6-BE7C-4947-BE86-2E4A3A82786A}" type="sibTrans" cxnId="{2D11712D-2DF0-409F-8A3D-4D16F135A955}">
      <dgm:prSet/>
      <dgm:spPr/>
      <dgm:t>
        <a:bodyPr/>
        <a:lstStyle/>
        <a:p>
          <a:endParaRPr lang="zh-CN" altLang="en-US"/>
        </a:p>
      </dgm:t>
    </dgm:pt>
    <dgm:pt modelId="{1052ACC4-FBCC-4583-BC85-134470654D1B}">
      <dgm:prSet phldrT="[文本]"/>
      <dgm:spPr/>
      <dgm:t>
        <a:bodyPr/>
        <a:lstStyle/>
        <a:p>
          <a:r>
            <a:rPr lang="zh-CN" altLang="en-US" dirty="0" smtClean="0"/>
            <a:t>设限值</a:t>
          </a:r>
          <a:endParaRPr lang="zh-CN" altLang="en-US" dirty="0"/>
        </a:p>
      </dgm:t>
    </dgm:pt>
    <dgm:pt modelId="{075055E4-F4DE-4CF3-BA33-199C87F73960}" type="parTrans" cxnId="{C783052A-8698-477B-AA6B-90EC47731165}">
      <dgm:prSet/>
      <dgm:spPr/>
      <dgm:t>
        <a:bodyPr/>
        <a:lstStyle/>
        <a:p>
          <a:endParaRPr lang="zh-CN" altLang="en-US"/>
        </a:p>
      </dgm:t>
    </dgm:pt>
    <dgm:pt modelId="{8E2F702C-1ECA-48EA-BB6C-0191396A7987}" type="sibTrans" cxnId="{C783052A-8698-477B-AA6B-90EC47731165}">
      <dgm:prSet/>
      <dgm:spPr/>
      <dgm:t>
        <a:bodyPr/>
        <a:lstStyle/>
        <a:p>
          <a:endParaRPr lang="zh-CN" altLang="en-US"/>
        </a:p>
      </dgm:t>
    </dgm:pt>
    <dgm:pt modelId="{EAFA4FFD-2E33-4871-B4FD-011EA1B14839}">
      <dgm:prSet phldrT="[文本]"/>
      <dgm:spPr/>
      <dgm:t>
        <a:bodyPr/>
        <a:lstStyle/>
        <a:p>
          <a:r>
            <a:rPr lang="zh-CN" altLang="en-US" dirty="0" smtClean="0"/>
            <a:t>恒定值</a:t>
          </a:r>
          <a:endParaRPr lang="zh-CN" altLang="en-US" dirty="0"/>
        </a:p>
      </dgm:t>
    </dgm:pt>
    <dgm:pt modelId="{75094F55-AE17-4366-86F0-BF8840DECB3C}" type="parTrans" cxnId="{BC18DCDC-923B-4949-BD0B-775FAD652590}">
      <dgm:prSet/>
      <dgm:spPr/>
      <dgm:t>
        <a:bodyPr/>
        <a:lstStyle/>
        <a:p>
          <a:endParaRPr lang="zh-CN" altLang="en-US"/>
        </a:p>
      </dgm:t>
    </dgm:pt>
    <dgm:pt modelId="{C31B32BC-8710-4B45-8E03-7D32BEF7BCDB}" type="sibTrans" cxnId="{BC18DCDC-923B-4949-BD0B-775FAD652590}">
      <dgm:prSet/>
      <dgm:spPr/>
      <dgm:t>
        <a:bodyPr/>
        <a:lstStyle/>
        <a:p>
          <a:endParaRPr lang="zh-CN" altLang="en-US"/>
        </a:p>
      </dgm:t>
    </dgm:pt>
    <dgm:pt modelId="{E52E8DD4-368A-492D-8A55-B787F65B11FF}">
      <dgm:prSet phldrT="[文本]"/>
      <dgm:spPr/>
      <dgm:t>
        <a:bodyPr/>
        <a:lstStyle/>
        <a:p>
          <a:r>
            <a:rPr lang="zh-CN" altLang="en-US" dirty="0" smtClean="0"/>
            <a:t>波动异常</a:t>
          </a:r>
          <a:endParaRPr lang="zh-CN" altLang="en-US" dirty="0"/>
        </a:p>
      </dgm:t>
    </dgm:pt>
    <dgm:pt modelId="{BF91AAD4-FAE6-4BCA-A00E-06431BAA01B5}" type="parTrans" cxnId="{344153AD-09BF-4E1C-9C74-517A62D84498}">
      <dgm:prSet/>
      <dgm:spPr/>
      <dgm:t>
        <a:bodyPr/>
        <a:lstStyle/>
        <a:p>
          <a:endParaRPr lang="zh-CN" altLang="en-US"/>
        </a:p>
      </dgm:t>
    </dgm:pt>
    <dgm:pt modelId="{183A02B0-A09A-42B4-9F0E-40AAD455C761}" type="sibTrans" cxnId="{344153AD-09BF-4E1C-9C74-517A62D84498}">
      <dgm:prSet/>
      <dgm:spPr/>
      <dgm:t>
        <a:bodyPr/>
        <a:lstStyle/>
        <a:p>
          <a:endParaRPr lang="zh-CN" altLang="en-US"/>
        </a:p>
      </dgm:t>
    </dgm:pt>
    <dgm:pt modelId="{BB15FE31-E51E-4173-A6AA-80A318BFC5E1}">
      <dgm:prSet phldrT="[文本]"/>
      <dgm:spPr/>
      <dgm:t>
        <a:bodyPr/>
        <a:lstStyle/>
        <a:p>
          <a:r>
            <a:rPr lang="zh-CN" altLang="en-US" dirty="0" smtClean="0"/>
            <a:t>重现性</a:t>
          </a:r>
          <a:endParaRPr lang="zh-CN" altLang="en-US" dirty="0"/>
        </a:p>
      </dgm:t>
    </dgm:pt>
    <dgm:pt modelId="{490D1DB0-B7EF-4E48-A02A-A4F78E4AB3EB}" type="parTrans" cxnId="{55FA1FE0-5321-440E-8D23-009C05C004D5}">
      <dgm:prSet/>
      <dgm:spPr/>
      <dgm:t>
        <a:bodyPr/>
        <a:lstStyle/>
        <a:p>
          <a:endParaRPr lang="zh-CN" altLang="en-US"/>
        </a:p>
      </dgm:t>
    </dgm:pt>
    <dgm:pt modelId="{69A5FD65-62E2-46A8-B41E-F9C4D5BE694A}" type="sibTrans" cxnId="{55FA1FE0-5321-440E-8D23-009C05C004D5}">
      <dgm:prSet/>
      <dgm:spPr/>
      <dgm:t>
        <a:bodyPr/>
        <a:lstStyle/>
        <a:p>
          <a:endParaRPr lang="zh-CN" altLang="en-US"/>
        </a:p>
      </dgm:t>
    </dgm:pt>
    <dgm:pt modelId="{86626FB3-F8A9-48B2-95AD-9D674080F681}">
      <dgm:prSet phldrT="[文本]"/>
      <dgm:spPr/>
      <dgm:t>
        <a:bodyPr/>
        <a:lstStyle/>
        <a:p>
          <a:r>
            <a:rPr lang="zh-CN" altLang="en-US" dirty="0" smtClean="0"/>
            <a:t>有效性</a:t>
          </a:r>
          <a:endParaRPr lang="zh-CN" altLang="en-US" dirty="0"/>
        </a:p>
      </dgm:t>
    </dgm:pt>
    <dgm:pt modelId="{981456E2-64D8-45D5-BD86-D0BF4A775EEB}" type="parTrans" cxnId="{C968CFDE-B898-4C23-A176-7DADE37916E2}">
      <dgm:prSet/>
      <dgm:spPr/>
      <dgm:t>
        <a:bodyPr/>
        <a:lstStyle/>
        <a:p>
          <a:endParaRPr lang="zh-CN" altLang="en-US"/>
        </a:p>
      </dgm:t>
    </dgm:pt>
    <dgm:pt modelId="{1DEDEA49-D8FF-4E42-B1A0-B471D341B11C}" type="sibTrans" cxnId="{C968CFDE-B898-4C23-A176-7DADE37916E2}">
      <dgm:prSet/>
      <dgm:spPr/>
      <dgm:t>
        <a:bodyPr/>
        <a:lstStyle/>
        <a:p>
          <a:endParaRPr lang="zh-CN" altLang="en-US"/>
        </a:p>
      </dgm:t>
    </dgm:pt>
    <dgm:pt modelId="{CEC268F8-DFBC-41EE-8DA9-D7F42655BD49}">
      <dgm:prSet phldrT="[文本]"/>
      <dgm:spPr/>
      <dgm:t>
        <a:bodyPr/>
        <a:lstStyle/>
        <a:p>
          <a:r>
            <a:rPr lang="zh-CN" altLang="en-US" dirty="0" smtClean="0"/>
            <a:t>完整性</a:t>
          </a:r>
          <a:endParaRPr lang="zh-CN" altLang="en-US" dirty="0"/>
        </a:p>
      </dgm:t>
    </dgm:pt>
    <dgm:pt modelId="{45AF8CA6-4A83-45A6-B1B7-56506EDE84AF}" type="parTrans" cxnId="{88DE9369-DA9F-4EDB-90D1-78A4722C8E0C}">
      <dgm:prSet/>
      <dgm:spPr/>
      <dgm:t>
        <a:bodyPr/>
        <a:lstStyle/>
        <a:p>
          <a:endParaRPr lang="zh-CN" altLang="en-US"/>
        </a:p>
      </dgm:t>
    </dgm:pt>
    <dgm:pt modelId="{77D3DD33-0BA2-4AA8-8B66-D714C8AE1CDD}" type="sibTrans" cxnId="{88DE9369-DA9F-4EDB-90D1-78A4722C8E0C}">
      <dgm:prSet/>
      <dgm:spPr/>
      <dgm:t>
        <a:bodyPr/>
        <a:lstStyle/>
        <a:p>
          <a:endParaRPr lang="zh-CN" altLang="en-US"/>
        </a:p>
      </dgm:t>
    </dgm:pt>
    <dgm:pt modelId="{A1032250-E436-4C56-A5E2-BEDC6F2F6061}">
      <dgm:prSet phldrT="[文本]"/>
      <dgm:spPr/>
      <dgm:t>
        <a:bodyPr/>
        <a:lstStyle/>
        <a:p>
          <a:r>
            <a:rPr lang="zh-CN" altLang="en-US" dirty="0" smtClean="0"/>
            <a:t>可靠性</a:t>
          </a:r>
          <a:endParaRPr lang="zh-CN" altLang="en-US" dirty="0"/>
        </a:p>
      </dgm:t>
    </dgm:pt>
    <dgm:pt modelId="{4B213631-FD25-4E21-97A9-6002006CFDDE}" type="parTrans" cxnId="{8B33CF90-DAFF-4554-A9E6-BB225B278B2C}">
      <dgm:prSet/>
      <dgm:spPr/>
      <dgm:t>
        <a:bodyPr/>
        <a:lstStyle/>
        <a:p>
          <a:endParaRPr lang="zh-CN" altLang="en-US"/>
        </a:p>
      </dgm:t>
    </dgm:pt>
    <dgm:pt modelId="{A252A432-CECF-488B-9C38-0BAE4A3DCB53}" type="sibTrans" cxnId="{8B33CF90-DAFF-4554-A9E6-BB225B278B2C}">
      <dgm:prSet/>
      <dgm:spPr/>
      <dgm:t>
        <a:bodyPr/>
        <a:lstStyle/>
        <a:p>
          <a:endParaRPr lang="zh-CN" altLang="en-US"/>
        </a:p>
      </dgm:t>
    </dgm:pt>
    <dgm:pt modelId="{DE981E3F-EEA1-4D87-8843-50FDA173AC8C}" type="pres">
      <dgm:prSet presAssocID="{72AF4BC9-E35A-41C1-989B-EBE43FEEEB93}" presName="cycle" presStyleCnt="0">
        <dgm:presLayoutVars>
          <dgm:chMax val="1"/>
          <dgm:dir/>
          <dgm:animLvl val="ctr"/>
          <dgm:resizeHandles val="exact"/>
        </dgm:presLayoutVars>
      </dgm:prSet>
      <dgm:spPr/>
      <dgm:t>
        <a:bodyPr/>
        <a:lstStyle/>
        <a:p>
          <a:endParaRPr lang="zh-CN" altLang="en-US"/>
        </a:p>
      </dgm:t>
    </dgm:pt>
    <dgm:pt modelId="{F5005BD7-72C7-427C-8C8F-82A495EEA3BC}" type="pres">
      <dgm:prSet presAssocID="{426BEFD6-AF5B-4921-B220-9EB55A06374B}" presName="centerShape" presStyleLbl="node0" presStyleIdx="0" presStyleCnt="1"/>
      <dgm:spPr/>
      <dgm:t>
        <a:bodyPr/>
        <a:lstStyle/>
        <a:p>
          <a:endParaRPr lang="zh-CN" altLang="en-US"/>
        </a:p>
      </dgm:t>
    </dgm:pt>
    <dgm:pt modelId="{46D49367-8ABA-47EE-84AD-88D56D1F4DC1}" type="pres">
      <dgm:prSet presAssocID="{64296FA6-02FF-4CD5-85D7-52FECEA0CD2A}" presName="Name9" presStyleLbl="parChTrans1D2" presStyleIdx="0" presStyleCnt="8"/>
      <dgm:spPr/>
      <dgm:t>
        <a:bodyPr/>
        <a:lstStyle/>
        <a:p>
          <a:endParaRPr lang="zh-CN" altLang="en-US"/>
        </a:p>
      </dgm:t>
    </dgm:pt>
    <dgm:pt modelId="{9A932C64-0BD9-45C3-852C-147339E623B1}" type="pres">
      <dgm:prSet presAssocID="{64296FA6-02FF-4CD5-85D7-52FECEA0CD2A}" presName="connTx" presStyleLbl="parChTrans1D2" presStyleIdx="0" presStyleCnt="8"/>
      <dgm:spPr/>
      <dgm:t>
        <a:bodyPr/>
        <a:lstStyle/>
        <a:p>
          <a:endParaRPr lang="zh-CN" altLang="en-US"/>
        </a:p>
      </dgm:t>
    </dgm:pt>
    <dgm:pt modelId="{E7DA3B8F-52A3-43E8-AAB2-7430F3AB47CD}" type="pres">
      <dgm:prSet presAssocID="{FF6B4FC3-0F88-4599-9DB8-A8E8C30663E5}" presName="node" presStyleLbl="node1" presStyleIdx="0" presStyleCnt="8">
        <dgm:presLayoutVars>
          <dgm:bulletEnabled val="1"/>
        </dgm:presLayoutVars>
      </dgm:prSet>
      <dgm:spPr/>
      <dgm:t>
        <a:bodyPr/>
        <a:lstStyle/>
        <a:p>
          <a:endParaRPr lang="zh-CN" altLang="en-US"/>
        </a:p>
      </dgm:t>
    </dgm:pt>
    <dgm:pt modelId="{54996C4B-C96D-4F7A-846E-1DCEDBB5EA7B}" type="pres">
      <dgm:prSet presAssocID="{075055E4-F4DE-4CF3-BA33-199C87F73960}" presName="Name9" presStyleLbl="parChTrans1D2" presStyleIdx="1" presStyleCnt="8"/>
      <dgm:spPr/>
      <dgm:t>
        <a:bodyPr/>
        <a:lstStyle/>
        <a:p>
          <a:endParaRPr lang="zh-CN" altLang="en-US"/>
        </a:p>
      </dgm:t>
    </dgm:pt>
    <dgm:pt modelId="{DCDCE102-2164-4CDE-A93A-11F7ABAEBF75}" type="pres">
      <dgm:prSet presAssocID="{075055E4-F4DE-4CF3-BA33-199C87F73960}" presName="connTx" presStyleLbl="parChTrans1D2" presStyleIdx="1" presStyleCnt="8"/>
      <dgm:spPr/>
      <dgm:t>
        <a:bodyPr/>
        <a:lstStyle/>
        <a:p>
          <a:endParaRPr lang="zh-CN" altLang="en-US"/>
        </a:p>
      </dgm:t>
    </dgm:pt>
    <dgm:pt modelId="{EA996002-138B-4841-8441-A3F89DE978F5}" type="pres">
      <dgm:prSet presAssocID="{1052ACC4-FBCC-4583-BC85-134470654D1B}" presName="node" presStyleLbl="node1" presStyleIdx="1" presStyleCnt="8">
        <dgm:presLayoutVars>
          <dgm:bulletEnabled val="1"/>
        </dgm:presLayoutVars>
      </dgm:prSet>
      <dgm:spPr/>
      <dgm:t>
        <a:bodyPr/>
        <a:lstStyle/>
        <a:p>
          <a:endParaRPr lang="zh-CN" altLang="en-US"/>
        </a:p>
      </dgm:t>
    </dgm:pt>
    <dgm:pt modelId="{85D98EED-C34F-4E24-9582-5342FCFE7BF9}" type="pres">
      <dgm:prSet presAssocID="{75094F55-AE17-4366-86F0-BF8840DECB3C}" presName="Name9" presStyleLbl="parChTrans1D2" presStyleIdx="2" presStyleCnt="8"/>
      <dgm:spPr/>
      <dgm:t>
        <a:bodyPr/>
        <a:lstStyle/>
        <a:p>
          <a:endParaRPr lang="zh-CN" altLang="en-US"/>
        </a:p>
      </dgm:t>
    </dgm:pt>
    <dgm:pt modelId="{5A4FC59C-8B93-48F1-A4DE-DA73E53D2C2E}" type="pres">
      <dgm:prSet presAssocID="{75094F55-AE17-4366-86F0-BF8840DECB3C}" presName="connTx" presStyleLbl="parChTrans1D2" presStyleIdx="2" presStyleCnt="8"/>
      <dgm:spPr/>
      <dgm:t>
        <a:bodyPr/>
        <a:lstStyle/>
        <a:p>
          <a:endParaRPr lang="zh-CN" altLang="en-US"/>
        </a:p>
      </dgm:t>
    </dgm:pt>
    <dgm:pt modelId="{39F722E5-273A-4AF7-8118-68EBFB90681E}" type="pres">
      <dgm:prSet presAssocID="{EAFA4FFD-2E33-4871-B4FD-011EA1B14839}" presName="node" presStyleLbl="node1" presStyleIdx="2" presStyleCnt="8">
        <dgm:presLayoutVars>
          <dgm:bulletEnabled val="1"/>
        </dgm:presLayoutVars>
      </dgm:prSet>
      <dgm:spPr/>
      <dgm:t>
        <a:bodyPr/>
        <a:lstStyle/>
        <a:p>
          <a:endParaRPr lang="zh-CN" altLang="en-US"/>
        </a:p>
      </dgm:t>
    </dgm:pt>
    <dgm:pt modelId="{B277A281-0FA8-47CB-A14F-7FA787BA7532}" type="pres">
      <dgm:prSet presAssocID="{BF91AAD4-FAE6-4BCA-A00E-06431BAA01B5}" presName="Name9" presStyleLbl="parChTrans1D2" presStyleIdx="3" presStyleCnt="8"/>
      <dgm:spPr/>
      <dgm:t>
        <a:bodyPr/>
        <a:lstStyle/>
        <a:p>
          <a:endParaRPr lang="zh-CN" altLang="en-US"/>
        </a:p>
      </dgm:t>
    </dgm:pt>
    <dgm:pt modelId="{439EA133-4E42-4722-8CF3-A63E37B7FDB1}" type="pres">
      <dgm:prSet presAssocID="{BF91AAD4-FAE6-4BCA-A00E-06431BAA01B5}" presName="connTx" presStyleLbl="parChTrans1D2" presStyleIdx="3" presStyleCnt="8"/>
      <dgm:spPr/>
      <dgm:t>
        <a:bodyPr/>
        <a:lstStyle/>
        <a:p>
          <a:endParaRPr lang="zh-CN" altLang="en-US"/>
        </a:p>
      </dgm:t>
    </dgm:pt>
    <dgm:pt modelId="{FCE75BE1-D9BD-4FBE-BCA6-D7D3D18F263F}" type="pres">
      <dgm:prSet presAssocID="{E52E8DD4-368A-492D-8A55-B787F65B11FF}" presName="node" presStyleLbl="node1" presStyleIdx="3" presStyleCnt="8">
        <dgm:presLayoutVars>
          <dgm:bulletEnabled val="1"/>
        </dgm:presLayoutVars>
      </dgm:prSet>
      <dgm:spPr/>
      <dgm:t>
        <a:bodyPr/>
        <a:lstStyle/>
        <a:p>
          <a:endParaRPr lang="zh-CN" altLang="en-US"/>
        </a:p>
      </dgm:t>
    </dgm:pt>
    <dgm:pt modelId="{F9A7E26E-8244-4D8A-BF89-51FA15C633CA}" type="pres">
      <dgm:prSet presAssocID="{490D1DB0-B7EF-4E48-A02A-A4F78E4AB3EB}" presName="Name9" presStyleLbl="parChTrans1D2" presStyleIdx="4" presStyleCnt="8"/>
      <dgm:spPr/>
      <dgm:t>
        <a:bodyPr/>
        <a:lstStyle/>
        <a:p>
          <a:endParaRPr lang="zh-CN" altLang="en-US"/>
        </a:p>
      </dgm:t>
    </dgm:pt>
    <dgm:pt modelId="{08E838CF-E453-42E3-8537-5B1C74D00A10}" type="pres">
      <dgm:prSet presAssocID="{490D1DB0-B7EF-4E48-A02A-A4F78E4AB3EB}" presName="connTx" presStyleLbl="parChTrans1D2" presStyleIdx="4" presStyleCnt="8"/>
      <dgm:spPr/>
      <dgm:t>
        <a:bodyPr/>
        <a:lstStyle/>
        <a:p>
          <a:endParaRPr lang="zh-CN" altLang="en-US"/>
        </a:p>
      </dgm:t>
    </dgm:pt>
    <dgm:pt modelId="{74F57E22-EF2D-414F-9824-7C1DE640F97F}" type="pres">
      <dgm:prSet presAssocID="{BB15FE31-E51E-4173-A6AA-80A318BFC5E1}" presName="node" presStyleLbl="node1" presStyleIdx="4" presStyleCnt="8">
        <dgm:presLayoutVars>
          <dgm:bulletEnabled val="1"/>
        </dgm:presLayoutVars>
      </dgm:prSet>
      <dgm:spPr/>
      <dgm:t>
        <a:bodyPr/>
        <a:lstStyle/>
        <a:p>
          <a:endParaRPr lang="zh-CN" altLang="en-US"/>
        </a:p>
      </dgm:t>
    </dgm:pt>
    <dgm:pt modelId="{73C447FC-2A5F-4B22-92CF-CA4E5B111DC5}" type="pres">
      <dgm:prSet presAssocID="{981456E2-64D8-45D5-BD86-D0BF4A775EEB}" presName="Name9" presStyleLbl="parChTrans1D2" presStyleIdx="5" presStyleCnt="8"/>
      <dgm:spPr/>
      <dgm:t>
        <a:bodyPr/>
        <a:lstStyle/>
        <a:p>
          <a:endParaRPr lang="zh-CN" altLang="en-US"/>
        </a:p>
      </dgm:t>
    </dgm:pt>
    <dgm:pt modelId="{D22E0411-0D27-45A8-B839-F3F055ED8B46}" type="pres">
      <dgm:prSet presAssocID="{981456E2-64D8-45D5-BD86-D0BF4A775EEB}" presName="connTx" presStyleLbl="parChTrans1D2" presStyleIdx="5" presStyleCnt="8"/>
      <dgm:spPr/>
      <dgm:t>
        <a:bodyPr/>
        <a:lstStyle/>
        <a:p>
          <a:endParaRPr lang="zh-CN" altLang="en-US"/>
        </a:p>
      </dgm:t>
    </dgm:pt>
    <dgm:pt modelId="{D0479C64-EA4B-4A7B-84E6-4655EB2FAF48}" type="pres">
      <dgm:prSet presAssocID="{86626FB3-F8A9-48B2-95AD-9D674080F681}" presName="node" presStyleLbl="node1" presStyleIdx="5" presStyleCnt="8">
        <dgm:presLayoutVars>
          <dgm:bulletEnabled val="1"/>
        </dgm:presLayoutVars>
      </dgm:prSet>
      <dgm:spPr/>
      <dgm:t>
        <a:bodyPr/>
        <a:lstStyle/>
        <a:p>
          <a:endParaRPr lang="zh-CN" altLang="en-US"/>
        </a:p>
      </dgm:t>
    </dgm:pt>
    <dgm:pt modelId="{61E4E623-CCAB-49B6-9E54-A6761978FB59}" type="pres">
      <dgm:prSet presAssocID="{45AF8CA6-4A83-45A6-B1B7-56506EDE84AF}" presName="Name9" presStyleLbl="parChTrans1D2" presStyleIdx="6" presStyleCnt="8"/>
      <dgm:spPr/>
      <dgm:t>
        <a:bodyPr/>
        <a:lstStyle/>
        <a:p>
          <a:endParaRPr lang="zh-CN" altLang="en-US"/>
        </a:p>
      </dgm:t>
    </dgm:pt>
    <dgm:pt modelId="{9EBAFF81-4C1F-49C1-A0CF-B689C99BC8E4}" type="pres">
      <dgm:prSet presAssocID="{45AF8CA6-4A83-45A6-B1B7-56506EDE84AF}" presName="connTx" presStyleLbl="parChTrans1D2" presStyleIdx="6" presStyleCnt="8"/>
      <dgm:spPr/>
      <dgm:t>
        <a:bodyPr/>
        <a:lstStyle/>
        <a:p>
          <a:endParaRPr lang="zh-CN" altLang="en-US"/>
        </a:p>
      </dgm:t>
    </dgm:pt>
    <dgm:pt modelId="{FDCDFA99-A4C5-4F3A-8AD0-A98E06F4A35F}" type="pres">
      <dgm:prSet presAssocID="{CEC268F8-DFBC-41EE-8DA9-D7F42655BD49}" presName="node" presStyleLbl="node1" presStyleIdx="6" presStyleCnt="8">
        <dgm:presLayoutVars>
          <dgm:bulletEnabled val="1"/>
        </dgm:presLayoutVars>
      </dgm:prSet>
      <dgm:spPr/>
      <dgm:t>
        <a:bodyPr/>
        <a:lstStyle/>
        <a:p>
          <a:endParaRPr lang="zh-CN" altLang="en-US"/>
        </a:p>
      </dgm:t>
    </dgm:pt>
    <dgm:pt modelId="{0744D714-FEF6-493B-9FC0-EE65F1B20035}" type="pres">
      <dgm:prSet presAssocID="{4B213631-FD25-4E21-97A9-6002006CFDDE}" presName="Name9" presStyleLbl="parChTrans1D2" presStyleIdx="7" presStyleCnt="8"/>
      <dgm:spPr/>
      <dgm:t>
        <a:bodyPr/>
        <a:lstStyle/>
        <a:p>
          <a:endParaRPr lang="zh-CN" altLang="en-US"/>
        </a:p>
      </dgm:t>
    </dgm:pt>
    <dgm:pt modelId="{0B015A78-FC6C-455F-9D1F-FDA77287A074}" type="pres">
      <dgm:prSet presAssocID="{4B213631-FD25-4E21-97A9-6002006CFDDE}" presName="connTx" presStyleLbl="parChTrans1D2" presStyleIdx="7" presStyleCnt="8"/>
      <dgm:spPr/>
      <dgm:t>
        <a:bodyPr/>
        <a:lstStyle/>
        <a:p>
          <a:endParaRPr lang="zh-CN" altLang="en-US"/>
        </a:p>
      </dgm:t>
    </dgm:pt>
    <dgm:pt modelId="{64499BC5-03CA-4C9C-9B71-1355F7D269EE}" type="pres">
      <dgm:prSet presAssocID="{A1032250-E436-4C56-A5E2-BEDC6F2F6061}" presName="node" presStyleLbl="node1" presStyleIdx="7" presStyleCnt="8">
        <dgm:presLayoutVars>
          <dgm:bulletEnabled val="1"/>
        </dgm:presLayoutVars>
      </dgm:prSet>
      <dgm:spPr/>
      <dgm:t>
        <a:bodyPr/>
        <a:lstStyle/>
        <a:p>
          <a:endParaRPr lang="zh-CN" altLang="en-US"/>
        </a:p>
      </dgm:t>
    </dgm:pt>
  </dgm:ptLst>
  <dgm:cxnLst>
    <dgm:cxn modelId="{E3C01B9A-1EAC-4888-9CE5-4FA90C054A21}" type="presOf" srcId="{CEC268F8-DFBC-41EE-8DA9-D7F42655BD49}" destId="{FDCDFA99-A4C5-4F3A-8AD0-A98E06F4A35F}" srcOrd="0" destOrd="0" presId="urn:microsoft.com/office/officeart/2005/8/layout/radial1"/>
    <dgm:cxn modelId="{C968CFDE-B898-4C23-A176-7DADE37916E2}" srcId="{426BEFD6-AF5B-4921-B220-9EB55A06374B}" destId="{86626FB3-F8A9-48B2-95AD-9D674080F681}" srcOrd="5" destOrd="0" parTransId="{981456E2-64D8-45D5-BD86-D0BF4A775EEB}" sibTransId="{1DEDEA49-D8FF-4E42-B1A0-B471D341B11C}"/>
    <dgm:cxn modelId="{1649F883-9D22-44EF-8812-6398027896F2}" type="presOf" srcId="{981456E2-64D8-45D5-BD86-D0BF4A775EEB}" destId="{D22E0411-0D27-45A8-B839-F3F055ED8B46}" srcOrd="1" destOrd="0" presId="urn:microsoft.com/office/officeart/2005/8/layout/radial1"/>
    <dgm:cxn modelId="{38E418E2-4523-4C97-BF8D-9D77E4218BB1}" srcId="{72AF4BC9-E35A-41C1-989B-EBE43FEEEB93}" destId="{426BEFD6-AF5B-4921-B220-9EB55A06374B}" srcOrd="0" destOrd="0" parTransId="{D1ABCDA1-6AD5-4BDB-8242-8BF55FAA9019}" sibTransId="{F5088AC8-0EB4-4A25-BC9A-5ECD07C09AAA}"/>
    <dgm:cxn modelId="{8B33CF90-DAFF-4554-A9E6-BB225B278B2C}" srcId="{426BEFD6-AF5B-4921-B220-9EB55A06374B}" destId="{A1032250-E436-4C56-A5E2-BEDC6F2F6061}" srcOrd="7" destOrd="0" parTransId="{4B213631-FD25-4E21-97A9-6002006CFDDE}" sibTransId="{A252A432-CECF-488B-9C38-0BAE4A3DCB53}"/>
    <dgm:cxn modelId="{E6EDB45A-3932-4E55-8089-3168531CB36B}" type="presOf" srcId="{FF6B4FC3-0F88-4599-9DB8-A8E8C30663E5}" destId="{E7DA3B8F-52A3-43E8-AAB2-7430F3AB47CD}" srcOrd="0" destOrd="0" presId="urn:microsoft.com/office/officeart/2005/8/layout/radial1"/>
    <dgm:cxn modelId="{956AC64C-D231-489C-B5C1-E266EBB18590}" type="presOf" srcId="{45AF8CA6-4A83-45A6-B1B7-56506EDE84AF}" destId="{9EBAFF81-4C1F-49C1-A0CF-B689C99BC8E4}" srcOrd="1" destOrd="0" presId="urn:microsoft.com/office/officeart/2005/8/layout/radial1"/>
    <dgm:cxn modelId="{48CBFF62-BBA3-43E2-A893-549226DC9BC4}" type="presOf" srcId="{075055E4-F4DE-4CF3-BA33-199C87F73960}" destId="{DCDCE102-2164-4CDE-A93A-11F7ABAEBF75}" srcOrd="1" destOrd="0" presId="urn:microsoft.com/office/officeart/2005/8/layout/radial1"/>
    <dgm:cxn modelId="{5C8A7828-CAEF-4C2C-A903-4A16E7B902AF}" type="presOf" srcId="{490D1DB0-B7EF-4E48-A02A-A4F78E4AB3EB}" destId="{08E838CF-E453-42E3-8537-5B1C74D00A10}" srcOrd="1" destOrd="0" presId="urn:microsoft.com/office/officeart/2005/8/layout/radial1"/>
    <dgm:cxn modelId="{1F5F015C-83E4-4519-97BC-DA39DB1EB1EA}" type="presOf" srcId="{BB15FE31-E51E-4173-A6AA-80A318BFC5E1}" destId="{74F57E22-EF2D-414F-9824-7C1DE640F97F}" srcOrd="0" destOrd="0" presId="urn:microsoft.com/office/officeart/2005/8/layout/radial1"/>
    <dgm:cxn modelId="{98D1C61D-23D9-4A08-9C1E-B73E62BA07A1}" type="presOf" srcId="{75094F55-AE17-4366-86F0-BF8840DECB3C}" destId="{5A4FC59C-8B93-48F1-A4DE-DA73E53D2C2E}" srcOrd="1" destOrd="0" presId="urn:microsoft.com/office/officeart/2005/8/layout/radial1"/>
    <dgm:cxn modelId="{27EAED08-3B49-4110-A5B6-C04587FA1459}" type="presOf" srcId="{64296FA6-02FF-4CD5-85D7-52FECEA0CD2A}" destId="{46D49367-8ABA-47EE-84AD-88D56D1F4DC1}" srcOrd="0" destOrd="0" presId="urn:microsoft.com/office/officeart/2005/8/layout/radial1"/>
    <dgm:cxn modelId="{EA09C837-7ED7-4C8A-8E5E-DEAC7FB6D4C1}" type="presOf" srcId="{64296FA6-02FF-4CD5-85D7-52FECEA0CD2A}" destId="{9A932C64-0BD9-45C3-852C-147339E623B1}" srcOrd="1" destOrd="0" presId="urn:microsoft.com/office/officeart/2005/8/layout/radial1"/>
    <dgm:cxn modelId="{2C91239D-26C0-4398-9E4D-4537303FF60E}" type="presOf" srcId="{490D1DB0-B7EF-4E48-A02A-A4F78E4AB3EB}" destId="{F9A7E26E-8244-4D8A-BF89-51FA15C633CA}" srcOrd="0" destOrd="0" presId="urn:microsoft.com/office/officeart/2005/8/layout/radial1"/>
    <dgm:cxn modelId="{392A1C57-2A68-411B-ADF0-4DEC8B90FA14}" type="presOf" srcId="{075055E4-F4DE-4CF3-BA33-199C87F73960}" destId="{54996C4B-C96D-4F7A-846E-1DCEDBB5EA7B}" srcOrd="0" destOrd="0" presId="urn:microsoft.com/office/officeart/2005/8/layout/radial1"/>
    <dgm:cxn modelId="{2D11712D-2DF0-409F-8A3D-4D16F135A955}" srcId="{426BEFD6-AF5B-4921-B220-9EB55A06374B}" destId="{FF6B4FC3-0F88-4599-9DB8-A8E8C30663E5}" srcOrd="0" destOrd="0" parTransId="{64296FA6-02FF-4CD5-85D7-52FECEA0CD2A}" sibTransId="{DA2FE7E6-BE7C-4947-BE86-2E4A3A82786A}"/>
    <dgm:cxn modelId="{7726A157-012F-4EEA-8F2C-2D0C2ACAA108}" type="presOf" srcId="{86626FB3-F8A9-48B2-95AD-9D674080F681}" destId="{D0479C64-EA4B-4A7B-84E6-4655EB2FAF48}" srcOrd="0" destOrd="0" presId="urn:microsoft.com/office/officeart/2005/8/layout/radial1"/>
    <dgm:cxn modelId="{A38A04DF-D6B4-43D7-A665-2B5950DF62AB}" type="presOf" srcId="{981456E2-64D8-45D5-BD86-D0BF4A775EEB}" destId="{73C447FC-2A5F-4B22-92CF-CA4E5B111DC5}" srcOrd="0" destOrd="0" presId="urn:microsoft.com/office/officeart/2005/8/layout/radial1"/>
    <dgm:cxn modelId="{2369FFDC-C92A-4D41-9B25-581B912D77D2}" type="presOf" srcId="{72AF4BC9-E35A-41C1-989B-EBE43FEEEB93}" destId="{DE981E3F-EEA1-4D87-8843-50FDA173AC8C}" srcOrd="0" destOrd="0" presId="urn:microsoft.com/office/officeart/2005/8/layout/radial1"/>
    <dgm:cxn modelId="{ACA5AF96-ABCD-4721-9DD6-1A44E1E28ECB}" type="presOf" srcId="{1052ACC4-FBCC-4583-BC85-134470654D1B}" destId="{EA996002-138B-4841-8441-A3F89DE978F5}" srcOrd="0" destOrd="0" presId="urn:microsoft.com/office/officeart/2005/8/layout/radial1"/>
    <dgm:cxn modelId="{B52C8BBE-4C61-44D7-9CEC-67D1E48F9FE2}" type="presOf" srcId="{BF91AAD4-FAE6-4BCA-A00E-06431BAA01B5}" destId="{B277A281-0FA8-47CB-A14F-7FA787BA7532}" srcOrd="0" destOrd="0" presId="urn:microsoft.com/office/officeart/2005/8/layout/radial1"/>
    <dgm:cxn modelId="{7ED9B117-783D-4BB4-B4CE-3650FDBE0195}" type="presOf" srcId="{426BEFD6-AF5B-4921-B220-9EB55A06374B}" destId="{F5005BD7-72C7-427C-8C8F-82A495EEA3BC}" srcOrd="0" destOrd="0" presId="urn:microsoft.com/office/officeart/2005/8/layout/radial1"/>
    <dgm:cxn modelId="{11A006A6-D38B-46CA-9D00-81D98F43E78F}" type="presOf" srcId="{E52E8DD4-368A-492D-8A55-B787F65B11FF}" destId="{FCE75BE1-D9BD-4FBE-BCA6-D7D3D18F263F}" srcOrd="0" destOrd="0" presId="urn:microsoft.com/office/officeart/2005/8/layout/radial1"/>
    <dgm:cxn modelId="{CC2E1D69-9452-4ED4-A41F-B774C17D65F1}" type="presOf" srcId="{4B213631-FD25-4E21-97A9-6002006CFDDE}" destId="{0B015A78-FC6C-455F-9D1F-FDA77287A074}" srcOrd="1" destOrd="0" presId="urn:microsoft.com/office/officeart/2005/8/layout/radial1"/>
    <dgm:cxn modelId="{4ABE2F33-B356-4806-88A0-1B211E332D1C}" type="presOf" srcId="{BF91AAD4-FAE6-4BCA-A00E-06431BAA01B5}" destId="{439EA133-4E42-4722-8CF3-A63E37B7FDB1}" srcOrd="1" destOrd="0" presId="urn:microsoft.com/office/officeart/2005/8/layout/radial1"/>
    <dgm:cxn modelId="{720EBDF9-F01B-4E05-BFB1-5EAE5E258119}" type="presOf" srcId="{75094F55-AE17-4366-86F0-BF8840DECB3C}" destId="{85D98EED-C34F-4E24-9582-5342FCFE7BF9}" srcOrd="0" destOrd="0" presId="urn:microsoft.com/office/officeart/2005/8/layout/radial1"/>
    <dgm:cxn modelId="{C783052A-8698-477B-AA6B-90EC47731165}" srcId="{426BEFD6-AF5B-4921-B220-9EB55A06374B}" destId="{1052ACC4-FBCC-4583-BC85-134470654D1B}" srcOrd="1" destOrd="0" parTransId="{075055E4-F4DE-4CF3-BA33-199C87F73960}" sibTransId="{8E2F702C-1ECA-48EA-BB6C-0191396A7987}"/>
    <dgm:cxn modelId="{DCE30A20-8D8D-4C64-8281-67D607D7B948}" type="presOf" srcId="{4B213631-FD25-4E21-97A9-6002006CFDDE}" destId="{0744D714-FEF6-493B-9FC0-EE65F1B20035}" srcOrd="0" destOrd="0" presId="urn:microsoft.com/office/officeart/2005/8/layout/radial1"/>
    <dgm:cxn modelId="{BC18DCDC-923B-4949-BD0B-775FAD652590}" srcId="{426BEFD6-AF5B-4921-B220-9EB55A06374B}" destId="{EAFA4FFD-2E33-4871-B4FD-011EA1B14839}" srcOrd="2" destOrd="0" parTransId="{75094F55-AE17-4366-86F0-BF8840DECB3C}" sibTransId="{C31B32BC-8710-4B45-8E03-7D32BEF7BCDB}"/>
    <dgm:cxn modelId="{344153AD-09BF-4E1C-9C74-517A62D84498}" srcId="{426BEFD6-AF5B-4921-B220-9EB55A06374B}" destId="{E52E8DD4-368A-492D-8A55-B787F65B11FF}" srcOrd="3" destOrd="0" parTransId="{BF91AAD4-FAE6-4BCA-A00E-06431BAA01B5}" sibTransId="{183A02B0-A09A-42B4-9F0E-40AAD455C761}"/>
    <dgm:cxn modelId="{55FA1FE0-5321-440E-8D23-009C05C004D5}" srcId="{426BEFD6-AF5B-4921-B220-9EB55A06374B}" destId="{BB15FE31-E51E-4173-A6AA-80A318BFC5E1}" srcOrd="4" destOrd="0" parTransId="{490D1DB0-B7EF-4E48-A02A-A4F78E4AB3EB}" sibTransId="{69A5FD65-62E2-46A8-B41E-F9C4D5BE694A}"/>
    <dgm:cxn modelId="{4BD13EA4-2F2C-434D-824F-3326EA121793}" type="presOf" srcId="{45AF8CA6-4A83-45A6-B1B7-56506EDE84AF}" destId="{61E4E623-CCAB-49B6-9E54-A6761978FB59}" srcOrd="0" destOrd="0" presId="urn:microsoft.com/office/officeart/2005/8/layout/radial1"/>
    <dgm:cxn modelId="{005F0CBE-F50D-479E-8BD7-2B8C6D44D7F5}" type="presOf" srcId="{EAFA4FFD-2E33-4871-B4FD-011EA1B14839}" destId="{39F722E5-273A-4AF7-8118-68EBFB90681E}" srcOrd="0" destOrd="0" presId="urn:microsoft.com/office/officeart/2005/8/layout/radial1"/>
    <dgm:cxn modelId="{A377DF7C-689D-45E2-8F28-D931E6F82D4A}" type="presOf" srcId="{A1032250-E436-4C56-A5E2-BEDC6F2F6061}" destId="{64499BC5-03CA-4C9C-9B71-1355F7D269EE}" srcOrd="0" destOrd="0" presId="urn:microsoft.com/office/officeart/2005/8/layout/radial1"/>
    <dgm:cxn modelId="{88DE9369-DA9F-4EDB-90D1-78A4722C8E0C}" srcId="{426BEFD6-AF5B-4921-B220-9EB55A06374B}" destId="{CEC268F8-DFBC-41EE-8DA9-D7F42655BD49}" srcOrd="6" destOrd="0" parTransId="{45AF8CA6-4A83-45A6-B1B7-56506EDE84AF}" sibTransId="{77D3DD33-0BA2-4AA8-8B66-D714C8AE1CDD}"/>
    <dgm:cxn modelId="{44B25176-3B3E-4C2F-972C-DD1811830A1B}" type="presParOf" srcId="{DE981E3F-EEA1-4D87-8843-50FDA173AC8C}" destId="{F5005BD7-72C7-427C-8C8F-82A495EEA3BC}" srcOrd="0" destOrd="0" presId="urn:microsoft.com/office/officeart/2005/8/layout/radial1"/>
    <dgm:cxn modelId="{57E112DC-99E5-4C7C-B584-8C79498D2FA9}" type="presParOf" srcId="{DE981E3F-EEA1-4D87-8843-50FDA173AC8C}" destId="{46D49367-8ABA-47EE-84AD-88D56D1F4DC1}" srcOrd="1" destOrd="0" presId="urn:microsoft.com/office/officeart/2005/8/layout/radial1"/>
    <dgm:cxn modelId="{2D37DFBA-F988-4EDB-9FEE-585F53393361}" type="presParOf" srcId="{46D49367-8ABA-47EE-84AD-88D56D1F4DC1}" destId="{9A932C64-0BD9-45C3-852C-147339E623B1}" srcOrd="0" destOrd="0" presId="urn:microsoft.com/office/officeart/2005/8/layout/radial1"/>
    <dgm:cxn modelId="{5BA38F47-4297-4DEA-9281-1362ACBCC867}" type="presParOf" srcId="{DE981E3F-EEA1-4D87-8843-50FDA173AC8C}" destId="{E7DA3B8F-52A3-43E8-AAB2-7430F3AB47CD}" srcOrd="2" destOrd="0" presId="urn:microsoft.com/office/officeart/2005/8/layout/radial1"/>
    <dgm:cxn modelId="{ABD2CB00-41F7-493F-B6DC-48F43493FF84}" type="presParOf" srcId="{DE981E3F-EEA1-4D87-8843-50FDA173AC8C}" destId="{54996C4B-C96D-4F7A-846E-1DCEDBB5EA7B}" srcOrd="3" destOrd="0" presId="urn:microsoft.com/office/officeart/2005/8/layout/radial1"/>
    <dgm:cxn modelId="{B5A821FE-5252-445C-86C3-F08FF9B75D54}" type="presParOf" srcId="{54996C4B-C96D-4F7A-846E-1DCEDBB5EA7B}" destId="{DCDCE102-2164-4CDE-A93A-11F7ABAEBF75}" srcOrd="0" destOrd="0" presId="urn:microsoft.com/office/officeart/2005/8/layout/radial1"/>
    <dgm:cxn modelId="{C8D20455-BBB6-48E3-B90E-BC9936896423}" type="presParOf" srcId="{DE981E3F-EEA1-4D87-8843-50FDA173AC8C}" destId="{EA996002-138B-4841-8441-A3F89DE978F5}" srcOrd="4" destOrd="0" presId="urn:microsoft.com/office/officeart/2005/8/layout/radial1"/>
    <dgm:cxn modelId="{66672C56-991F-48C4-A279-53BC3E339A54}" type="presParOf" srcId="{DE981E3F-EEA1-4D87-8843-50FDA173AC8C}" destId="{85D98EED-C34F-4E24-9582-5342FCFE7BF9}" srcOrd="5" destOrd="0" presId="urn:microsoft.com/office/officeart/2005/8/layout/radial1"/>
    <dgm:cxn modelId="{4FF58342-88BF-4A70-B5F2-7D9DDE97B5C0}" type="presParOf" srcId="{85D98EED-C34F-4E24-9582-5342FCFE7BF9}" destId="{5A4FC59C-8B93-48F1-A4DE-DA73E53D2C2E}" srcOrd="0" destOrd="0" presId="urn:microsoft.com/office/officeart/2005/8/layout/radial1"/>
    <dgm:cxn modelId="{C3CD147E-872D-4ACE-9071-D9045F24B1BD}" type="presParOf" srcId="{DE981E3F-EEA1-4D87-8843-50FDA173AC8C}" destId="{39F722E5-273A-4AF7-8118-68EBFB90681E}" srcOrd="6" destOrd="0" presId="urn:microsoft.com/office/officeart/2005/8/layout/radial1"/>
    <dgm:cxn modelId="{9574592F-7747-4038-9AC3-25E6CA1B97BD}" type="presParOf" srcId="{DE981E3F-EEA1-4D87-8843-50FDA173AC8C}" destId="{B277A281-0FA8-47CB-A14F-7FA787BA7532}" srcOrd="7" destOrd="0" presId="urn:microsoft.com/office/officeart/2005/8/layout/radial1"/>
    <dgm:cxn modelId="{EED9C96C-AB12-43E5-82A4-9B7E48433887}" type="presParOf" srcId="{B277A281-0FA8-47CB-A14F-7FA787BA7532}" destId="{439EA133-4E42-4722-8CF3-A63E37B7FDB1}" srcOrd="0" destOrd="0" presId="urn:microsoft.com/office/officeart/2005/8/layout/radial1"/>
    <dgm:cxn modelId="{69C6A202-2449-49ED-8059-E1507661BF77}" type="presParOf" srcId="{DE981E3F-EEA1-4D87-8843-50FDA173AC8C}" destId="{FCE75BE1-D9BD-4FBE-BCA6-D7D3D18F263F}" srcOrd="8" destOrd="0" presId="urn:microsoft.com/office/officeart/2005/8/layout/radial1"/>
    <dgm:cxn modelId="{FCDA544E-CDCA-4B74-AB04-4930642079DC}" type="presParOf" srcId="{DE981E3F-EEA1-4D87-8843-50FDA173AC8C}" destId="{F9A7E26E-8244-4D8A-BF89-51FA15C633CA}" srcOrd="9" destOrd="0" presId="urn:microsoft.com/office/officeart/2005/8/layout/radial1"/>
    <dgm:cxn modelId="{49571932-EB94-446A-A2ED-A26A1FD97D90}" type="presParOf" srcId="{F9A7E26E-8244-4D8A-BF89-51FA15C633CA}" destId="{08E838CF-E453-42E3-8537-5B1C74D00A10}" srcOrd="0" destOrd="0" presId="urn:microsoft.com/office/officeart/2005/8/layout/radial1"/>
    <dgm:cxn modelId="{1B8915C3-1611-4EBF-B3A6-5B0C68A9F24C}" type="presParOf" srcId="{DE981E3F-EEA1-4D87-8843-50FDA173AC8C}" destId="{74F57E22-EF2D-414F-9824-7C1DE640F97F}" srcOrd="10" destOrd="0" presId="urn:microsoft.com/office/officeart/2005/8/layout/radial1"/>
    <dgm:cxn modelId="{78D26368-CA53-41D6-AF61-BB6C0C268A81}" type="presParOf" srcId="{DE981E3F-EEA1-4D87-8843-50FDA173AC8C}" destId="{73C447FC-2A5F-4B22-92CF-CA4E5B111DC5}" srcOrd="11" destOrd="0" presId="urn:microsoft.com/office/officeart/2005/8/layout/radial1"/>
    <dgm:cxn modelId="{FC24BF39-9C8A-42B7-9B23-169D9BBF6262}" type="presParOf" srcId="{73C447FC-2A5F-4B22-92CF-CA4E5B111DC5}" destId="{D22E0411-0D27-45A8-B839-F3F055ED8B46}" srcOrd="0" destOrd="0" presId="urn:microsoft.com/office/officeart/2005/8/layout/radial1"/>
    <dgm:cxn modelId="{C55F0F78-5762-4A3F-9659-8BA29889AF26}" type="presParOf" srcId="{DE981E3F-EEA1-4D87-8843-50FDA173AC8C}" destId="{D0479C64-EA4B-4A7B-84E6-4655EB2FAF48}" srcOrd="12" destOrd="0" presId="urn:microsoft.com/office/officeart/2005/8/layout/radial1"/>
    <dgm:cxn modelId="{4AA27321-AC45-47D7-8806-964821BD9EA7}" type="presParOf" srcId="{DE981E3F-EEA1-4D87-8843-50FDA173AC8C}" destId="{61E4E623-CCAB-49B6-9E54-A6761978FB59}" srcOrd="13" destOrd="0" presId="urn:microsoft.com/office/officeart/2005/8/layout/radial1"/>
    <dgm:cxn modelId="{F933B5AD-5BE1-40C9-9833-F9BF7EEB7C36}" type="presParOf" srcId="{61E4E623-CCAB-49B6-9E54-A6761978FB59}" destId="{9EBAFF81-4C1F-49C1-A0CF-B689C99BC8E4}" srcOrd="0" destOrd="0" presId="urn:microsoft.com/office/officeart/2005/8/layout/radial1"/>
    <dgm:cxn modelId="{F764CC85-9D1D-44FC-8241-683D79E1B403}" type="presParOf" srcId="{DE981E3F-EEA1-4D87-8843-50FDA173AC8C}" destId="{FDCDFA99-A4C5-4F3A-8AD0-A98E06F4A35F}" srcOrd="14" destOrd="0" presId="urn:microsoft.com/office/officeart/2005/8/layout/radial1"/>
    <dgm:cxn modelId="{5F70787E-A858-431E-A07B-5CD4ACAB82BE}" type="presParOf" srcId="{DE981E3F-EEA1-4D87-8843-50FDA173AC8C}" destId="{0744D714-FEF6-493B-9FC0-EE65F1B20035}" srcOrd="15" destOrd="0" presId="urn:microsoft.com/office/officeart/2005/8/layout/radial1"/>
    <dgm:cxn modelId="{617179C0-D4CB-4B4E-8C8D-A8E00545FB24}" type="presParOf" srcId="{0744D714-FEF6-493B-9FC0-EE65F1B20035}" destId="{0B015A78-FC6C-455F-9D1F-FDA77287A074}" srcOrd="0" destOrd="0" presId="urn:microsoft.com/office/officeart/2005/8/layout/radial1"/>
    <dgm:cxn modelId="{CDDF922B-8398-499F-BFAF-CA8CC3BDE159}" type="presParOf" srcId="{DE981E3F-EEA1-4D87-8843-50FDA173AC8C}" destId="{64499BC5-03CA-4C9C-9B71-1355F7D269EE}" srcOrd="1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AF4BC9-E35A-41C1-989B-EBE43FEEEB93}" type="doc">
      <dgm:prSet loTypeId="urn:microsoft.com/office/officeart/2005/8/layout/radial1" loCatId="cycle" qsTypeId="urn:microsoft.com/office/officeart/2005/8/quickstyle/simple1" qsCatId="simple" csTypeId="urn:microsoft.com/office/officeart/2005/8/colors/colorful4" csCatId="colorful" phldr="1"/>
      <dgm:spPr/>
      <dgm:t>
        <a:bodyPr/>
        <a:lstStyle/>
        <a:p>
          <a:endParaRPr lang="zh-CN" altLang="en-US"/>
        </a:p>
      </dgm:t>
    </dgm:pt>
    <dgm:pt modelId="{426BEFD6-AF5B-4921-B220-9EB55A06374B}">
      <dgm:prSet phldrT="[文本]"/>
      <dgm:spPr/>
      <dgm:t>
        <a:bodyPr/>
        <a:lstStyle/>
        <a:p>
          <a:r>
            <a:rPr lang="zh-CN" altLang="en-US" dirty="0" smtClean="0"/>
            <a:t>指标体系</a:t>
          </a:r>
          <a:endParaRPr lang="zh-CN" altLang="en-US" dirty="0"/>
        </a:p>
      </dgm:t>
    </dgm:pt>
    <dgm:pt modelId="{D1ABCDA1-6AD5-4BDB-8242-8BF55FAA9019}" type="parTrans" cxnId="{38E418E2-4523-4C97-BF8D-9D77E4218BB1}">
      <dgm:prSet/>
      <dgm:spPr/>
      <dgm:t>
        <a:bodyPr/>
        <a:lstStyle/>
        <a:p>
          <a:endParaRPr lang="zh-CN" altLang="en-US"/>
        </a:p>
      </dgm:t>
    </dgm:pt>
    <dgm:pt modelId="{F5088AC8-0EB4-4A25-BC9A-5ECD07C09AAA}" type="sibTrans" cxnId="{38E418E2-4523-4C97-BF8D-9D77E4218BB1}">
      <dgm:prSet/>
      <dgm:spPr/>
      <dgm:t>
        <a:bodyPr/>
        <a:lstStyle/>
        <a:p>
          <a:endParaRPr lang="zh-CN" altLang="en-US"/>
        </a:p>
      </dgm:t>
    </dgm:pt>
    <dgm:pt modelId="{FF6B4FC3-0F88-4599-9DB8-A8E8C30663E5}">
      <dgm:prSet phldrT="[文本]"/>
      <dgm:spPr/>
      <dgm:t>
        <a:bodyPr/>
        <a:lstStyle/>
        <a:p>
          <a:r>
            <a:rPr lang="zh-CN" altLang="en-US" dirty="0" smtClean="0"/>
            <a:t>陡升陡降</a:t>
          </a:r>
          <a:endParaRPr lang="zh-CN" altLang="en-US" dirty="0"/>
        </a:p>
      </dgm:t>
    </dgm:pt>
    <dgm:pt modelId="{64296FA6-02FF-4CD5-85D7-52FECEA0CD2A}" type="parTrans" cxnId="{2D11712D-2DF0-409F-8A3D-4D16F135A955}">
      <dgm:prSet/>
      <dgm:spPr/>
      <dgm:t>
        <a:bodyPr/>
        <a:lstStyle/>
        <a:p>
          <a:endParaRPr lang="zh-CN" altLang="en-US"/>
        </a:p>
      </dgm:t>
    </dgm:pt>
    <dgm:pt modelId="{DA2FE7E6-BE7C-4947-BE86-2E4A3A82786A}" type="sibTrans" cxnId="{2D11712D-2DF0-409F-8A3D-4D16F135A955}">
      <dgm:prSet/>
      <dgm:spPr/>
      <dgm:t>
        <a:bodyPr/>
        <a:lstStyle/>
        <a:p>
          <a:endParaRPr lang="zh-CN" altLang="en-US"/>
        </a:p>
      </dgm:t>
    </dgm:pt>
    <dgm:pt modelId="{1052ACC4-FBCC-4583-BC85-134470654D1B}">
      <dgm:prSet phldrT="[文本]"/>
      <dgm:spPr/>
      <dgm:t>
        <a:bodyPr/>
        <a:lstStyle/>
        <a:p>
          <a:r>
            <a:rPr lang="zh-CN" altLang="en-US" dirty="0" smtClean="0"/>
            <a:t>设限值</a:t>
          </a:r>
          <a:endParaRPr lang="zh-CN" altLang="en-US" dirty="0"/>
        </a:p>
      </dgm:t>
    </dgm:pt>
    <dgm:pt modelId="{075055E4-F4DE-4CF3-BA33-199C87F73960}" type="parTrans" cxnId="{C783052A-8698-477B-AA6B-90EC47731165}">
      <dgm:prSet/>
      <dgm:spPr/>
      <dgm:t>
        <a:bodyPr/>
        <a:lstStyle/>
        <a:p>
          <a:endParaRPr lang="zh-CN" altLang="en-US"/>
        </a:p>
      </dgm:t>
    </dgm:pt>
    <dgm:pt modelId="{8E2F702C-1ECA-48EA-BB6C-0191396A7987}" type="sibTrans" cxnId="{C783052A-8698-477B-AA6B-90EC47731165}">
      <dgm:prSet/>
      <dgm:spPr/>
      <dgm:t>
        <a:bodyPr/>
        <a:lstStyle/>
        <a:p>
          <a:endParaRPr lang="zh-CN" altLang="en-US"/>
        </a:p>
      </dgm:t>
    </dgm:pt>
    <dgm:pt modelId="{EAFA4FFD-2E33-4871-B4FD-011EA1B14839}">
      <dgm:prSet phldrT="[文本]"/>
      <dgm:spPr/>
      <dgm:t>
        <a:bodyPr/>
        <a:lstStyle/>
        <a:p>
          <a:r>
            <a:rPr lang="zh-CN" altLang="en-US" dirty="0" smtClean="0"/>
            <a:t>恒定值</a:t>
          </a:r>
          <a:endParaRPr lang="zh-CN" altLang="en-US" dirty="0"/>
        </a:p>
      </dgm:t>
    </dgm:pt>
    <dgm:pt modelId="{75094F55-AE17-4366-86F0-BF8840DECB3C}" type="parTrans" cxnId="{BC18DCDC-923B-4949-BD0B-775FAD652590}">
      <dgm:prSet/>
      <dgm:spPr/>
      <dgm:t>
        <a:bodyPr/>
        <a:lstStyle/>
        <a:p>
          <a:endParaRPr lang="zh-CN" altLang="en-US"/>
        </a:p>
      </dgm:t>
    </dgm:pt>
    <dgm:pt modelId="{C31B32BC-8710-4B45-8E03-7D32BEF7BCDB}" type="sibTrans" cxnId="{BC18DCDC-923B-4949-BD0B-775FAD652590}">
      <dgm:prSet/>
      <dgm:spPr/>
      <dgm:t>
        <a:bodyPr/>
        <a:lstStyle/>
        <a:p>
          <a:endParaRPr lang="zh-CN" altLang="en-US"/>
        </a:p>
      </dgm:t>
    </dgm:pt>
    <dgm:pt modelId="{E52E8DD4-368A-492D-8A55-B787F65B11FF}">
      <dgm:prSet phldrT="[文本]"/>
      <dgm:spPr/>
      <dgm:t>
        <a:bodyPr/>
        <a:lstStyle/>
        <a:p>
          <a:r>
            <a:rPr lang="zh-CN" altLang="en-US" dirty="0" smtClean="0"/>
            <a:t>波动异常</a:t>
          </a:r>
          <a:endParaRPr lang="zh-CN" altLang="en-US" dirty="0"/>
        </a:p>
      </dgm:t>
    </dgm:pt>
    <dgm:pt modelId="{BF91AAD4-FAE6-4BCA-A00E-06431BAA01B5}" type="parTrans" cxnId="{344153AD-09BF-4E1C-9C74-517A62D84498}">
      <dgm:prSet/>
      <dgm:spPr/>
      <dgm:t>
        <a:bodyPr/>
        <a:lstStyle/>
        <a:p>
          <a:endParaRPr lang="zh-CN" altLang="en-US"/>
        </a:p>
      </dgm:t>
    </dgm:pt>
    <dgm:pt modelId="{183A02B0-A09A-42B4-9F0E-40AAD455C761}" type="sibTrans" cxnId="{344153AD-09BF-4E1C-9C74-517A62D84498}">
      <dgm:prSet/>
      <dgm:spPr/>
      <dgm:t>
        <a:bodyPr/>
        <a:lstStyle/>
        <a:p>
          <a:endParaRPr lang="zh-CN" altLang="en-US"/>
        </a:p>
      </dgm:t>
    </dgm:pt>
    <dgm:pt modelId="{BB15FE31-E51E-4173-A6AA-80A318BFC5E1}">
      <dgm:prSet phldrT="[文本]"/>
      <dgm:spPr/>
      <dgm:t>
        <a:bodyPr/>
        <a:lstStyle/>
        <a:p>
          <a:r>
            <a:rPr lang="zh-CN" altLang="en-US" dirty="0" smtClean="0"/>
            <a:t>重现性</a:t>
          </a:r>
          <a:endParaRPr lang="zh-CN" altLang="en-US" dirty="0"/>
        </a:p>
      </dgm:t>
    </dgm:pt>
    <dgm:pt modelId="{490D1DB0-B7EF-4E48-A02A-A4F78E4AB3EB}" type="parTrans" cxnId="{55FA1FE0-5321-440E-8D23-009C05C004D5}">
      <dgm:prSet/>
      <dgm:spPr/>
      <dgm:t>
        <a:bodyPr/>
        <a:lstStyle/>
        <a:p>
          <a:endParaRPr lang="zh-CN" altLang="en-US"/>
        </a:p>
      </dgm:t>
    </dgm:pt>
    <dgm:pt modelId="{69A5FD65-62E2-46A8-B41E-F9C4D5BE694A}" type="sibTrans" cxnId="{55FA1FE0-5321-440E-8D23-009C05C004D5}">
      <dgm:prSet/>
      <dgm:spPr/>
      <dgm:t>
        <a:bodyPr/>
        <a:lstStyle/>
        <a:p>
          <a:endParaRPr lang="zh-CN" altLang="en-US"/>
        </a:p>
      </dgm:t>
    </dgm:pt>
    <dgm:pt modelId="{86626FB3-F8A9-48B2-95AD-9D674080F681}">
      <dgm:prSet phldrT="[文本]"/>
      <dgm:spPr/>
      <dgm:t>
        <a:bodyPr/>
        <a:lstStyle/>
        <a:p>
          <a:r>
            <a:rPr lang="zh-CN" altLang="en-US" dirty="0" smtClean="0"/>
            <a:t>有效性</a:t>
          </a:r>
          <a:endParaRPr lang="zh-CN" altLang="en-US" dirty="0"/>
        </a:p>
      </dgm:t>
    </dgm:pt>
    <dgm:pt modelId="{981456E2-64D8-45D5-BD86-D0BF4A775EEB}" type="parTrans" cxnId="{C968CFDE-B898-4C23-A176-7DADE37916E2}">
      <dgm:prSet/>
      <dgm:spPr/>
      <dgm:t>
        <a:bodyPr/>
        <a:lstStyle/>
        <a:p>
          <a:endParaRPr lang="zh-CN" altLang="en-US"/>
        </a:p>
      </dgm:t>
    </dgm:pt>
    <dgm:pt modelId="{1DEDEA49-D8FF-4E42-B1A0-B471D341B11C}" type="sibTrans" cxnId="{C968CFDE-B898-4C23-A176-7DADE37916E2}">
      <dgm:prSet/>
      <dgm:spPr/>
      <dgm:t>
        <a:bodyPr/>
        <a:lstStyle/>
        <a:p>
          <a:endParaRPr lang="zh-CN" altLang="en-US"/>
        </a:p>
      </dgm:t>
    </dgm:pt>
    <dgm:pt modelId="{CEC268F8-DFBC-41EE-8DA9-D7F42655BD49}">
      <dgm:prSet phldrT="[文本]"/>
      <dgm:spPr/>
      <dgm:t>
        <a:bodyPr/>
        <a:lstStyle/>
        <a:p>
          <a:r>
            <a:rPr lang="zh-CN" altLang="en-US" dirty="0" smtClean="0"/>
            <a:t>完整性</a:t>
          </a:r>
          <a:endParaRPr lang="zh-CN" altLang="en-US" dirty="0"/>
        </a:p>
      </dgm:t>
    </dgm:pt>
    <dgm:pt modelId="{45AF8CA6-4A83-45A6-B1B7-56506EDE84AF}" type="parTrans" cxnId="{88DE9369-DA9F-4EDB-90D1-78A4722C8E0C}">
      <dgm:prSet/>
      <dgm:spPr/>
      <dgm:t>
        <a:bodyPr/>
        <a:lstStyle/>
        <a:p>
          <a:endParaRPr lang="zh-CN" altLang="en-US"/>
        </a:p>
      </dgm:t>
    </dgm:pt>
    <dgm:pt modelId="{77D3DD33-0BA2-4AA8-8B66-D714C8AE1CDD}" type="sibTrans" cxnId="{88DE9369-DA9F-4EDB-90D1-78A4722C8E0C}">
      <dgm:prSet/>
      <dgm:spPr/>
      <dgm:t>
        <a:bodyPr/>
        <a:lstStyle/>
        <a:p>
          <a:endParaRPr lang="zh-CN" altLang="en-US"/>
        </a:p>
      </dgm:t>
    </dgm:pt>
    <dgm:pt modelId="{A1032250-E436-4C56-A5E2-BEDC6F2F6061}">
      <dgm:prSet phldrT="[文本]"/>
      <dgm:spPr/>
      <dgm:t>
        <a:bodyPr/>
        <a:lstStyle/>
        <a:p>
          <a:r>
            <a:rPr lang="zh-CN" altLang="en-US" dirty="0" smtClean="0"/>
            <a:t>可靠性</a:t>
          </a:r>
          <a:endParaRPr lang="zh-CN" altLang="en-US" dirty="0"/>
        </a:p>
      </dgm:t>
    </dgm:pt>
    <dgm:pt modelId="{4B213631-FD25-4E21-97A9-6002006CFDDE}" type="parTrans" cxnId="{8B33CF90-DAFF-4554-A9E6-BB225B278B2C}">
      <dgm:prSet/>
      <dgm:spPr/>
      <dgm:t>
        <a:bodyPr/>
        <a:lstStyle/>
        <a:p>
          <a:endParaRPr lang="zh-CN" altLang="en-US"/>
        </a:p>
      </dgm:t>
    </dgm:pt>
    <dgm:pt modelId="{A252A432-CECF-488B-9C38-0BAE4A3DCB53}" type="sibTrans" cxnId="{8B33CF90-DAFF-4554-A9E6-BB225B278B2C}">
      <dgm:prSet/>
      <dgm:spPr/>
      <dgm:t>
        <a:bodyPr/>
        <a:lstStyle/>
        <a:p>
          <a:endParaRPr lang="zh-CN" altLang="en-US"/>
        </a:p>
      </dgm:t>
    </dgm:pt>
    <dgm:pt modelId="{DE981E3F-EEA1-4D87-8843-50FDA173AC8C}" type="pres">
      <dgm:prSet presAssocID="{72AF4BC9-E35A-41C1-989B-EBE43FEEEB93}" presName="cycle" presStyleCnt="0">
        <dgm:presLayoutVars>
          <dgm:chMax val="1"/>
          <dgm:dir/>
          <dgm:animLvl val="ctr"/>
          <dgm:resizeHandles val="exact"/>
        </dgm:presLayoutVars>
      </dgm:prSet>
      <dgm:spPr/>
      <dgm:t>
        <a:bodyPr/>
        <a:lstStyle/>
        <a:p>
          <a:endParaRPr lang="zh-CN" altLang="en-US"/>
        </a:p>
      </dgm:t>
    </dgm:pt>
    <dgm:pt modelId="{F5005BD7-72C7-427C-8C8F-82A495EEA3BC}" type="pres">
      <dgm:prSet presAssocID="{426BEFD6-AF5B-4921-B220-9EB55A06374B}" presName="centerShape" presStyleLbl="node0" presStyleIdx="0" presStyleCnt="1"/>
      <dgm:spPr/>
      <dgm:t>
        <a:bodyPr/>
        <a:lstStyle/>
        <a:p>
          <a:endParaRPr lang="zh-CN" altLang="en-US"/>
        </a:p>
      </dgm:t>
    </dgm:pt>
    <dgm:pt modelId="{46D49367-8ABA-47EE-84AD-88D56D1F4DC1}" type="pres">
      <dgm:prSet presAssocID="{64296FA6-02FF-4CD5-85D7-52FECEA0CD2A}" presName="Name9" presStyleLbl="parChTrans1D2" presStyleIdx="0" presStyleCnt="8"/>
      <dgm:spPr/>
      <dgm:t>
        <a:bodyPr/>
        <a:lstStyle/>
        <a:p>
          <a:endParaRPr lang="zh-CN" altLang="en-US"/>
        </a:p>
      </dgm:t>
    </dgm:pt>
    <dgm:pt modelId="{9A932C64-0BD9-45C3-852C-147339E623B1}" type="pres">
      <dgm:prSet presAssocID="{64296FA6-02FF-4CD5-85D7-52FECEA0CD2A}" presName="connTx" presStyleLbl="parChTrans1D2" presStyleIdx="0" presStyleCnt="8"/>
      <dgm:spPr/>
      <dgm:t>
        <a:bodyPr/>
        <a:lstStyle/>
        <a:p>
          <a:endParaRPr lang="zh-CN" altLang="en-US"/>
        </a:p>
      </dgm:t>
    </dgm:pt>
    <dgm:pt modelId="{E7DA3B8F-52A3-43E8-AAB2-7430F3AB47CD}" type="pres">
      <dgm:prSet presAssocID="{FF6B4FC3-0F88-4599-9DB8-A8E8C30663E5}" presName="node" presStyleLbl="node1" presStyleIdx="0" presStyleCnt="8">
        <dgm:presLayoutVars>
          <dgm:bulletEnabled val="1"/>
        </dgm:presLayoutVars>
      </dgm:prSet>
      <dgm:spPr/>
      <dgm:t>
        <a:bodyPr/>
        <a:lstStyle/>
        <a:p>
          <a:endParaRPr lang="zh-CN" altLang="en-US"/>
        </a:p>
      </dgm:t>
    </dgm:pt>
    <dgm:pt modelId="{54996C4B-C96D-4F7A-846E-1DCEDBB5EA7B}" type="pres">
      <dgm:prSet presAssocID="{075055E4-F4DE-4CF3-BA33-199C87F73960}" presName="Name9" presStyleLbl="parChTrans1D2" presStyleIdx="1" presStyleCnt="8"/>
      <dgm:spPr/>
      <dgm:t>
        <a:bodyPr/>
        <a:lstStyle/>
        <a:p>
          <a:endParaRPr lang="zh-CN" altLang="en-US"/>
        </a:p>
      </dgm:t>
    </dgm:pt>
    <dgm:pt modelId="{DCDCE102-2164-4CDE-A93A-11F7ABAEBF75}" type="pres">
      <dgm:prSet presAssocID="{075055E4-F4DE-4CF3-BA33-199C87F73960}" presName="connTx" presStyleLbl="parChTrans1D2" presStyleIdx="1" presStyleCnt="8"/>
      <dgm:spPr/>
      <dgm:t>
        <a:bodyPr/>
        <a:lstStyle/>
        <a:p>
          <a:endParaRPr lang="zh-CN" altLang="en-US"/>
        </a:p>
      </dgm:t>
    </dgm:pt>
    <dgm:pt modelId="{EA996002-138B-4841-8441-A3F89DE978F5}" type="pres">
      <dgm:prSet presAssocID="{1052ACC4-FBCC-4583-BC85-134470654D1B}" presName="node" presStyleLbl="node1" presStyleIdx="1" presStyleCnt="8">
        <dgm:presLayoutVars>
          <dgm:bulletEnabled val="1"/>
        </dgm:presLayoutVars>
      </dgm:prSet>
      <dgm:spPr/>
      <dgm:t>
        <a:bodyPr/>
        <a:lstStyle/>
        <a:p>
          <a:endParaRPr lang="zh-CN" altLang="en-US"/>
        </a:p>
      </dgm:t>
    </dgm:pt>
    <dgm:pt modelId="{85D98EED-C34F-4E24-9582-5342FCFE7BF9}" type="pres">
      <dgm:prSet presAssocID="{75094F55-AE17-4366-86F0-BF8840DECB3C}" presName="Name9" presStyleLbl="parChTrans1D2" presStyleIdx="2" presStyleCnt="8"/>
      <dgm:spPr/>
      <dgm:t>
        <a:bodyPr/>
        <a:lstStyle/>
        <a:p>
          <a:endParaRPr lang="zh-CN" altLang="en-US"/>
        </a:p>
      </dgm:t>
    </dgm:pt>
    <dgm:pt modelId="{5A4FC59C-8B93-48F1-A4DE-DA73E53D2C2E}" type="pres">
      <dgm:prSet presAssocID="{75094F55-AE17-4366-86F0-BF8840DECB3C}" presName="connTx" presStyleLbl="parChTrans1D2" presStyleIdx="2" presStyleCnt="8"/>
      <dgm:spPr/>
      <dgm:t>
        <a:bodyPr/>
        <a:lstStyle/>
        <a:p>
          <a:endParaRPr lang="zh-CN" altLang="en-US"/>
        </a:p>
      </dgm:t>
    </dgm:pt>
    <dgm:pt modelId="{39F722E5-273A-4AF7-8118-68EBFB90681E}" type="pres">
      <dgm:prSet presAssocID="{EAFA4FFD-2E33-4871-B4FD-011EA1B14839}" presName="node" presStyleLbl="node1" presStyleIdx="2" presStyleCnt="8">
        <dgm:presLayoutVars>
          <dgm:bulletEnabled val="1"/>
        </dgm:presLayoutVars>
      </dgm:prSet>
      <dgm:spPr/>
      <dgm:t>
        <a:bodyPr/>
        <a:lstStyle/>
        <a:p>
          <a:endParaRPr lang="zh-CN" altLang="en-US"/>
        </a:p>
      </dgm:t>
    </dgm:pt>
    <dgm:pt modelId="{B277A281-0FA8-47CB-A14F-7FA787BA7532}" type="pres">
      <dgm:prSet presAssocID="{BF91AAD4-FAE6-4BCA-A00E-06431BAA01B5}" presName="Name9" presStyleLbl="parChTrans1D2" presStyleIdx="3" presStyleCnt="8"/>
      <dgm:spPr/>
      <dgm:t>
        <a:bodyPr/>
        <a:lstStyle/>
        <a:p>
          <a:endParaRPr lang="zh-CN" altLang="en-US"/>
        </a:p>
      </dgm:t>
    </dgm:pt>
    <dgm:pt modelId="{439EA133-4E42-4722-8CF3-A63E37B7FDB1}" type="pres">
      <dgm:prSet presAssocID="{BF91AAD4-FAE6-4BCA-A00E-06431BAA01B5}" presName="connTx" presStyleLbl="parChTrans1D2" presStyleIdx="3" presStyleCnt="8"/>
      <dgm:spPr/>
      <dgm:t>
        <a:bodyPr/>
        <a:lstStyle/>
        <a:p>
          <a:endParaRPr lang="zh-CN" altLang="en-US"/>
        </a:p>
      </dgm:t>
    </dgm:pt>
    <dgm:pt modelId="{FCE75BE1-D9BD-4FBE-BCA6-D7D3D18F263F}" type="pres">
      <dgm:prSet presAssocID="{E52E8DD4-368A-492D-8A55-B787F65B11FF}" presName="node" presStyleLbl="node1" presStyleIdx="3" presStyleCnt="8">
        <dgm:presLayoutVars>
          <dgm:bulletEnabled val="1"/>
        </dgm:presLayoutVars>
      </dgm:prSet>
      <dgm:spPr/>
      <dgm:t>
        <a:bodyPr/>
        <a:lstStyle/>
        <a:p>
          <a:endParaRPr lang="zh-CN" altLang="en-US"/>
        </a:p>
      </dgm:t>
    </dgm:pt>
    <dgm:pt modelId="{F9A7E26E-8244-4D8A-BF89-51FA15C633CA}" type="pres">
      <dgm:prSet presAssocID="{490D1DB0-B7EF-4E48-A02A-A4F78E4AB3EB}" presName="Name9" presStyleLbl="parChTrans1D2" presStyleIdx="4" presStyleCnt="8"/>
      <dgm:spPr/>
      <dgm:t>
        <a:bodyPr/>
        <a:lstStyle/>
        <a:p>
          <a:endParaRPr lang="zh-CN" altLang="en-US"/>
        </a:p>
      </dgm:t>
    </dgm:pt>
    <dgm:pt modelId="{08E838CF-E453-42E3-8537-5B1C74D00A10}" type="pres">
      <dgm:prSet presAssocID="{490D1DB0-B7EF-4E48-A02A-A4F78E4AB3EB}" presName="connTx" presStyleLbl="parChTrans1D2" presStyleIdx="4" presStyleCnt="8"/>
      <dgm:spPr/>
      <dgm:t>
        <a:bodyPr/>
        <a:lstStyle/>
        <a:p>
          <a:endParaRPr lang="zh-CN" altLang="en-US"/>
        </a:p>
      </dgm:t>
    </dgm:pt>
    <dgm:pt modelId="{74F57E22-EF2D-414F-9824-7C1DE640F97F}" type="pres">
      <dgm:prSet presAssocID="{BB15FE31-E51E-4173-A6AA-80A318BFC5E1}" presName="node" presStyleLbl="node1" presStyleIdx="4" presStyleCnt="8">
        <dgm:presLayoutVars>
          <dgm:bulletEnabled val="1"/>
        </dgm:presLayoutVars>
      </dgm:prSet>
      <dgm:spPr/>
      <dgm:t>
        <a:bodyPr/>
        <a:lstStyle/>
        <a:p>
          <a:endParaRPr lang="zh-CN" altLang="en-US"/>
        </a:p>
      </dgm:t>
    </dgm:pt>
    <dgm:pt modelId="{73C447FC-2A5F-4B22-92CF-CA4E5B111DC5}" type="pres">
      <dgm:prSet presAssocID="{981456E2-64D8-45D5-BD86-D0BF4A775EEB}" presName="Name9" presStyleLbl="parChTrans1D2" presStyleIdx="5" presStyleCnt="8"/>
      <dgm:spPr/>
      <dgm:t>
        <a:bodyPr/>
        <a:lstStyle/>
        <a:p>
          <a:endParaRPr lang="zh-CN" altLang="en-US"/>
        </a:p>
      </dgm:t>
    </dgm:pt>
    <dgm:pt modelId="{D22E0411-0D27-45A8-B839-F3F055ED8B46}" type="pres">
      <dgm:prSet presAssocID="{981456E2-64D8-45D5-BD86-D0BF4A775EEB}" presName="connTx" presStyleLbl="parChTrans1D2" presStyleIdx="5" presStyleCnt="8"/>
      <dgm:spPr/>
      <dgm:t>
        <a:bodyPr/>
        <a:lstStyle/>
        <a:p>
          <a:endParaRPr lang="zh-CN" altLang="en-US"/>
        </a:p>
      </dgm:t>
    </dgm:pt>
    <dgm:pt modelId="{D0479C64-EA4B-4A7B-84E6-4655EB2FAF48}" type="pres">
      <dgm:prSet presAssocID="{86626FB3-F8A9-48B2-95AD-9D674080F681}" presName="node" presStyleLbl="node1" presStyleIdx="5" presStyleCnt="8">
        <dgm:presLayoutVars>
          <dgm:bulletEnabled val="1"/>
        </dgm:presLayoutVars>
      </dgm:prSet>
      <dgm:spPr/>
      <dgm:t>
        <a:bodyPr/>
        <a:lstStyle/>
        <a:p>
          <a:endParaRPr lang="zh-CN" altLang="en-US"/>
        </a:p>
      </dgm:t>
    </dgm:pt>
    <dgm:pt modelId="{61E4E623-CCAB-49B6-9E54-A6761978FB59}" type="pres">
      <dgm:prSet presAssocID="{45AF8CA6-4A83-45A6-B1B7-56506EDE84AF}" presName="Name9" presStyleLbl="parChTrans1D2" presStyleIdx="6" presStyleCnt="8"/>
      <dgm:spPr/>
      <dgm:t>
        <a:bodyPr/>
        <a:lstStyle/>
        <a:p>
          <a:endParaRPr lang="zh-CN" altLang="en-US"/>
        </a:p>
      </dgm:t>
    </dgm:pt>
    <dgm:pt modelId="{9EBAFF81-4C1F-49C1-A0CF-B689C99BC8E4}" type="pres">
      <dgm:prSet presAssocID="{45AF8CA6-4A83-45A6-B1B7-56506EDE84AF}" presName="connTx" presStyleLbl="parChTrans1D2" presStyleIdx="6" presStyleCnt="8"/>
      <dgm:spPr/>
      <dgm:t>
        <a:bodyPr/>
        <a:lstStyle/>
        <a:p>
          <a:endParaRPr lang="zh-CN" altLang="en-US"/>
        </a:p>
      </dgm:t>
    </dgm:pt>
    <dgm:pt modelId="{FDCDFA99-A4C5-4F3A-8AD0-A98E06F4A35F}" type="pres">
      <dgm:prSet presAssocID="{CEC268F8-DFBC-41EE-8DA9-D7F42655BD49}" presName="node" presStyleLbl="node1" presStyleIdx="6" presStyleCnt="8">
        <dgm:presLayoutVars>
          <dgm:bulletEnabled val="1"/>
        </dgm:presLayoutVars>
      </dgm:prSet>
      <dgm:spPr/>
      <dgm:t>
        <a:bodyPr/>
        <a:lstStyle/>
        <a:p>
          <a:endParaRPr lang="zh-CN" altLang="en-US"/>
        </a:p>
      </dgm:t>
    </dgm:pt>
    <dgm:pt modelId="{0744D714-FEF6-493B-9FC0-EE65F1B20035}" type="pres">
      <dgm:prSet presAssocID="{4B213631-FD25-4E21-97A9-6002006CFDDE}" presName="Name9" presStyleLbl="parChTrans1D2" presStyleIdx="7" presStyleCnt="8"/>
      <dgm:spPr/>
      <dgm:t>
        <a:bodyPr/>
        <a:lstStyle/>
        <a:p>
          <a:endParaRPr lang="zh-CN" altLang="en-US"/>
        </a:p>
      </dgm:t>
    </dgm:pt>
    <dgm:pt modelId="{0B015A78-FC6C-455F-9D1F-FDA77287A074}" type="pres">
      <dgm:prSet presAssocID="{4B213631-FD25-4E21-97A9-6002006CFDDE}" presName="connTx" presStyleLbl="parChTrans1D2" presStyleIdx="7" presStyleCnt="8"/>
      <dgm:spPr/>
      <dgm:t>
        <a:bodyPr/>
        <a:lstStyle/>
        <a:p>
          <a:endParaRPr lang="zh-CN" altLang="en-US"/>
        </a:p>
      </dgm:t>
    </dgm:pt>
    <dgm:pt modelId="{64499BC5-03CA-4C9C-9B71-1355F7D269EE}" type="pres">
      <dgm:prSet presAssocID="{A1032250-E436-4C56-A5E2-BEDC6F2F6061}" presName="node" presStyleLbl="node1" presStyleIdx="7" presStyleCnt="8">
        <dgm:presLayoutVars>
          <dgm:bulletEnabled val="1"/>
        </dgm:presLayoutVars>
      </dgm:prSet>
      <dgm:spPr/>
      <dgm:t>
        <a:bodyPr/>
        <a:lstStyle/>
        <a:p>
          <a:endParaRPr lang="zh-CN" altLang="en-US"/>
        </a:p>
      </dgm:t>
    </dgm:pt>
  </dgm:ptLst>
  <dgm:cxnLst>
    <dgm:cxn modelId="{E3C01B9A-1EAC-4888-9CE5-4FA90C054A21}" type="presOf" srcId="{CEC268F8-DFBC-41EE-8DA9-D7F42655BD49}" destId="{FDCDFA99-A4C5-4F3A-8AD0-A98E06F4A35F}" srcOrd="0" destOrd="0" presId="urn:microsoft.com/office/officeart/2005/8/layout/radial1"/>
    <dgm:cxn modelId="{C968CFDE-B898-4C23-A176-7DADE37916E2}" srcId="{426BEFD6-AF5B-4921-B220-9EB55A06374B}" destId="{86626FB3-F8A9-48B2-95AD-9D674080F681}" srcOrd="5" destOrd="0" parTransId="{981456E2-64D8-45D5-BD86-D0BF4A775EEB}" sibTransId="{1DEDEA49-D8FF-4E42-B1A0-B471D341B11C}"/>
    <dgm:cxn modelId="{1649F883-9D22-44EF-8812-6398027896F2}" type="presOf" srcId="{981456E2-64D8-45D5-BD86-D0BF4A775EEB}" destId="{D22E0411-0D27-45A8-B839-F3F055ED8B46}" srcOrd="1" destOrd="0" presId="urn:microsoft.com/office/officeart/2005/8/layout/radial1"/>
    <dgm:cxn modelId="{38E418E2-4523-4C97-BF8D-9D77E4218BB1}" srcId="{72AF4BC9-E35A-41C1-989B-EBE43FEEEB93}" destId="{426BEFD6-AF5B-4921-B220-9EB55A06374B}" srcOrd="0" destOrd="0" parTransId="{D1ABCDA1-6AD5-4BDB-8242-8BF55FAA9019}" sibTransId="{F5088AC8-0EB4-4A25-BC9A-5ECD07C09AAA}"/>
    <dgm:cxn modelId="{8B33CF90-DAFF-4554-A9E6-BB225B278B2C}" srcId="{426BEFD6-AF5B-4921-B220-9EB55A06374B}" destId="{A1032250-E436-4C56-A5E2-BEDC6F2F6061}" srcOrd="7" destOrd="0" parTransId="{4B213631-FD25-4E21-97A9-6002006CFDDE}" sibTransId="{A252A432-CECF-488B-9C38-0BAE4A3DCB53}"/>
    <dgm:cxn modelId="{E6EDB45A-3932-4E55-8089-3168531CB36B}" type="presOf" srcId="{FF6B4FC3-0F88-4599-9DB8-A8E8C30663E5}" destId="{E7DA3B8F-52A3-43E8-AAB2-7430F3AB47CD}" srcOrd="0" destOrd="0" presId="urn:microsoft.com/office/officeart/2005/8/layout/radial1"/>
    <dgm:cxn modelId="{956AC64C-D231-489C-B5C1-E266EBB18590}" type="presOf" srcId="{45AF8CA6-4A83-45A6-B1B7-56506EDE84AF}" destId="{9EBAFF81-4C1F-49C1-A0CF-B689C99BC8E4}" srcOrd="1" destOrd="0" presId="urn:microsoft.com/office/officeart/2005/8/layout/radial1"/>
    <dgm:cxn modelId="{48CBFF62-BBA3-43E2-A893-549226DC9BC4}" type="presOf" srcId="{075055E4-F4DE-4CF3-BA33-199C87F73960}" destId="{DCDCE102-2164-4CDE-A93A-11F7ABAEBF75}" srcOrd="1" destOrd="0" presId="urn:microsoft.com/office/officeart/2005/8/layout/radial1"/>
    <dgm:cxn modelId="{5C8A7828-CAEF-4C2C-A903-4A16E7B902AF}" type="presOf" srcId="{490D1DB0-B7EF-4E48-A02A-A4F78E4AB3EB}" destId="{08E838CF-E453-42E3-8537-5B1C74D00A10}" srcOrd="1" destOrd="0" presId="urn:microsoft.com/office/officeart/2005/8/layout/radial1"/>
    <dgm:cxn modelId="{1F5F015C-83E4-4519-97BC-DA39DB1EB1EA}" type="presOf" srcId="{BB15FE31-E51E-4173-A6AA-80A318BFC5E1}" destId="{74F57E22-EF2D-414F-9824-7C1DE640F97F}" srcOrd="0" destOrd="0" presId="urn:microsoft.com/office/officeart/2005/8/layout/radial1"/>
    <dgm:cxn modelId="{98D1C61D-23D9-4A08-9C1E-B73E62BA07A1}" type="presOf" srcId="{75094F55-AE17-4366-86F0-BF8840DECB3C}" destId="{5A4FC59C-8B93-48F1-A4DE-DA73E53D2C2E}" srcOrd="1" destOrd="0" presId="urn:microsoft.com/office/officeart/2005/8/layout/radial1"/>
    <dgm:cxn modelId="{27EAED08-3B49-4110-A5B6-C04587FA1459}" type="presOf" srcId="{64296FA6-02FF-4CD5-85D7-52FECEA0CD2A}" destId="{46D49367-8ABA-47EE-84AD-88D56D1F4DC1}" srcOrd="0" destOrd="0" presId="urn:microsoft.com/office/officeart/2005/8/layout/radial1"/>
    <dgm:cxn modelId="{EA09C837-7ED7-4C8A-8E5E-DEAC7FB6D4C1}" type="presOf" srcId="{64296FA6-02FF-4CD5-85D7-52FECEA0CD2A}" destId="{9A932C64-0BD9-45C3-852C-147339E623B1}" srcOrd="1" destOrd="0" presId="urn:microsoft.com/office/officeart/2005/8/layout/radial1"/>
    <dgm:cxn modelId="{2C91239D-26C0-4398-9E4D-4537303FF60E}" type="presOf" srcId="{490D1DB0-B7EF-4E48-A02A-A4F78E4AB3EB}" destId="{F9A7E26E-8244-4D8A-BF89-51FA15C633CA}" srcOrd="0" destOrd="0" presId="urn:microsoft.com/office/officeart/2005/8/layout/radial1"/>
    <dgm:cxn modelId="{392A1C57-2A68-411B-ADF0-4DEC8B90FA14}" type="presOf" srcId="{075055E4-F4DE-4CF3-BA33-199C87F73960}" destId="{54996C4B-C96D-4F7A-846E-1DCEDBB5EA7B}" srcOrd="0" destOrd="0" presId="urn:microsoft.com/office/officeart/2005/8/layout/radial1"/>
    <dgm:cxn modelId="{2D11712D-2DF0-409F-8A3D-4D16F135A955}" srcId="{426BEFD6-AF5B-4921-B220-9EB55A06374B}" destId="{FF6B4FC3-0F88-4599-9DB8-A8E8C30663E5}" srcOrd="0" destOrd="0" parTransId="{64296FA6-02FF-4CD5-85D7-52FECEA0CD2A}" sibTransId="{DA2FE7E6-BE7C-4947-BE86-2E4A3A82786A}"/>
    <dgm:cxn modelId="{7726A157-012F-4EEA-8F2C-2D0C2ACAA108}" type="presOf" srcId="{86626FB3-F8A9-48B2-95AD-9D674080F681}" destId="{D0479C64-EA4B-4A7B-84E6-4655EB2FAF48}" srcOrd="0" destOrd="0" presId="urn:microsoft.com/office/officeart/2005/8/layout/radial1"/>
    <dgm:cxn modelId="{A38A04DF-D6B4-43D7-A665-2B5950DF62AB}" type="presOf" srcId="{981456E2-64D8-45D5-BD86-D0BF4A775EEB}" destId="{73C447FC-2A5F-4B22-92CF-CA4E5B111DC5}" srcOrd="0" destOrd="0" presId="urn:microsoft.com/office/officeart/2005/8/layout/radial1"/>
    <dgm:cxn modelId="{2369FFDC-C92A-4D41-9B25-581B912D77D2}" type="presOf" srcId="{72AF4BC9-E35A-41C1-989B-EBE43FEEEB93}" destId="{DE981E3F-EEA1-4D87-8843-50FDA173AC8C}" srcOrd="0" destOrd="0" presId="urn:microsoft.com/office/officeart/2005/8/layout/radial1"/>
    <dgm:cxn modelId="{ACA5AF96-ABCD-4721-9DD6-1A44E1E28ECB}" type="presOf" srcId="{1052ACC4-FBCC-4583-BC85-134470654D1B}" destId="{EA996002-138B-4841-8441-A3F89DE978F5}" srcOrd="0" destOrd="0" presId="urn:microsoft.com/office/officeart/2005/8/layout/radial1"/>
    <dgm:cxn modelId="{B52C8BBE-4C61-44D7-9CEC-67D1E48F9FE2}" type="presOf" srcId="{BF91AAD4-FAE6-4BCA-A00E-06431BAA01B5}" destId="{B277A281-0FA8-47CB-A14F-7FA787BA7532}" srcOrd="0" destOrd="0" presId="urn:microsoft.com/office/officeart/2005/8/layout/radial1"/>
    <dgm:cxn modelId="{7ED9B117-783D-4BB4-B4CE-3650FDBE0195}" type="presOf" srcId="{426BEFD6-AF5B-4921-B220-9EB55A06374B}" destId="{F5005BD7-72C7-427C-8C8F-82A495EEA3BC}" srcOrd="0" destOrd="0" presId="urn:microsoft.com/office/officeart/2005/8/layout/radial1"/>
    <dgm:cxn modelId="{11A006A6-D38B-46CA-9D00-81D98F43E78F}" type="presOf" srcId="{E52E8DD4-368A-492D-8A55-B787F65B11FF}" destId="{FCE75BE1-D9BD-4FBE-BCA6-D7D3D18F263F}" srcOrd="0" destOrd="0" presId="urn:microsoft.com/office/officeart/2005/8/layout/radial1"/>
    <dgm:cxn modelId="{CC2E1D69-9452-4ED4-A41F-B774C17D65F1}" type="presOf" srcId="{4B213631-FD25-4E21-97A9-6002006CFDDE}" destId="{0B015A78-FC6C-455F-9D1F-FDA77287A074}" srcOrd="1" destOrd="0" presId="urn:microsoft.com/office/officeart/2005/8/layout/radial1"/>
    <dgm:cxn modelId="{4ABE2F33-B356-4806-88A0-1B211E332D1C}" type="presOf" srcId="{BF91AAD4-FAE6-4BCA-A00E-06431BAA01B5}" destId="{439EA133-4E42-4722-8CF3-A63E37B7FDB1}" srcOrd="1" destOrd="0" presId="urn:microsoft.com/office/officeart/2005/8/layout/radial1"/>
    <dgm:cxn modelId="{720EBDF9-F01B-4E05-BFB1-5EAE5E258119}" type="presOf" srcId="{75094F55-AE17-4366-86F0-BF8840DECB3C}" destId="{85D98EED-C34F-4E24-9582-5342FCFE7BF9}" srcOrd="0" destOrd="0" presId="urn:microsoft.com/office/officeart/2005/8/layout/radial1"/>
    <dgm:cxn modelId="{C783052A-8698-477B-AA6B-90EC47731165}" srcId="{426BEFD6-AF5B-4921-B220-9EB55A06374B}" destId="{1052ACC4-FBCC-4583-BC85-134470654D1B}" srcOrd="1" destOrd="0" parTransId="{075055E4-F4DE-4CF3-BA33-199C87F73960}" sibTransId="{8E2F702C-1ECA-48EA-BB6C-0191396A7987}"/>
    <dgm:cxn modelId="{DCE30A20-8D8D-4C64-8281-67D607D7B948}" type="presOf" srcId="{4B213631-FD25-4E21-97A9-6002006CFDDE}" destId="{0744D714-FEF6-493B-9FC0-EE65F1B20035}" srcOrd="0" destOrd="0" presId="urn:microsoft.com/office/officeart/2005/8/layout/radial1"/>
    <dgm:cxn modelId="{BC18DCDC-923B-4949-BD0B-775FAD652590}" srcId="{426BEFD6-AF5B-4921-B220-9EB55A06374B}" destId="{EAFA4FFD-2E33-4871-B4FD-011EA1B14839}" srcOrd="2" destOrd="0" parTransId="{75094F55-AE17-4366-86F0-BF8840DECB3C}" sibTransId="{C31B32BC-8710-4B45-8E03-7D32BEF7BCDB}"/>
    <dgm:cxn modelId="{344153AD-09BF-4E1C-9C74-517A62D84498}" srcId="{426BEFD6-AF5B-4921-B220-9EB55A06374B}" destId="{E52E8DD4-368A-492D-8A55-B787F65B11FF}" srcOrd="3" destOrd="0" parTransId="{BF91AAD4-FAE6-4BCA-A00E-06431BAA01B5}" sibTransId="{183A02B0-A09A-42B4-9F0E-40AAD455C761}"/>
    <dgm:cxn modelId="{55FA1FE0-5321-440E-8D23-009C05C004D5}" srcId="{426BEFD6-AF5B-4921-B220-9EB55A06374B}" destId="{BB15FE31-E51E-4173-A6AA-80A318BFC5E1}" srcOrd="4" destOrd="0" parTransId="{490D1DB0-B7EF-4E48-A02A-A4F78E4AB3EB}" sibTransId="{69A5FD65-62E2-46A8-B41E-F9C4D5BE694A}"/>
    <dgm:cxn modelId="{4BD13EA4-2F2C-434D-824F-3326EA121793}" type="presOf" srcId="{45AF8CA6-4A83-45A6-B1B7-56506EDE84AF}" destId="{61E4E623-CCAB-49B6-9E54-A6761978FB59}" srcOrd="0" destOrd="0" presId="urn:microsoft.com/office/officeart/2005/8/layout/radial1"/>
    <dgm:cxn modelId="{005F0CBE-F50D-479E-8BD7-2B8C6D44D7F5}" type="presOf" srcId="{EAFA4FFD-2E33-4871-B4FD-011EA1B14839}" destId="{39F722E5-273A-4AF7-8118-68EBFB90681E}" srcOrd="0" destOrd="0" presId="urn:microsoft.com/office/officeart/2005/8/layout/radial1"/>
    <dgm:cxn modelId="{A377DF7C-689D-45E2-8F28-D931E6F82D4A}" type="presOf" srcId="{A1032250-E436-4C56-A5E2-BEDC6F2F6061}" destId="{64499BC5-03CA-4C9C-9B71-1355F7D269EE}" srcOrd="0" destOrd="0" presId="urn:microsoft.com/office/officeart/2005/8/layout/radial1"/>
    <dgm:cxn modelId="{88DE9369-DA9F-4EDB-90D1-78A4722C8E0C}" srcId="{426BEFD6-AF5B-4921-B220-9EB55A06374B}" destId="{CEC268F8-DFBC-41EE-8DA9-D7F42655BD49}" srcOrd="6" destOrd="0" parTransId="{45AF8CA6-4A83-45A6-B1B7-56506EDE84AF}" sibTransId="{77D3DD33-0BA2-4AA8-8B66-D714C8AE1CDD}"/>
    <dgm:cxn modelId="{44B25176-3B3E-4C2F-972C-DD1811830A1B}" type="presParOf" srcId="{DE981E3F-EEA1-4D87-8843-50FDA173AC8C}" destId="{F5005BD7-72C7-427C-8C8F-82A495EEA3BC}" srcOrd="0" destOrd="0" presId="urn:microsoft.com/office/officeart/2005/8/layout/radial1"/>
    <dgm:cxn modelId="{57E112DC-99E5-4C7C-B584-8C79498D2FA9}" type="presParOf" srcId="{DE981E3F-EEA1-4D87-8843-50FDA173AC8C}" destId="{46D49367-8ABA-47EE-84AD-88D56D1F4DC1}" srcOrd="1" destOrd="0" presId="urn:microsoft.com/office/officeart/2005/8/layout/radial1"/>
    <dgm:cxn modelId="{2D37DFBA-F988-4EDB-9FEE-585F53393361}" type="presParOf" srcId="{46D49367-8ABA-47EE-84AD-88D56D1F4DC1}" destId="{9A932C64-0BD9-45C3-852C-147339E623B1}" srcOrd="0" destOrd="0" presId="urn:microsoft.com/office/officeart/2005/8/layout/radial1"/>
    <dgm:cxn modelId="{5BA38F47-4297-4DEA-9281-1362ACBCC867}" type="presParOf" srcId="{DE981E3F-EEA1-4D87-8843-50FDA173AC8C}" destId="{E7DA3B8F-52A3-43E8-AAB2-7430F3AB47CD}" srcOrd="2" destOrd="0" presId="urn:microsoft.com/office/officeart/2005/8/layout/radial1"/>
    <dgm:cxn modelId="{ABD2CB00-41F7-493F-B6DC-48F43493FF84}" type="presParOf" srcId="{DE981E3F-EEA1-4D87-8843-50FDA173AC8C}" destId="{54996C4B-C96D-4F7A-846E-1DCEDBB5EA7B}" srcOrd="3" destOrd="0" presId="urn:microsoft.com/office/officeart/2005/8/layout/radial1"/>
    <dgm:cxn modelId="{B5A821FE-5252-445C-86C3-F08FF9B75D54}" type="presParOf" srcId="{54996C4B-C96D-4F7A-846E-1DCEDBB5EA7B}" destId="{DCDCE102-2164-4CDE-A93A-11F7ABAEBF75}" srcOrd="0" destOrd="0" presId="urn:microsoft.com/office/officeart/2005/8/layout/radial1"/>
    <dgm:cxn modelId="{C8D20455-BBB6-48E3-B90E-BC9936896423}" type="presParOf" srcId="{DE981E3F-EEA1-4D87-8843-50FDA173AC8C}" destId="{EA996002-138B-4841-8441-A3F89DE978F5}" srcOrd="4" destOrd="0" presId="urn:microsoft.com/office/officeart/2005/8/layout/radial1"/>
    <dgm:cxn modelId="{66672C56-991F-48C4-A279-53BC3E339A54}" type="presParOf" srcId="{DE981E3F-EEA1-4D87-8843-50FDA173AC8C}" destId="{85D98EED-C34F-4E24-9582-5342FCFE7BF9}" srcOrd="5" destOrd="0" presId="urn:microsoft.com/office/officeart/2005/8/layout/radial1"/>
    <dgm:cxn modelId="{4FF58342-88BF-4A70-B5F2-7D9DDE97B5C0}" type="presParOf" srcId="{85D98EED-C34F-4E24-9582-5342FCFE7BF9}" destId="{5A4FC59C-8B93-48F1-A4DE-DA73E53D2C2E}" srcOrd="0" destOrd="0" presId="urn:microsoft.com/office/officeart/2005/8/layout/radial1"/>
    <dgm:cxn modelId="{C3CD147E-872D-4ACE-9071-D9045F24B1BD}" type="presParOf" srcId="{DE981E3F-EEA1-4D87-8843-50FDA173AC8C}" destId="{39F722E5-273A-4AF7-8118-68EBFB90681E}" srcOrd="6" destOrd="0" presId="urn:microsoft.com/office/officeart/2005/8/layout/radial1"/>
    <dgm:cxn modelId="{9574592F-7747-4038-9AC3-25E6CA1B97BD}" type="presParOf" srcId="{DE981E3F-EEA1-4D87-8843-50FDA173AC8C}" destId="{B277A281-0FA8-47CB-A14F-7FA787BA7532}" srcOrd="7" destOrd="0" presId="urn:microsoft.com/office/officeart/2005/8/layout/radial1"/>
    <dgm:cxn modelId="{EED9C96C-AB12-43E5-82A4-9B7E48433887}" type="presParOf" srcId="{B277A281-0FA8-47CB-A14F-7FA787BA7532}" destId="{439EA133-4E42-4722-8CF3-A63E37B7FDB1}" srcOrd="0" destOrd="0" presId="urn:microsoft.com/office/officeart/2005/8/layout/radial1"/>
    <dgm:cxn modelId="{69C6A202-2449-49ED-8059-E1507661BF77}" type="presParOf" srcId="{DE981E3F-EEA1-4D87-8843-50FDA173AC8C}" destId="{FCE75BE1-D9BD-4FBE-BCA6-D7D3D18F263F}" srcOrd="8" destOrd="0" presId="urn:microsoft.com/office/officeart/2005/8/layout/radial1"/>
    <dgm:cxn modelId="{FCDA544E-CDCA-4B74-AB04-4930642079DC}" type="presParOf" srcId="{DE981E3F-EEA1-4D87-8843-50FDA173AC8C}" destId="{F9A7E26E-8244-4D8A-BF89-51FA15C633CA}" srcOrd="9" destOrd="0" presId="urn:microsoft.com/office/officeart/2005/8/layout/radial1"/>
    <dgm:cxn modelId="{49571932-EB94-446A-A2ED-A26A1FD97D90}" type="presParOf" srcId="{F9A7E26E-8244-4D8A-BF89-51FA15C633CA}" destId="{08E838CF-E453-42E3-8537-5B1C74D00A10}" srcOrd="0" destOrd="0" presId="urn:microsoft.com/office/officeart/2005/8/layout/radial1"/>
    <dgm:cxn modelId="{1B8915C3-1611-4EBF-B3A6-5B0C68A9F24C}" type="presParOf" srcId="{DE981E3F-EEA1-4D87-8843-50FDA173AC8C}" destId="{74F57E22-EF2D-414F-9824-7C1DE640F97F}" srcOrd="10" destOrd="0" presId="urn:microsoft.com/office/officeart/2005/8/layout/radial1"/>
    <dgm:cxn modelId="{78D26368-CA53-41D6-AF61-BB6C0C268A81}" type="presParOf" srcId="{DE981E3F-EEA1-4D87-8843-50FDA173AC8C}" destId="{73C447FC-2A5F-4B22-92CF-CA4E5B111DC5}" srcOrd="11" destOrd="0" presId="urn:microsoft.com/office/officeart/2005/8/layout/radial1"/>
    <dgm:cxn modelId="{FC24BF39-9C8A-42B7-9B23-169D9BBF6262}" type="presParOf" srcId="{73C447FC-2A5F-4B22-92CF-CA4E5B111DC5}" destId="{D22E0411-0D27-45A8-B839-F3F055ED8B46}" srcOrd="0" destOrd="0" presId="urn:microsoft.com/office/officeart/2005/8/layout/radial1"/>
    <dgm:cxn modelId="{C55F0F78-5762-4A3F-9659-8BA29889AF26}" type="presParOf" srcId="{DE981E3F-EEA1-4D87-8843-50FDA173AC8C}" destId="{D0479C64-EA4B-4A7B-84E6-4655EB2FAF48}" srcOrd="12" destOrd="0" presId="urn:microsoft.com/office/officeart/2005/8/layout/radial1"/>
    <dgm:cxn modelId="{4AA27321-AC45-47D7-8806-964821BD9EA7}" type="presParOf" srcId="{DE981E3F-EEA1-4D87-8843-50FDA173AC8C}" destId="{61E4E623-CCAB-49B6-9E54-A6761978FB59}" srcOrd="13" destOrd="0" presId="urn:microsoft.com/office/officeart/2005/8/layout/radial1"/>
    <dgm:cxn modelId="{F933B5AD-5BE1-40C9-9833-F9BF7EEB7C36}" type="presParOf" srcId="{61E4E623-CCAB-49B6-9E54-A6761978FB59}" destId="{9EBAFF81-4C1F-49C1-A0CF-B689C99BC8E4}" srcOrd="0" destOrd="0" presId="urn:microsoft.com/office/officeart/2005/8/layout/radial1"/>
    <dgm:cxn modelId="{F764CC85-9D1D-44FC-8241-683D79E1B403}" type="presParOf" srcId="{DE981E3F-EEA1-4D87-8843-50FDA173AC8C}" destId="{FDCDFA99-A4C5-4F3A-8AD0-A98E06F4A35F}" srcOrd="14" destOrd="0" presId="urn:microsoft.com/office/officeart/2005/8/layout/radial1"/>
    <dgm:cxn modelId="{5F70787E-A858-431E-A07B-5CD4ACAB82BE}" type="presParOf" srcId="{DE981E3F-EEA1-4D87-8843-50FDA173AC8C}" destId="{0744D714-FEF6-493B-9FC0-EE65F1B20035}" srcOrd="15" destOrd="0" presId="urn:microsoft.com/office/officeart/2005/8/layout/radial1"/>
    <dgm:cxn modelId="{617179C0-D4CB-4B4E-8C8D-A8E00545FB24}" type="presParOf" srcId="{0744D714-FEF6-493B-9FC0-EE65F1B20035}" destId="{0B015A78-FC6C-455F-9D1F-FDA77287A074}" srcOrd="0" destOrd="0" presId="urn:microsoft.com/office/officeart/2005/8/layout/radial1"/>
    <dgm:cxn modelId="{CDDF922B-8398-499F-BFAF-CA8CC3BDE159}" type="presParOf" srcId="{DE981E3F-EEA1-4D87-8843-50FDA173AC8C}" destId="{64499BC5-03CA-4C9C-9B71-1355F7D269EE}" srcOrd="1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7BB6B9-56B6-4334-A076-C9303B51590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zh-CN" altLang="en-US"/>
        </a:p>
      </dgm:t>
    </dgm:pt>
    <dgm:pt modelId="{CC5FEE94-2627-4335-806B-F5CB4F5B3DAE}">
      <dgm:prSet phldrT="[文本]"/>
      <dgm:spPr/>
      <dgm:t>
        <a:bodyPr/>
        <a:lstStyle/>
        <a:p>
          <a:r>
            <a:rPr lang="zh-CN" altLang="en-US" dirty="0" smtClean="0"/>
            <a:t>数据质量需要改善的企业</a:t>
          </a:r>
          <a:endParaRPr lang="zh-CN" altLang="en-US" dirty="0"/>
        </a:p>
      </dgm:t>
    </dgm:pt>
    <dgm:pt modelId="{BBE46CA7-C821-4A33-B60C-F6E704C5E436}" type="parTrans" cxnId="{1DF878AC-7A64-4C82-A841-1DE818E64938}">
      <dgm:prSet/>
      <dgm:spPr/>
      <dgm:t>
        <a:bodyPr/>
        <a:lstStyle/>
        <a:p>
          <a:endParaRPr lang="zh-CN" altLang="en-US"/>
        </a:p>
      </dgm:t>
    </dgm:pt>
    <dgm:pt modelId="{85029FDB-ECC1-4588-8C91-5D77F38BD782}" type="sibTrans" cxnId="{1DF878AC-7A64-4C82-A841-1DE818E64938}">
      <dgm:prSet/>
      <dgm:spPr/>
      <dgm:t>
        <a:bodyPr/>
        <a:lstStyle/>
        <a:p>
          <a:endParaRPr lang="zh-CN" altLang="en-US"/>
        </a:p>
      </dgm:t>
    </dgm:pt>
    <dgm:pt modelId="{6D6557DF-CA5A-439C-A7B4-1A4AB102C2CF}">
      <dgm:prSet phldrT="[文本]"/>
      <dgm:spPr/>
      <dgm:t>
        <a:bodyPr anchor="ctr" anchorCtr="1"/>
        <a:lstStyle/>
        <a:p>
          <a:r>
            <a:rPr lang="zh-CN" altLang="en-US" dirty="0" smtClean="0"/>
            <a:t>影响数据质量的指标</a:t>
          </a:r>
          <a:endParaRPr lang="zh-CN" altLang="en-US" dirty="0"/>
        </a:p>
      </dgm:t>
    </dgm:pt>
    <dgm:pt modelId="{50D0C4AA-AE88-46CC-94DC-DAFC3BAC26CF}" type="parTrans" cxnId="{4A4C2E3B-CE18-4FE4-A619-4CFE30BA51DE}">
      <dgm:prSet/>
      <dgm:spPr/>
      <dgm:t>
        <a:bodyPr/>
        <a:lstStyle/>
        <a:p>
          <a:endParaRPr lang="zh-CN" altLang="en-US"/>
        </a:p>
      </dgm:t>
    </dgm:pt>
    <dgm:pt modelId="{9F801E93-A180-4CE6-9C98-76D23CC9065D}" type="sibTrans" cxnId="{4A4C2E3B-CE18-4FE4-A619-4CFE30BA51DE}">
      <dgm:prSet/>
      <dgm:spPr/>
      <dgm:t>
        <a:bodyPr/>
        <a:lstStyle/>
        <a:p>
          <a:endParaRPr lang="zh-CN" altLang="en-US"/>
        </a:p>
      </dgm:t>
    </dgm:pt>
    <dgm:pt modelId="{BE1DB378-1B7B-44C7-8CBD-01AAD1F71875}" type="pres">
      <dgm:prSet presAssocID="{C67BB6B9-56B6-4334-A076-C9303B51590E}" presName="compositeShape" presStyleCnt="0">
        <dgm:presLayoutVars>
          <dgm:chMax val="2"/>
          <dgm:dir/>
          <dgm:resizeHandles val="exact"/>
        </dgm:presLayoutVars>
      </dgm:prSet>
      <dgm:spPr/>
      <dgm:t>
        <a:bodyPr/>
        <a:lstStyle/>
        <a:p>
          <a:endParaRPr lang="zh-CN" altLang="en-US"/>
        </a:p>
      </dgm:t>
    </dgm:pt>
    <dgm:pt modelId="{68F17897-0D53-458B-B860-95730B42343B}" type="pres">
      <dgm:prSet presAssocID="{C67BB6B9-56B6-4334-A076-C9303B51590E}" presName="ribbon" presStyleLbl="node1" presStyleIdx="0" presStyleCnt="1" custLinFactNeighborX="184" custLinFactNeighborY="10462"/>
      <dgm:spPr/>
    </dgm:pt>
    <dgm:pt modelId="{7D0FF017-5F18-45C2-8F35-AC1F0D7667FE}" type="pres">
      <dgm:prSet presAssocID="{C67BB6B9-56B6-4334-A076-C9303B51590E}" presName="leftArrowText" presStyleLbl="node1" presStyleIdx="0" presStyleCnt="1" custLinFactNeighborY="12754">
        <dgm:presLayoutVars>
          <dgm:chMax val="0"/>
          <dgm:bulletEnabled val="1"/>
        </dgm:presLayoutVars>
      </dgm:prSet>
      <dgm:spPr/>
      <dgm:t>
        <a:bodyPr/>
        <a:lstStyle/>
        <a:p>
          <a:endParaRPr lang="zh-CN" altLang="en-US"/>
        </a:p>
      </dgm:t>
    </dgm:pt>
    <dgm:pt modelId="{094DA82F-A7C1-4911-80A7-978130DCE96D}" type="pres">
      <dgm:prSet presAssocID="{C67BB6B9-56B6-4334-A076-C9303B51590E}" presName="rightArrowText" presStyleLbl="node1" presStyleIdx="0" presStyleCnt="1" custLinFactNeighborY="13665">
        <dgm:presLayoutVars>
          <dgm:chMax val="0"/>
          <dgm:bulletEnabled val="1"/>
        </dgm:presLayoutVars>
      </dgm:prSet>
      <dgm:spPr/>
      <dgm:t>
        <a:bodyPr/>
        <a:lstStyle/>
        <a:p>
          <a:endParaRPr lang="zh-CN" altLang="en-US"/>
        </a:p>
      </dgm:t>
    </dgm:pt>
  </dgm:ptLst>
  <dgm:cxnLst>
    <dgm:cxn modelId="{4A4C2E3B-CE18-4FE4-A619-4CFE30BA51DE}" srcId="{C67BB6B9-56B6-4334-A076-C9303B51590E}" destId="{6D6557DF-CA5A-439C-A7B4-1A4AB102C2CF}" srcOrd="1" destOrd="0" parTransId="{50D0C4AA-AE88-46CC-94DC-DAFC3BAC26CF}" sibTransId="{9F801E93-A180-4CE6-9C98-76D23CC9065D}"/>
    <dgm:cxn modelId="{F3CBC4F7-6A2B-466C-A9DF-B545B57F978A}" type="presOf" srcId="{C67BB6B9-56B6-4334-A076-C9303B51590E}" destId="{BE1DB378-1B7B-44C7-8CBD-01AAD1F71875}" srcOrd="0" destOrd="0" presId="urn:microsoft.com/office/officeart/2005/8/layout/arrow6"/>
    <dgm:cxn modelId="{1DF878AC-7A64-4C82-A841-1DE818E64938}" srcId="{C67BB6B9-56B6-4334-A076-C9303B51590E}" destId="{CC5FEE94-2627-4335-806B-F5CB4F5B3DAE}" srcOrd="0" destOrd="0" parTransId="{BBE46CA7-C821-4A33-B60C-F6E704C5E436}" sibTransId="{85029FDB-ECC1-4588-8C91-5D77F38BD782}"/>
    <dgm:cxn modelId="{9C2B6062-B92A-4897-BD03-A3BF40F0E5D0}" type="presOf" srcId="{6D6557DF-CA5A-439C-A7B4-1A4AB102C2CF}" destId="{094DA82F-A7C1-4911-80A7-978130DCE96D}" srcOrd="0" destOrd="0" presId="urn:microsoft.com/office/officeart/2005/8/layout/arrow6"/>
    <dgm:cxn modelId="{A27608E3-A3E9-4C51-A3F8-AF218552F00A}" type="presOf" srcId="{CC5FEE94-2627-4335-806B-F5CB4F5B3DAE}" destId="{7D0FF017-5F18-45C2-8F35-AC1F0D7667FE}" srcOrd="0" destOrd="0" presId="urn:microsoft.com/office/officeart/2005/8/layout/arrow6"/>
    <dgm:cxn modelId="{34ACE741-1478-49E2-A017-E8FA2EF42B1A}" type="presParOf" srcId="{BE1DB378-1B7B-44C7-8CBD-01AAD1F71875}" destId="{68F17897-0D53-458B-B860-95730B42343B}" srcOrd="0" destOrd="0" presId="urn:microsoft.com/office/officeart/2005/8/layout/arrow6"/>
    <dgm:cxn modelId="{DAC6A450-E947-4E70-8CA2-315F40C78E91}" type="presParOf" srcId="{BE1DB378-1B7B-44C7-8CBD-01AAD1F71875}" destId="{7D0FF017-5F18-45C2-8F35-AC1F0D7667FE}" srcOrd="1" destOrd="0" presId="urn:microsoft.com/office/officeart/2005/8/layout/arrow6"/>
    <dgm:cxn modelId="{BC157F0E-AA1E-461D-BA4E-5F26C4E5B2CE}" type="presParOf" srcId="{BE1DB378-1B7B-44C7-8CBD-01AAD1F71875}" destId="{094DA82F-A7C1-4911-80A7-978130DCE96D}" srcOrd="2" destOrd="0" presId="urn:microsoft.com/office/officeart/2005/8/layout/arrow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FF709-5BC8-4936-AD14-2D1D6B74C2DA}">
      <dsp:nvSpPr>
        <dsp:cNvPr id="0" name=""/>
        <dsp:cNvSpPr/>
      </dsp:nvSpPr>
      <dsp:spPr>
        <a:xfrm>
          <a:off x="0" y="368227"/>
          <a:ext cx="5112568" cy="762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solidFill>
              <a:latin typeface="微软雅黑" panose="020B0503020204020204" pitchFamily="34" charset="-122"/>
              <a:ea typeface="微软雅黑" panose="020B0503020204020204" pitchFamily="34" charset="-122"/>
            </a:rPr>
            <a:t>《</a:t>
          </a:r>
          <a:r>
            <a:rPr lang="zh-CN" altLang="en-US" sz="2000" kern="1200" dirty="0" smtClean="0">
              <a:solidFill>
                <a:schemeClr val="bg1"/>
              </a:solidFill>
              <a:latin typeface="微软雅黑" panose="020B0503020204020204" pitchFamily="34" charset="-122"/>
              <a:ea typeface="微软雅黑" panose="020B0503020204020204" pitchFamily="34" charset="-122"/>
            </a:rPr>
            <a:t>国务院办公厅关于印发生态环境监测网络建设方案的通知</a:t>
          </a:r>
          <a:r>
            <a:rPr lang="en-US" altLang="zh-CN" sz="2000" kern="1200" dirty="0" smtClean="0">
              <a:solidFill>
                <a:schemeClr val="bg1"/>
              </a:solidFill>
              <a:latin typeface="微软雅黑" panose="020B0503020204020204" pitchFamily="34" charset="-122"/>
              <a:ea typeface="微软雅黑" panose="020B0503020204020204" pitchFamily="34" charset="-122"/>
            </a:rPr>
            <a:t>》</a:t>
          </a:r>
          <a:endParaRPr lang="zh-CN" altLang="en-US" sz="2000" kern="1200" dirty="0"/>
        </a:p>
      </dsp:txBody>
      <dsp:txXfrm>
        <a:off x="37207" y="405434"/>
        <a:ext cx="5038154" cy="687773"/>
      </dsp:txXfrm>
    </dsp:sp>
    <dsp:sp modelId="{B62D1174-B9D6-4C6D-9701-7E1BB9EDB514}">
      <dsp:nvSpPr>
        <dsp:cNvPr id="0" name=""/>
        <dsp:cNvSpPr/>
      </dsp:nvSpPr>
      <dsp:spPr>
        <a:xfrm>
          <a:off x="0" y="1130414"/>
          <a:ext cx="5112568" cy="1651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324"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提出了生态文明建设的总体目标：到</a:t>
          </a:r>
          <a:r>
            <a:rPr lang="en-US" altLang="zh-CN" sz="1600" kern="1200" dirty="0" smtClean="0">
              <a:solidFill>
                <a:schemeClr val="tx1"/>
              </a:solidFill>
              <a:latin typeface="微软雅黑" panose="020B0503020204020204" pitchFamily="34" charset="-122"/>
              <a:ea typeface="微软雅黑" panose="020B0503020204020204" pitchFamily="34" charset="-122"/>
            </a:rPr>
            <a:t>2020</a:t>
          </a:r>
          <a:r>
            <a:rPr lang="zh-CN" altLang="en-US" sz="1600" kern="1200" dirty="0" smtClean="0">
              <a:solidFill>
                <a:schemeClr val="tx1"/>
              </a:solidFill>
              <a:latin typeface="微软雅黑" panose="020B0503020204020204" pitchFamily="34" charset="-122"/>
              <a:ea typeface="微软雅黑" panose="020B0503020204020204" pitchFamily="34" charset="-122"/>
            </a:rPr>
            <a:t>年，资源节约型和环境友好型社会建设取得重大进展，主体功能区布局基本形成，经济发展质量和效益显著提高，生态文明主流价值观在全社会得到推行，生态文明建设水平与全面建成小康社会目标相适应。</a:t>
          </a:r>
          <a:endParaRPr lang="zh-CN" altLang="en-US" sz="1600" kern="1200" dirty="0">
            <a:solidFill>
              <a:schemeClr val="tx1"/>
            </a:solidFill>
          </a:endParaRPr>
        </a:p>
      </dsp:txBody>
      <dsp:txXfrm>
        <a:off x="0" y="1130414"/>
        <a:ext cx="5112568" cy="1651860"/>
      </dsp:txXfrm>
    </dsp:sp>
    <dsp:sp modelId="{88F71901-D284-4C99-934A-17046F345A73}">
      <dsp:nvSpPr>
        <dsp:cNvPr id="0" name=""/>
        <dsp:cNvSpPr/>
      </dsp:nvSpPr>
      <dsp:spPr>
        <a:xfrm>
          <a:off x="0" y="2782274"/>
          <a:ext cx="5112568" cy="6163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bg1"/>
              </a:solidFill>
              <a:latin typeface="微软雅黑" panose="020B0503020204020204" pitchFamily="34" charset="-122"/>
              <a:ea typeface="微软雅黑" panose="020B0503020204020204" pitchFamily="34" charset="-122"/>
            </a:rPr>
            <a:t>《</a:t>
          </a:r>
          <a:r>
            <a:rPr lang="zh-CN" altLang="en-US" sz="2000" kern="1200" dirty="0" smtClean="0">
              <a:solidFill>
                <a:schemeClr val="bg1"/>
              </a:solidFill>
              <a:latin typeface="微软雅黑" panose="020B0503020204020204" pitchFamily="34" charset="-122"/>
              <a:ea typeface="微软雅黑" panose="020B0503020204020204" pitchFamily="34" charset="-122"/>
            </a:rPr>
            <a:t>促进大数据发展行动纲要</a:t>
          </a:r>
          <a:r>
            <a:rPr lang="en-US" altLang="zh-CN" sz="2000" kern="1200" dirty="0" smtClean="0">
              <a:solidFill>
                <a:schemeClr val="bg1"/>
              </a:solidFill>
              <a:latin typeface="微软雅黑" panose="020B0503020204020204" pitchFamily="34" charset="-122"/>
              <a:ea typeface="微软雅黑" panose="020B0503020204020204" pitchFamily="34" charset="-122"/>
            </a:rPr>
            <a:t>》</a:t>
          </a:r>
          <a:endParaRPr lang="zh-CN" altLang="en-US" sz="2000" kern="1200" dirty="0"/>
        </a:p>
      </dsp:txBody>
      <dsp:txXfrm>
        <a:off x="30085" y="2812359"/>
        <a:ext cx="5052398" cy="556134"/>
      </dsp:txXfrm>
    </dsp:sp>
    <dsp:sp modelId="{98B733E2-982A-4FA6-8756-47B5846207E0}">
      <dsp:nvSpPr>
        <dsp:cNvPr id="0" name=""/>
        <dsp:cNvSpPr/>
      </dsp:nvSpPr>
      <dsp:spPr>
        <a:xfrm>
          <a:off x="0" y="3398579"/>
          <a:ext cx="5112568" cy="1651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324"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提出了生态文明建设的总体目标：到</a:t>
          </a:r>
          <a:r>
            <a:rPr lang="en-US" altLang="zh-CN" sz="1600" kern="1200" dirty="0" smtClean="0">
              <a:solidFill>
                <a:schemeClr val="tx1"/>
              </a:solidFill>
              <a:latin typeface="微软雅黑" panose="020B0503020204020204" pitchFamily="34" charset="-122"/>
              <a:ea typeface="微软雅黑" panose="020B0503020204020204" pitchFamily="34" charset="-122"/>
            </a:rPr>
            <a:t>2020</a:t>
          </a:r>
          <a:r>
            <a:rPr lang="zh-CN" altLang="en-US" sz="1600" kern="1200" dirty="0" smtClean="0">
              <a:solidFill>
                <a:schemeClr val="tx1"/>
              </a:solidFill>
              <a:latin typeface="微软雅黑" panose="020B0503020204020204" pitchFamily="34" charset="-122"/>
              <a:ea typeface="微软雅黑" panose="020B0503020204020204" pitchFamily="34" charset="-122"/>
            </a:rPr>
            <a:t>年，资源节约型和环境友好型社会建设取得重大进展，主体功能区布局基本形成，经济发展质量和效益显著提高，生态文明主流价值观在全社会得到推行，生态文明建设水平与全面建成小康社会目标相适应。</a:t>
          </a:r>
          <a:endParaRPr lang="zh-CN" altLang="en-US" sz="1600" kern="1200" dirty="0">
            <a:solidFill>
              <a:schemeClr val="tx1"/>
            </a:solidFill>
          </a:endParaRPr>
        </a:p>
      </dsp:txBody>
      <dsp:txXfrm>
        <a:off x="0" y="3398579"/>
        <a:ext cx="5112568" cy="1651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05BD7-72C7-427C-8C8F-82A495EEA3BC}">
      <dsp:nvSpPr>
        <dsp:cNvPr id="0" name=""/>
        <dsp:cNvSpPr/>
      </dsp:nvSpPr>
      <dsp:spPr>
        <a:xfrm>
          <a:off x="1463323" y="1780868"/>
          <a:ext cx="859691" cy="85969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指标体系</a:t>
          </a:r>
          <a:endParaRPr lang="zh-CN" altLang="en-US" sz="1800" kern="1200" dirty="0"/>
        </a:p>
      </dsp:txBody>
      <dsp:txXfrm>
        <a:off x="1589222" y="1906767"/>
        <a:ext cx="607893" cy="607893"/>
      </dsp:txXfrm>
    </dsp:sp>
    <dsp:sp modelId="{46D49367-8ABA-47EE-84AD-88D56D1F4DC1}">
      <dsp:nvSpPr>
        <dsp:cNvPr id="0" name=""/>
        <dsp:cNvSpPr/>
      </dsp:nvSpPr>
      <dsp:spPr>
        <a:xfrm rot="16200000">
          <a:off x="1592520" y="1459785"/>
          <a:ext cx="601297" cy="40869"/>
        </a:xfrm>
        <a:custGeom>
          <a:avLst/>
          <a:gdLst/>
          <a:ahLst/>
          <a:cxnLst/>
          <a:rect l="0" t="0" r="0" b="0"/>
          <a:pathLst>
            <a:path>
              <a:moveTo>
                <a:pt x="0" y="20434"/>
              </a:moveTo>
              <a:lnTo>
                <a:pt x="601297" y="204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78136" y="1465187"/>
        <a:ext cx="30064" cy="30064"/>
      </dsp:txXfrm>
    </dsp:sp>
    <dsp:sp modelId="{E7DA3B8F-52A3-43E8-AAB2-7430F3AB47CD}">
      <dsp:nvSpPr>
        <dsp:cNvPr id="0" name=""/>
        <dsp:cNvSpPr/>
      </dsp:nvSpPr>
      <dsp:spPr>
        <a:xfrm>
          <a:off x="1463323" y="319880"/>
          <a:ext cx="859691" cy="85969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陡升陡降</a:t>
          </a:r>
          <a:endParaRPr lang="zh-CN" altLang="en-US" sz="1800" kern="1200" dirty="0"/>
        </a:p>
      </dsp:txBody>
      <dsp:txXfrm>
        <a:off x="1589222" y="445779"/>
        <a:ext cx="607893" cy="607893"/>
      </dsp:txXfrm>
    </dsp:sp>
    <dsp:sp modelId="{54996C4B-C96D-4F7A-846E-1DCEDBB5EA7B}">
      <dsp:nvSpPr>
        <dsp:cNvPr id="0" name=""/>
        <dsp:cNvSpPr/>
      </dsp:nvSpPr>
      <dsp:spPr>
        <a:xfrm rot="18900000">
          <a:off x="2109057" y="1673742"/>
          <a:ext cx="601297" cy="40869"/>
        </a:xfrm>
        <a:custGeom>
          <a:avLst/>
          <a:gdLst/>
          <a:ahLst/>
          <a:cxnLst/>
          <a:rect l="0" t="0" r="0" b="0"/>
          <a:pathLst>
            <a:path>
              <a:moveTo>
                <a:pt x="0" y="20434"/>
              </a:moveTo>
              <a:lnTo>
                <a:pt x="601297" y="204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94673" y="1679144"/>
        <a:ext cx="30064" cy="30064"/>
      </dsp:txXfrm>
    </dsp:sp>
    <dsp:sp modelId="{EA996002-138B-4841-8441-A3F89DE978F5}">
      <dsp:nvSpPr>
        <dsp:cNvPr id="0" name=""/>
        <dsp:cNvSpPr/>
      </dsp:nvSpPr>
      <dsp:spPr>
        <a:xfrm>
          <a:off x="2496398" y="747793"/>
          <a:ext cx="859691" cy="859691"/>
        </a:xfrm>
        <a:prstGeom prst="ellipse">
          <a:avLst/>
        </a:prstGeom>
        <a:solidFill>
          <a:schemeClr val="accent4">
            <a:hueOff val="1485099"/>
            <a:satOff val="-6853"/>
            <a:lumOff val="2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设限值</a:t>
          </a:r>
          <a:endParaRPr lang="zh-CN" altLang="en-US" sz="1800" kern="1200" dirty="0"/>
        </a:p>
      </dsp:txBody>
      <dsp:txXfrm>
        <a:off x="2622297" y="873692"/>
        <a:ext cx="607893" cy="607893"/>
      </dsp:txXfrm>
    </dsp:sp>
    <dsp:sp modelId="{85D98EED-C34F-4E24-9582-5342FCFE7BF9}">
      <dsp:nvSpPr>
        <dsp:cNvPr id="0" name=""/>
        <dsp:cNvSpPr/>
      </dsp:nvSpPr>
      <dsp:spPr>
        <a:xfrm>
          <a:off x="2323014" y="2190279"/>
          <a:ext cx="601297" cy="40869"/>
        </a:xfrm>
        <a:custGeom>
          <a:avLst/>
          <a:gdLst/>
          <a:ahLst/>
          <a:cxnLst/>
          <a:rect l="0" t="0" r="0" b="0"/>
          <a:pathLst>
            <a:path>
              <a:moveTo>
                <a:pt x="0" y="20434"/>
              </a:moveTo>
              <a:lnTo>
                <a:pt x="601297" y="204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08630" y="2195681"/>
        <a:ext cx="30064" cy="30064"/>
      </dsp:txXfrm>
    </dsp:sp>
    <dsp:sp modelId="{39F722E5-273A-4AF7-8118-68EBFB90681E}">
      <dsp:nvSpPr>
        <dsp:cNvPr id="0" name=""/>
        <dsp:cNvSpPr/>
      </dsp:nvSpPr>
      <dsp:spPr>
        <a:xfrm>
          <a:off x="2924311" y="1780868"/>
          <a:ext cx="859691" cy="859691"/>
        </a:xfrm>
        <a:prstGeom prst="ellipse">
          <a:avLst/>
        </a:prstGeom>
        <a:solidFill>
          <a:schemeClr val="accent4">
            <a:hueOff val="2970198"/>
            <a:satOff val="-13705"/>
            <a:lumOff val="5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恒定值</a:t>
          </a:r>
          <a:endParaRPr lang="zh-CN" altLang="en-US" sz="1800" kern="1200" dirty="0"/>
        </a:p>
      </dsp:txBody>
      <dsp:txXfrm>
        <a:off x="3050210" y="1906767"/>
        <a:ext cx="607893" cy="607893"/>
      </dsp:txXfrm>
    </dsp:sp>
    <dsp:sp modelId="{B277A281-0FA8-47CB-A14F-7FA787BA7532}">
      <dsp:nvSpPr>
        <dsp:cNvPr id="0" name=""/>
        <dsp:cNvSpPr/>
      </dsp:nvSpPr>
      <dsp:spPr>
        <a:xfrm rot="2700000">
          <a:off x="2109057" y="2706816"/>
          <a:ext cx="601297" cy="40869"/>
        </a:xfrm>
        <a:custGeom>
          <a:avLst/>
          <a:gdLst/>
          <a:ahLst/>
          <a:cxnLst/>
          <a:rect l="0" t="0" r="0" b="0"/>
          <a:pathLst>
            <a:path>
              <a:moveTo>
                <a:pt x="0" y="20434"/>
              </a:moveTo>
              <a:lnTo>
                <a:pt x="601297" y="204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94673" y="2712218"/>
        <a:ext cx="30064" cy="30064"/>
      </dsp:txXfrm>
    </dsp:sp>
    <dsp:sp modelId="{FCE75BE1-D9BD-4FBE-BCA6-D7D3D18F263F}">
      <dsp:nvSpPr>
        <dsp:cNvPr id="0" name=""/>
        <dsp:cNvSpPr/>
      </dsp:nvSpPr>
      <dsp:spPr>
        <a:xfrm>
          <a:off x="2496398" y="2813943"/>
          <a:ext cx="859691" cy="859691"/>
        </a:xfrm>
        <a:prstGeom prst="ellipse">
          <a:avLst/>
        </a:prstGeom>
        <a:solidFill>
          <a:schemeClr val="accent4">
            <a:hueOff val="4455297"/>
            <a:satOff val="-20558"/>
            <a:lumOff val="7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波动异常</a:t>
          </a:r>
          <a:endParaRPr lang="zh-CN" altLang="en-US" sz="1800" kern="1200" dirty="0"/>
        </a:p>
      </dsp:txBody>
      <dsp:txXfrm>
        <a:off x="2622297" y="2939842"/>
        <a:ext cx="607893" cy="607893"/>
      </dsp:txXfrm>
    </dsp:sp>
    <dsp:sp modelId="{F9A7E26E-8244-4D8A-BF89-51FA15C633CA}">
      <dsp:nvSpPr>
        <dsp:cNvPr id="0" name=""/>
        <dsp:cNvSpPr/>
      </dsp:nvSpPr>
      <dsp:spPr>
        <a:xfrm rot="5400000">
          <a:off x="1592520" y="2920773"/>
          <a:ext cx="601297" cy="40869"/>
        </a:xfrm>
        <a:custGeom>
          <a:avLst/>
          <a:gdLst/>
          <a:ahLst/>
          <a:cxnLst/>
          <a:rect l="0" t="0" r="0" b="0"/>
          <a:pathLst>
            <a:path>
              <a:moveTo>
                <a:pt x="0" y="20434"/>
              </a:moveTo>
              <a:lnTo>
                <a:pt x="601297" y="204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78136" y="2926175"/>
        <a:ext cx="30064" cy="30064"/>
      </dsp:txXfrm>
    </dsp:sp>
    <dsp:sp modelId="{74F57E22-EF2D-414F-9824-7C1DE640F97F}">
      <dsp:nvSpPr>
        <dsp:cNvPr id="0" name=""/>
        <dsp:cNvSpPr/>
      </dsp:nvSpPr>
      <dsp:spPr>
        <a:xfrm>
          <a:off x="1463323" y="3241856"/>
          <a:ext cx="859691" cy="859691"/>
        </a:xfrm>
        <a:prstGeom prst="ellipse">
          <a:avLst/>
        </a:prstGeom>
        <a:solidFill>
          <a:schemeClr val="accent4">
            <a:hueOff val="5940396"/>
            <a:satOff val="-27410"/>
            <a:lumOff val="10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重现性</a:t>
          </a:r>
          <a:endParaRPr lang="zh-CN" altLang="en-US" sz="1800" kern="1200" dirty="0"/>
        </a:p>
      </dsp:txBody>
      <dsp:txXfrm>
        <a:off x="1589222" y="3367755"/>
        <a:ext cx="607893" cy="607893"/>
      </dsp:txXfrm>
    </dsp:sp>
    <dsp:sp modelId="{73C447FC-2A5F-4B22-92CF-CA4E5B111DC5}">
      <dsp:nvSpPr>
        <dsp:cNvPr id="0" name=""/>
        <dsp:cNvSpPr/>
      </dsp:nvSpPr>
      <dsp:spPr>
        <a:xfrm rot="8100000">
          <a:off x="1075983" y="2706816"/>
          <a:ext cx="601297" cy="40869"/>
        </a:xfrm>
        <a:custGeom>
          <a:avLst/>
          <a:gdLst/>
          <a:ahLst/>
          <a:cxnLst/>
          <a:rect l="0" t="0" r="0" b="0"/>
          <a:pathLst>
            <a:path>
              <a:moveTo>
                <a:pt x="0" y="20434"/>
              </a:moveTo>
              <a:lnTo>
                <a:pt x="601297" y="204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361599" y="2712218"/>
        <a:ext cx="30064" cy="30064"/>
      </dsp:txXfrm>
    </dsp:sp>
    <dsp:sp modelId="{D0479C64-EA4B-4A7B-84E6-4655EB2FAF48}">
      <dsp:nvSpPr>
        <dsp:cNvPr id="0" name=""/>
        <dsp:cNvSpPr/>
      </dsp:nvSpPr>
      <dsp:spPr>
        <a:xfrm>
          <a:off x="430248" y="2813943"/>
          <a:ext cx="859691" cy="859691"/>
        </a:xfrm>
        <a:prstGeom prst="ellipse">
          <a:avLst/>
        </a:prstGeom>
        <a:solidFill>
          <a:schemeClr val="accent4">
            <a:hueOff val="7425494"/>
            <a:satOff val="-34263"/>
            <a:lumOff val="1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有效性</a:t>
          </a:r>
          <a:endParaRPr lang="zh-CN" altLang="en-US" sz="1800" kern="1200" dirty="0"/>
        </a:p>
      </dsp:txBody>
      <dsp:txXfrm>
        <a:off x="556147" y="2939842"/>
        <a:ext cx="607893" cy="607893"/>
      </dsp:txXfrm>
    </dsp:sp>
    <dsp:sp modelId="{61E4E623-CCAB-49B6-9E54-A6761978FB59}">
      <dsp:nvSpPr>
        <dsp:cNvPr id="0" name=""/>
        <dsp:cNvSpPr/>
      </dsp:nvSpPr>
      <dsp:spPr>
        <a:xfrm rot="10800000">
          <a:off x="862026" y="2190279"/>
          <a:ext cx="601297" cy="40869"/>
        </a:xfrm>
        <a:custGeom>
          <a:avLst/>
          <a:gdLst/>
          <a:ahLst/>
          <a:cxnLst/>
          <a:rect l="0" t="0" r="0" b="0"/>
          <a:pathLst>
            <a:path>
              <a:moveTo>
                <a:pt x="0" y="20434"/>
              </a:moveTo>
              <a:lnTo>
                <a:pt x="601297" y="204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147642" y="2195681"/>
        <a:ext cx="30064" cy="30064"/>
      </dsp:txXfrm>
    </dsp:sp>
    <dsp:sp modelId="{FDCDFA99-A4C5-4F3A-8AD0-A98E06F4A35F}">
      <dsp:nvSpPr>
        <dsp:cNvPr id="0" name=""/>
        <dsp:cNvSpPr/>
      </dsp:nvSpPr>
      <dsp:spPr>
        <a:xfrm>
          <a:off x="2335" y="1780868"/>
          <a:ext cx="859691" cy="859691"/>
        </a:xfrm>
        <a:prstGeom prst="ellipse">
          <a:avLst/>
        </a:prstGeom>
        <a:solidFill>
          <a:schemeClr val="accent4">
            <a:hueOff val="8910593"/>
            <a:satOff val="-41115"/>
            <a:lumOff val="15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完整性</a:t>
          </a:r>
          <a:endParaRPr lang="zh-CN" altLang="en-US" sz="1800" kern="1200" dirty="0"/>
        </a:p>
      </dsp:txBody>
      <dsp:txXfrm>
        <a:off x="128234" y="1906767"/>
        <a:ext cx="607893" cy="607893"/>
      </dsp:txXfrm>
    </dsp:sp>
    <dsp:sp modelId="{0744D714-FEF6-493B-9FC0-EE65F1B20035}">
      <dsp:nvSpPr>
        <dsp:cNvPr id="0" name=""/>
        <dsp:cNvSpPr/>
      </dsp:nvSpPr>
      <dsp:spPr>
        <a:xfrm rot="13500000">
          <a:off x="1075983" y="1673742"/>
          <a:ext cx="601297" cy="40869"/>
        </a:xfrm>
        <a:custGeom>
          <a:avLst/>
          <a:gdLst/>
          <a:ahLst/>
          <a:cxnLst/>
          <a:rect l="0" t="0" r="0" b="0"/>
          <a:pathLst>
            <a:path>
              <a:moveTo>
                <a:pt x="0" y="20434"/>
              </a:moveTo>
              <a:lnTo>
                <a:pt x="601297" y="204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361599" y="1679144"/>
        <a:ext cx="30064" cy="30064"/>
      </dsp:txXfrm>
    </dsp:sp>
    <dsp:sp modelId="{64499BC5-03CA-4C9C-9B71-1355F7D269EE}">
      <dsp:nvSpPr>
        <dsp:cNvPr id="0" name=""/>
        <dsp:cNvSpPr/>
      </dsp:nvSpPr>
      <dsp:spPr>
        <a:xfrm>
          <a:off x="430248" y="747793"/>
          <a:ext cx="859691" cy="859691"/>
        </a:xfrm>
        <a:prstGeom prst="ellipse">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可靠性</a:t>
          </a:r>
          <a:endParaRPr lang="zh-CN" altLang="en-US" sz="1800" kern="1200" dirty="0"/>
        </a:p>
      </dsp:txBody>
      <dsp:txXfrm>
        <a:off x="556147" y="873692"/>
        <a:ext cx="607893" cy="6078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0.05833</cdr:x>
      <cdr:y>0.32616</cdr:y>
    </cdr:from>
    <cdr:to>
      <cdr:x>0.10833</cdr:x>
      <cdr:y>0.43605</cdr:y>
    </cdr:to>
    <cdr:sp macro="" textlink="">
      <cdr:nvSpPr>
        <cdr:cNvPr id="2" name="文本框 6"/>
        <cdr:cNvSpPr txBox="1"/>
      </cdr:nvSpPr>
      <cdr:spPr>
        <a:xfrm xmlns:a="http://schemas.openxmlformats.org/drawingml/2006/main">
          <a:off x="504056" y="593761"/>
          <a:ext cx="432048" cy="20005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xmlns:a="http://schemas.openxmlformats.org/drawingml/2006/main">
          <a:r>
            <a:rPr lang="en-US" altLang="zh-CN" sz="700" dirty="0" smtClean="0">
              <a:latin typeface="Times New Roman" panose="02020603050405020304" pitchFamily="18" charset="0"/>
              <a:cs typeface="Times New Roman" panose="02020603050405020304" pitchFamily="18" charset="0"/>
            </a:rPr>
            <a:t>PM10</a:t>
          </a:r>
          <a:endParaRPr lang="zh-CN" altLang="en-US" sz="700" dirty="0">
            <a:latin typeface="Times New Roman" panose="02020603050405020304" pitchFamily="18" charset="0"/>
            <a:cs typeface="Times New Roman" panose="02020603050405020304" pitchFamily="18" charset="0"/>
          </a:endParaRPr>
        </a:p>
      </cdr:txBody>
    </cdr:sp>
  </cdr:relSizeAnchor>
  <cdr:relSizeAnchor xmlns:cdr="http://schemas.openxmlformats.org/drawingml/2006/chartDrawing">
    <cdr:from>
      <cdr:x>0.21662</cdr:x>
      <cdr:y>0.40852</cdr:y>
    </cdr:from>
    <cdr:to>
      <cdr:x>0.26662</cdr:x>
      <cdr:y>0.51841</cdr:y>
    </cdr:to>
    <cdr:sp macro="" textlink="">
      <cdr:nvSpPr>
        <cdr:cNvPr id="3" name="文本框 6"/>
        <cdr:cNvSpPr txBox="1"/>
      </cdr:nvSpPr>
      <cdr:spPr>
        <a:xfrm xmlns:a="http://schemas.openxmlformats.org/drawingml/2006/main">
          <a:off x="1871829" y="743707"/>
          <a:ext cx="432048" cy="20005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700" dirty="0" smtClean="0">
              <a:latin typeface="Times New Roman" panose="02020603050405020304" pitchFamily="18" charset="0"/>
              <a:cs typeface="Times New Roman" panose="02020603050405020304" pitchFamily="18" charset="0"/>
            </a:rPr>
            <a:t>PM10</a:t>
          </a:r>
          <a:endParaRPr lang="zh-CN" altLang="en-US" sz="700" dirty="0">
            <a:latin typeface="Times New Roman" panose="02020603050405020304" pitchFamily="18" charset="0"/>
            <a:cs typeface="Times New Roman" panose="02020603050405020304" pitchFamily="18"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0.30935</cdr:x>
      <cdr:y>0.36572</cdr:y>
    </cdr:from>
    <cdr:to>
      <cdr:x>0.33922</cdr:x>
      <cdr:y>0.45228</cdr:y>
    </cdr:to>
    <cdr:sp macro="" textlink="">
      <cdr:nvSpPr>
        <cdr:cNvPr id="2" name="矩形 1"/>
        <cdr:cNvSpPr/>
      </cdr:nvSpPr>
      <cdr:spPr>
        <a:xfrm xmlns:a="http://schemas.openxmlformats.org/drawingml/2006/main">
          <a:off x="1577866" y="1096614"/>
          <a:ext cx="152387" cy="259577"/>
        </a:xfrm>
        <a:prstGeom xmlns:a="http://schemas.openxmlformats.org/drawingml/2006/main" prst="rect">
          <a:avLst/>
        </a:prstGeom>
        <a:solidFill xmlns:a="http://schemas.openxmlformats.org/drawingml/2006/main">
          <a:srgbClr val="FFFF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0.43549</cdr:x>
      <cdr:y>0.35189</cdr:y>
    </cdr:from>
    <cdr:to>
      <cdr:x>0.46537</cdr:x>
      <cdr:y>0.52718</cdr:y>
    </cdr:to>
    <cdr:sp macro="" textlink="">
      <cdr:nvSpPr>
        <cdr:cNvPr id="3" name="矩形 2"/>
        <cdr:cNvSpPr/>
      </cdr:nvSpPr>
      <cdr:spPr>
        <a:xfrm xmlns:a="http://schemas.openxmlformats.org/drawingml/2006/main">
          <a:off x="2226315" y="1058204"/>
          <a:ext cx="152753" cy="527134"/>
        </a:xfrm>
        <a:prstGeom xmlns:a="http://schemas.openxmlformats.org/drawingml/2006/main" prst="rect">
          <a:avLst/>
        </a:prstGeom>
        <a:solidFill xmlns:a="http://schemas.openxmlformats.org/drawingml/2006/main">
          <a:srgbClr val="FFFF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0.57658</cdr:x>
      <cdr:y>0.30776</cdr:y>
    </cdr:from>
    <cdr:to>
      <cdr:x>0.60645</cdr:x>
      <cdr:y>0.57504</cdr:y>
    </cdr:to>
    <cdr:sp macro="" textlink="">
      <cdr:nvSpPr>
        <cdr:cNvPr id="4" name="矩形 3"/>
        <cdr:cNvSpPr/>
      </cdr:nvSpPr>
      <cdr:spPr>
        <a:xfrm xmlns:a="http://schemas.openxmlformats.org/drawingml/2006/main">
          <a:off x="2940905" y="922838"/>
          <a:ext cx="152387" cy="801437"/>
        </a:xfrm>
        <a:prstGeom xmlns:a="http://schemas.openxmlformats.org/drawingml/2006/main" prst="rect">
          <a:avLst/>
        </a:prstGeom>
        <a:solidFill xmlns:a="http://schemas.openxmlformats.org/drawingml/2006/main">
          <a:srgbClr val="FFFF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0.70988</cdr:x>
      <cdr:y>0.28442</cdr:y>
    </cdr:from>
    <cdr:to>
      <cdr:x>0.73976</cdr:x>
      <cdr:y>0.66594</cdr:y>
    </cdr:to>
    <cdr:sp macro="" textlink="">
      <cdr:nvSpPr>
        <cdr:cNvPr id="6" name="矩形 5"/>
        <cdr:cNvSpPr/>
      </cdr:nvSpPr>
      <cdr:spPr>
        <a:xfrm xmlns:a="http://schemas.openxmlformats.org/drawingml/2006/main">
          <a:off x="3617789" y="850797"/>
          <a:ext cx="152259" cy="1141223"/>
        </a:xfrm>
        <a:prstGeom xmlns:a="http://schemas.openxmlformats.org/drawingml/2006/main" prst="rect">
          <a:avLst/>
        </a:prstGeom>
        <a:solidFill xmlns:a="http://schemas.openxmlformats.org/drawingml/2006/main">
          <a:srgbClr val="FFFF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0.84436</cdr:x>
      <cdr:y>0.25555</cdr:y>
    </cdr:from>
    <cdr:to>
      <cdr:x>0.87423</cdr:x>
      <cdr:y>0.69391</cdr:y>
    </cdr:to>
    <cdr:sp macro="" textlink="">
      <cdr:nvSpPr>
        <cdr:cNvPr id="7" name="矩形 6"/>
        <cdr:cNvSpPr/>
      </cdr:nvSpPr>
      <cdr:spPr>
        <a:xfrm xmlns:a="http://schemas.openxmlformats.org/drawingml/2006/main">
          <a:off x="4317736" y="764091"/>
          <a:ext cx="152777" cy="1310716"/>
        </a:xfrm>
        <a:prstGeom xmlns:a="http://schemas.openxmlformats.org/drawingml/2006/main" prst="rect">
          <a:avLst/>
        </a:prstGeom>
        <a:solidFill xmlns:a="http://schemas.openxmlformats.org/drawingml/2006/main">
          <a:srgbClr val="FFFF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userShapes>
</file>

<file path=ppt/drawings/drawing3.xml><?xml version="1.0" encoding="utf-8"?>
<c:userShapes xmlns:c="http://schemas.openxmlformats.org/drawingml/2006/chart">
  <cdr:relSizeAnchor xmlns:cdr="http://schemas.openxmlformats.org/drawingml/2006/chartDrawing">
    <cdr:from>
      <cdr:x>0.5302</cdr:x>
      <cdr:y>0.42373</cdr:y>
    </cdr:from>
    <cdr:to>
      <cdr:x>0.68929</cdr:x>
      <cdr:y>0.59322</cdr:y>
    </cdr:to>
    <cdr:sp macro="" textlink="">
      <cdr:nvSpPr>
        <cdr:cNvPr id="2" name="文本框 1"/>
        <cdr:cNvSpPr txBox="1"/>
      </cdr:nvSpPr>
      <cdr:spPr>
        <a:xfrm xmlns:a="http://schemas.openxmlformats.org/drawingml/2006/main">
          <a:off x="3359696" y="1800200"/>
          <a:ext cx="1008112" cy="7200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dr:relSizeAnchor xmlns:cdr="http://schemas.openxmlformats.org/drawingml/2006/chartDrawing">
    <cdr:from>
      <cdr:x>0.56429</cdr:x>
      <cdr:y>0.45763</cdr:y>
    </cdr:from>
    <cdr:to>
      <cdr:x>0.71201</cdr:x>
      <cdr:y>0.54237</cdr:y>
    </cdr:to>
    <cdr:sp macro="" textlink="">
      <cdr:nvSpPr>
        <cdr:cNvPr id="3" name="文本框 2"/>
        <cdr:cNvSpPr txBox="1"/>
      </cdr:nvSpPr>
      <cdr:spPr>
        <a:xfrm xmlns:a="http://schemas.openxmlformats.org/drawingml/2006/main">
          <a:off x="3575720" y="1944216"/>
          <a:ext cx="936104" cy="3600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2000" dirty="0" smtClean="0"/>
            <a:t>56%</a:t>
          </a:r>
          <a:endParaRPr lang="zh-CN" altLang="en-US" sz="2000" dirty="0"/>
        </a:p>
      </cdr:txBody>
    </cdr:sp>
  </cdr:relSizeAnchor>
  <cdr:relSizeAnchor xmlns:cdr="http://schemas.openxmlformats.org/drawingml/2006/chartDrawing">
    <cdr:from>
      <cdr:x>0.30434</cdr:x>
      <cdr:y>0.5</cdr:y>
    </cdr:from>
    <cdr:to>
      <cdr:x>0.45206</cdr:x>
      <cdr:y>0.58475</cdr:y>
    </cdr:to>
    <cdr:sp macro="" textlink="">
      <cdr:nvSpPr>
        <cdr:cNvPr id="4" name="文本框 3"/>
        <cdr:cNvSpPr txBox="1"/>
      </cdr:nvSpPr>
      <cdr:spPr>
        <a:xfrm xmlns:a="http://schemas.openxmlformats.org/drawingml/2006/main">
          <a:off x="1928494" y="2124236"/>
          <a:ext cx="936104" cy="3600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2000" dirty="0" smtClean="0"/>
            <a:t>32%</a:t>
          </a:r>
          <a:endParaRPr lang="zh-CN" altLang="en-US" sz="2000" dirty="0"/>
        </a:p>
      </cdr:txBody>
    </cdr:sp>
  </cdr:relSizeAnchor>
  <cdr:relSizeAnchor xmlns:cdr="http://schemas.openxmlformats.org/drawingml/2006/chartDrawing">
    <cdr:from>
      <cdr:x>0.3782</cdr:x>
      <cdr:y>0.22034</cdr:y>
    </cdr:from>
    <cdr:to>
      <cdr:x>0.52593</cdr:x>
      <cdr:y>0.30508</cdr:y>
    </cdr:to>
    <cdr:sp macro="" textlink="">
      <cdr:nvSpPr>
        <cdr:cNvPr id="5" name="文本框 4"/>
        <cdr:cNvSpPr txBox="1"/>
      </cdr:nvSpPr>
      <cdr:spPr>
        <a:xfrm xmlns:a="http://schemas.openxmlformats.org/drawingml/2006/main">
          <a:off x="2396546" y="936104"/>
          <a:ext cx="936104" cy="3600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2000" dirty="0" smtClean="0"/>
            <a:t>12%</a:t>
          </a:r>
          <a:endParaRPr lang="zh-CN" altLang="en-US" sz="20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页眉占位符 1"/>
          <p:cNvSpPr>
            <a:spLocks noGrp="1" noChangeArrowheads="1"/>
          </p:cNvSpPr>
          <p:nvPr>
            <p:ph type="hdr" sz="quarter"/>
          </p:nvPr>
        </p:nvSpPr>
        <p:spPr bwMode="auto">
          <a:xfrm>
            <a:off x="0"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9219" name="日期占位符 2"/>
          <p:cNvSpPr>
            <a:spLocks noGrp="1" noChangeArrowheads="1"/>
          </p:cNvSpPr>
          <p:nvPr>
            <p:ph type="dt" idx="1"/>
          </p:nvPr>
        </p:nvSpPr>
        <p:spPr bwMode="auto">
          <a:xfrm>
            <a:off x="3884613"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atin typeface="Arial" panose="020B0604020202020204" pitchFamily="34" charset="0"/>
              </a:defRPr>
            </a:lvl1pPr>
          </a:lstStyle>
          <a:p>
            <a:pPr>
              <a:defRPr/>
            </a:pPr>
            <a:fld id="{F02E5DD9-09A8-43F8-BBC0-E8DF9AAE75EF}" type="datetimeFigureOut">
              <a:rPr lang="zh-CN" altLang="en-US"/>
              <a:pPr>
                <a:defRPr/>
              </a:pPr>
              <a:t>2016/5/2</a:t>
            </a:fld>
            <a:endParaRPr lang="zh-CN" altLang="en-US"/>
          </a:p>
        </p:txBody>
      </p:sp>
      <p:sp>
        <p:nvSpPr>
          <p:cNvPr id="7172"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9221" name="备注占位符 4"/>
          <p:cNvSpPr>
            <a:spLocks noGrp="1" noChangeArrowheads="1"/>
          </p:cNvSpPr>
          <p:nvPr>
            <p:ph type="body" sz="quarter" idx="3"/>
          </p:nvPr>
        </p:nvSpPr>
        <p:spPr bwMode="auto">
          <a:xfrm>
            <a:off x="685800" y="4343400"/>
            <a:ext cx="5486400" cy="411480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页脚占位符 5"/>
          <p:cNvSpPr>
            <a:spLocks noGrp="1" noChangeArrowheads="1"/>
          </p:cNvSpPr>
          <p:nvPr>
            <p:ph type="ftr" sz="quarter" idx="4"/>
          </p:nvPr>
        </p:nvSpPr>
        <p:spPr bwMode="auto">
          <a:xfrm>
            <a:off x="0"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9223" name="灯片编号占位符 6"/>
          <p:cNvSpPr>
            <a:spLocks noGrp="1" noChangeArrowheads="1"/>
          </p:cNvSpPr>
          <p:nvPr>
            <p:ph type="sldNum" sz="quarter" idx="5"/>
          </p:nvPr>
        </p:nvSpPr>
        <p:spPr bwMode="auto">
          <a:xfrm>
            <a:off x="3884613"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pPr>
              <a:defRPr/>
            </a:pPr>
            <a:fld id="{CDF7D30D-DFFE-4833-AAF8-B7865A7D1167}" type="slidenum">
              <a:rPr lang="zh-CN" altLang="en-US"/>
              <a:pPr>
                <a:defRPr/>
              </a:pPr>
              <a:t>‹#›</a:t>
            </a:fld>
            <a:endParaRPr lang="zh-CN" altLang="en-US"/>
          </a:p>
        </p:txBody>
      </p:sp>
    </p:spTree>
    <p:extLst>
      <p:ext uri="{BB962C8B-B14F-4D97-AF65-F5344CB8AC3E}">
        <p14:creationId xmlns:p14="http://schemas.microsoft.com/office/powerpoint/2010/main" val="267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381000" y="685800"/>
            <a:ext cx="6096000" cy="3429000"/>
          </a:xfrm>
        </p:spPr>
      </p:sp>
      <p:sp>
        <p:nvSpPr>
          <p:cNvPr id="11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思路</a:t>
            </a:r>
            <a:r>
              <a:rPr lang="en-US" altLang="zh-CN" smtClean="0"/>
              <a:t>-</a:t>
            </a:r>
            <a:r>
              <a:rPr lang="zh-CN" altLang="en-US" smtClean="0"/>
              <a:t>环境管中心解决方案</a:t>
            </a:r>
          </a:p>
        </p:txBody>
      </p:sp>
      <p:sp>
        <p:nvSpPr>
          <p:cNvPr id="11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27285F-3058-4052-9141-624F6AEA4033}" type="slidenum">
              <a:rPr lang="zh-CN" altLang="en-US" smtClean="0"/>
              <a:pPr/>
              <a:t>2</a:t>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这张图展示了污染物排放强度、排放绩效值、装机容量、盟市、企业</a:t>
            </a:r>
            <a:r>
              <a:rPr lang="en-US" altLang="zh-CN" dirty="0" smtClean="0"/>
              <a:t>5</a:t>
            </a:r>
            <a:r>
              <a:rPr lang="zh-CN" altLang="en-US" dirty="0" smtClean="0"/>
              <a:t>个维度的情况。以颜色代表不同的盟市，圆圈大小表示总装机容量的不同。排放强度越大，排放绩效值越大，需要优先整治。</a:t>
            </a:r>
            <a:endParaRPr lang="zh-CN" altLang="en-US" dirty="0"/>
          </a:p>
        </p:txBody>
      </p:sp>
      <p:sp>
        <p:nvSpPr>
          <p:cNvPr id="4" name="灯片编号占位符 3"/>
          <p:cNvSpPr>
            <a:spLocks noGrp="1"/>
          </p:cNvSpPr>
          <p:nvPr>
            <p:ph type="sldNum" sz="quarter" idx="10"/>
          </p:nvPr>
        </p:nvSpPr>
        <p:spPr/>
        <p:txBody>
          <a:bodyPr/>
          <a:lstStyle/>
          <a:p>
            <a:pPr>
              <a:defRPr/>
            </a:pPr>
            <a:fld id="{AD43E499-7BF6-48D1-93A8-EBCA159FCE55}" type="slidenum">
              <a:rPr lang="zh-CN" altLang="en-US" smtClean="0"/>
              <a:t>13</a:t>
            </a:fld>
            <a:endParaRPr lang="zh-CN" altLang="en-US"/>
          </a:p>
        </p:txBody>
      </p:sp>
    </p:spTree>
    <p:extLst>
      <p:ext uri="{BB962C8B-B14F-4D97-AF65-F5344CB8AC3E}">
        <p14:creationId xmlns:p14="http://schemas.microsoft.com/office/powerpoint/2010/main" val="294681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F7D30D-DFFE-4833-AAF8-B7865A7D1167}" type="slidenum">
              <a:rPr lang="zh-CN" altLang="en-US" smtClean="0"/>
              <a:pPr>
                <a:defRPr/>
              </a:pPr>
              <a:t>14</a:t>
            </a:fld>
            <a:endParaRPr lang="zh-CN" altLang="en-US"/>
          </a:p>
        </p:txBody>
      </p:sp>
    </p:spTree>
    <p:extLst>
      <p:ext uri="{BB962C8B-B14F-4D97-AF65-F5344CB8AC3E}">
        <p14:creationId xmlns:p14="http://schemas.microsoft.com/office/powerpoint/2010/main" val="3820285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超低排放的相关政策。从政策层面，国家鼓励</a:t>
            </a:r>
            <a:r>
              <a:rPr lang="en-US" altLang="zh-CN" dirty="0" smtClean="0"/>
              <a:t>14</a:t>
            </a:r>
            <a:r>
              <a:rPr lang="zh-CN" altLang="en-US" dirty="0" smtClean="0"/>
              <a:t>年以后的新建电厂执行超低排放，现役电厂通过改造达到超低排放水平，并通过上网电价加价进行实质性支持。</a:t>
            </a:r>
            <a:endParaRPr lang="zh-CN" altLang="en-US" dirty="0"/>
          </a:p>
        </p:txBody>
      </p:sp>
      <p:sp>
        <p:nvSpPr>
          <p:cNvPr id="4" name="灯片编号占位符 3"/>
          <p:cNvSpPr>
            <a:spLocks noGrp="1"/>
          </p:cNvSpPr>
          <p:nvPr>
            <p:ph type="sldNum" sz="quarter" idx="10"/>
          </p:nvPr>
        </p:nvSpPr>
        <p:spPr/>
        <p:txBody>
          <a:bodyPr/>
          <a:lstStyle/>
          <a:p>
            <a:fld id="{67F687E1-F315-4BFF-B882-99435341E27D}" type="slidenum">
              <a:rPr lang="zh-CN" altLang="en-US" smtClean="0"/>
              <a:t>17</a:t>
            </a:fld>
            <a:endParaRPr lang="zh-CN" altLang="en-US"/>
          </a:p>
        </p:txBody>
      </p:sp>
    </p:spTree>
    <p:extLst>
      <p:ext uri="{BB962C8B-B14F-4D97-AF65-F5344CB8AC3E}">
        <p14:creationId xmlns:p14="http://schemas.microsoft.com/office/powerpoint/2010/main" val="3664858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381000" y="685800"/>
            <a:ext cx="6096000" cy="3429000"/>
          </a:xfrm>
        </p:spPr>
      </p:sp>
      <p:sp>
        <p:nvSpPr>
          <p:cNvPr id="11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思路</a:t>
            </a:r>
            <a:r>
              <a:rPr lang="en-US" altLang="zh-CN" smtClean="0"/>
              <a:t>-</a:t>
            </a:r>
            <a:r>
              <a:rPr lang="zh-CN" altLang="en-US" smtClean="0"/>
              <a:t>环境管中心解决方案</a:t>
            </a:r>
          </a:p>
        </p:txBody>
      </p:sp>
      <p:sp>
        <p:nvSpPr>
          <p:cNvPr id="11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27285F-3058-4052-9141-624F6AEA4033}" type="slidenum">
              <a:rPr lang="zh-CN" altLang="en-US" smtClean="0"/>
              <a:pPr/>
              <a:t>20</a:t>
            </a:fld>
            <a:endParaRPr lang="zh-CN" altLang="en-US" smtClean="0"/>
          </a:p>
        </p:txBody>
      </p:sp>
    </p:spTree>
    <p:extLst>
      <p:ext uri="{BB962C8B-B14F-4D97-AF65-F5344CB8AC3E}">
        <p14:creationId xmlns:p14="http://schemas.microsoft.com/office/powerpoint/2010/main" val="2227241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F7D30D-DFFE-4833-AAF8-B7865A7D1167}" type="slidenum">
              <a:rPr lang="zh-CN" altLang="en-US" smtClean="0"/>
              <a:pPr>
                <a:defRPr/>
              </a:pPr>
              <a:t>22</a:t>
            </a:fld>
            <a:endParaRPr lang="zh-CN" altLang="en-US"/>
          </a:p>
        </p:txBody>
      </p:sp>
    </p:spTree>
    <p:extLst>
      <p:ext uri="{BB962C8B-B14F-4D97-AF65-F5344CB8AC3E}">
        <p14:creationId xmlns:p14="http://schemas.microsoft.com/office/powerpoint/2010/main" val="1359330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开放的评估体系，增加了体系的灵活性</a:t>
            </a:r>
            <a:endParaRPr lang="zh-CN" altLang="en-US" dirty="0"/>
          </a:p>
        </p:txBody>
      </p:sp>
      <p:sp>
        <p:nvSpPr>
          <p:cNvPr id="4" name="灯片编号占位符 3"/>
          <p:cNvSpPr>
            <a:spLocks noGrp="1"/>
          </p:cNvSpPr>
          <p:nvPr>
            <p:ph type="sldNum" sz="quarter" idx="10"/>
          </p:nvPr>
        </p:nvSpPr>
        <p:spPr/>
        <p:txBody>
          <a:bodyPr/>
          <a:lstStyle/>
          <a:p>
            <a:fld id="{67F687E1-F315-4BFF-B882-99435341E27D}" type="slidenum">
              <a:rPr lang="zh-CN" altLang="en-US" smtClean="0"/>
              <a:t>23</a:t>
            </a:fld>
            <a:endParaRPr lang="zh-CN" altLang="en-US"/>
          </a:p>
        </p:txBody>
      </p:sp>
    </p:spTree>
    <p:extLst>
      <p:ext uri="{BB962C8B-B14F-4D97-AF65-F5344CB8AC3E}">
        <p14:creationId xmlns:p14="http://schemas.microsoft.com/office/powerpoint/2010/main" val="356776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接下来会对每个分析专题进行介绍</a:t>
            </a:r>
            <a:endParaRPr lang="zh-CN" altLang="en-US" dirty="0"/>
          </a:p>
        </p:txBody>
      </p:sp>
      <p:sp>
        <p:nvSpPr>
          <p:cNvPr id="4" name="灯片编号占位符 3"/>
          <p:cNvSpPr>
            <a:spLocks noGrp="1"/>
          </p:cNvSpPr>
          <p:nvPr>
            <p:ph type="sldNum" sz="quarter" idx="10"/>
          </p:nvPr>
        </p:nvSpPr>
        <p:spPr/>
        <p:txBody>
          <a:bodyPr/>
          <a:lstStyle/>
          <a:p>
            <a:fld id="{67F687E1-F315-4BFF-B882-99435341E27D}" type="slidenum">
              <a:rPr lang="zh-CN" altLang="en-US" smtClean="0"/>
              <a:t>24</a:t>
            </a:fld>
            <a:endParaRPr lang="zh-CN" altLang="en-US"/>
          </a:p>
        </p:txBody>
      </p:sp>
    </p:spTree>
    <p:extLst>
      <p:ext uri="{BB962C8B-B14F-4D97-AF65-F5344CB8AC3E}">
        <p14:creationId xmlns:p14="http://schemas.microsoft.com/office/powerpoint/2010/main" val="2721943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盟市颜色代表自动监控数据质量，颜色深浅代表质量优劣。</a:t>
            </a:r>
            <a:endParaRPr lang="en-US" altLang="zh-CN" sz="12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通过质量体系的各项指标展示，可以清楚地了解数据质量存在何种问题。</a:t>
            </a:r>
            <a:endParaRPr lang="en-US" altLang="zh-CN" sz="12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建立质量评估结果的主题分析，对全区、盟市、行业的在线监控数据质量评估结果进行趋势分析（按时间维度）、比对分析（同一维度的横向比较）</a:t>
            </a:r>
          </a:p>
          <a:p>
            <a:endParaRPr lang="zh-CN" altLang="en-US" dirty="0"/>
          </a:p>
        </p:txBody>
      </p:sp>
      <p:sp>
        <p:nvSpPr>
          <p:cNvPr id="4" name="灯片编号占位符 3"/>
          <p:cNvSpPr>
            <a:spLocks noGrp="1"/>
          </p:cNvSpPr>
          <p:nvPr>
            <p:ph type="sldNum" sz="quarter" idx="10"/>
          </p:nvPr>
        </p:nvSpPr>
        <p:spPr/>
        <p:txBody>
          <a:bodyPr/>
          <a:lstStyle/>
          <a:p>
            <a:fld id="{67F687E1-F315-4BFF-B882-99435341E27D}" type="slidenum">
              <a:rPr lang="zh-CN" altLang="en-US" smtClean="0"/>
              <a:t>25</a:t>
            </a:fld>
            <a:endParaRPr lang="zh-CN" altLang="en-US"/>
          </a:p>
        </p:txBody>
      </p:sp>
    </p:spTree>
    <p:extLst>
      <p:ext uri="{BB962C8B-B14F-4D97-AF65-F5344CB8AC3E}">
        <p14:creationId xmlns:p14="http://schemas.microsoft.com/office/powerpoint/2010/main" val="216023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F7D30D-DFFE-4833-AAF8-B7865A7D1167}" type="slidenum">
              <a:rPr lang="zh-CN" altLang="en-US" smtClean="0"/>
              <a:pPr>
                <a:defRPr/>
              </a:pPr>
              <a:t>27</a:t>
            </a:fld>
            <a:endParaRPr lang="zh-CN" altLang="en-US"/>
          </a:p>
        </p:txBody>
      </p:sp>
    </p:spTree>
    <p:extLst>
      <p:ext uri="{BB962C8B-B14F-4D97-AF65-F5344CB8AC3E}">
        <p14:creationId xmlns:p14="http://schemas.microsoft.com/office/powerpoint/2010/main" val="3888800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F7D30D-DFFE-4833-AAF8-B7865A7D1167}" type="slidenum">
              <a:rPr lang="zh-CN" altLang="en-US" smtClean="0"/>
              <a:pPr>
                <a:defRPr/>
              </a:pPr>
              <a:t>29</a:t>
            </a:fld>
            <a:endParaRPr lang="zh-CN" altLang="en-US"/>
          </a:p>
        </p:txBody>
      </p:sp>
    </p:spTree>
    <p:extLst>
      <p:ext uri="{BB962C8B-B14F-4D97-AF65-F5344CB8AC3E}">
        <p14:creationId xmlns:p14="http://schemas.microsoft.com/office/powerpoint/2010/main" val="385522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xfrm>
            <a:off x="381000" y="685800"/>
            <a:ext cx="6096000" cy="3429000"/>
          </a:xfrm>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3EC1FD2-5E81-4008-A51B-6065FA4E5D27}" type="slidenum">
              <a:rPr lang="zh-CN" altLang="en-US" smtClean="0">
                <a:solidFill>
                  <a:srgbClr val="000000"/>
                </a:solidFill>
              </a:rPr>
              <a:pPr/>
              <a:t>3</a:t>
            </a:fld>
            <a:endParaRPr lang="zh-CN" altLang="en-US" smtClean="0">
              <a:solidFill>
                <a:srgbClr val="000000"/>
              </a:solidFill>
            </a:endParaRPr>
          </a:p>
        </p:txBody>
      </p:sp>
    </p:spTree>
    <p:extLst>
      <p:ext uri="{BB962C8B-B14F-4D97-AF65-F5344CB8AC3E}">
        <p14:creationId xmlns:p14="http://schemas.microsoft.com/office/powerpoint/2010/main" val="3893252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F687E1-F315-4BFF-B882-99435341E27D}" type="slidenum">
              <a:rPr lang="zh-CN" altLang="en-US" smtClean="0"/>
              <a:t>30</a:t>
            </a:fld>
            <a:endParaRPr lang="zh-CN" altLang="en-US"/>
          </a:p>
        </p:txBody>
      </p:sp>
    </p:spTree>
    <p:extLst>
      <p:ext uri="{BB962C8B-B14F-4D97-AF65-F5344CB8AC3E}">
        <p14:creationId xmlns:p14="http://schemas.microsoft.com/office/powerpoint/2010/main" val="1537443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xfrm>
            <a:off x="381000" y="685800"/>
            <a:ext cx="6096000" cy="3429000"/>
          </a:xfrm>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Calibri" panose="020F0502020204030204" pitchFamily="34" charset="0"/>
                <a:ea typeface="宋体" panose="02010600030101010101" pitchFamily="2" charset="-122"/>
                <a:cs typeface="+mn-cs"/>
              </a:rPr>
              <a:t>按照党中央、国务院关于加快推进生态文明建设的战略要求，认真贯彻落实《中华人民共和国环境保护法》和《国务院办公厅关于印发生态环境监测网络建设方案的通知》、《促进大数据发展的行动纲要》要求，加强顶层设计，充分运用云计算、物联网、大数据和移动互联网等现代信息技术，建设生态环境大数据平台，推进数据汇集和发掘，深化数据应用，推动政府信息系统和公共数据互联开放共享，促进环境监管由粗放式向精细化转变、从单兵作战向协同共享转变、从被动响应向主动预见转变、从纸质文书向信息化转变，树立“用数据说话，让数据做主”的决策思维模式，推动环境监管转型。</a:t>
            </a:r>
            <a:endParaRPr lang="zh-CN" altLang="en-US" dirty="0" smtClean="0"/>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3EC1FD2-5E81-4008-A51B-6065FA4E5D27}" type="slidenum">
              <a:rPr lang="zh-CN" altLang="en-US" smtClean="0">
                <a:solidFill>
                  <a:srgbClr val="000000"/>
                </a:solidFill>
              </a:rPr>
              <a:pPr/>
              <a:t>4</a:t>
            </a:fld>
            <a:endParaRPr lang="zh-CN" altLang="en-US" smtClean="0">
              <a:solidFill>
                <a:srgbClr val="000000"/>
              </a:solidFill>
            </a:endParaRPr>
          </a:p>
        </p:txBody>
      </p:sp>
    </p:spTree>
    <p:extLst>
      <p:ext uri="{BB962C8B-B14F-4D97-AF65-F5344CB8AC3E}">
        <p14:creationId xmlns:p14="http://schemas.microsoft.com/office/powerpoint/2010/main" val="3488659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381000" y="685800"/>
            <a:ext cx="6096000" cy="3429000"/>
          </a:xfrm>
        </p:spPr>
      </p:sp>
      <p:sp>
        <p:nvSpPr>
          <p:cNvPr id="11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思路</a:t>
            </a:r>
            <a:r>
              <a:rPr lang="en-US" altLang="zh-CN" smtClean="0"/>
              <a:t>-</a:t>
            </a:r>
            <a:r>
              <a:rPr lang="zh-CN" altLang="en-US" smtClean="0"/>
              <a:t>环境管中心解决方案</a:t>
            </a:r>
          </a:p>
        </p:txBody>
      </p:sp>
      <p:sp>
        <p:nvSpPr>
          <p:cNvPr id="11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27285F-3058-4052-9141-624F6AEA4033}" type="slidenum">
              <a:rPr lang="zh-CN" altLang="en-US" smtClean="0"/>
              <a:pPr/>
              <a:t>5</a:t>
            </a:fld>
            <a:endParaRPr lang="zh-CN" altLang="en-US" smtClean="0"/>
          </a:p>
        </p:txBody>
      </p:sp>
    </p:spTree>
    <p:extLst>
      <p:ext uri="{BB962C8B-B14F-4D97-AF65-F5344CB8AC3E}">
        <p14:creationId xmlns:p14="http://schemas.microsoft.com/office/powerpoint/2010/main" val="2356987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xfrm>
            <a:off x="381000" y="685800"/>
            <a:ext cx="6096000" cy="3429000"/>
          </a:xfrm>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本次应用主要针对电力行业大数据</a:t>
            </a: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3EC1FD2-5E81-4008-A51B-6065FA4E5D27}" type="slidenum">
              <a:rPr lang="zh-CN" altLang="en-US" smtClean="0">
                <a:solidFill>
                  <a:srgbClr val="000000"/>
                </a:solidFill>
              </a:rPr>
              <a:pPr/>
              <a:t>7</a:t>
            </a:fld>
            <a:endParaRPr lang="zh-CN" altLang="en-US" smtClean="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381000" y="685800"/>
            <a:ext cx="6096000" cy="3429000"/>
          </a:xfrm>
        </p:spPr>
      </p:sp>
      <p:sp>
        <p:nvSpPr>
          <p:cNvPr id="11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思路</a:t>
            </a:r>
            <a:r>
              <a:rPr lang="en-US" altLang="zh-CN" smtClean="0"/>
              <a:t>-</a:t>
            </a:r>
            <a:r>
              <a:rPr lang="zh-CN" altLang="en-US" smtClean="0"/>
              <a:t>环境管中心解决方案</a:t>
            </a:r>
          </a:p>
        </p:txBody>
      </p:sp>
      <p:sp>
        <p:nvSpPr>
          <p:cNvPr id="11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27285F-3058-4052-9141-624F6AEA4033}" type="slidenum">
              <a:rPr lang="zh-CN" altLang="en-US" smtClean="0"/>
              <a:pPr/>
              <a:t>8</a:t>
            </a:fld>
            <a:endParaRPr lang="zh-CN" altLang="en-US" smtClean="0"/>
          </a:p>
        </p:txBody>
      </p:sp>
    </p:spTree>
    <p:extLst>
      <p:ext uri="{BB962C8B-B14F-4D97-AF65-F5344CB8AC3E}">
        <p14:creationId xmlns:p14="http://schemas.microsoft.com/office/powerpoint/2010/main" val="3064208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进入分析主题，首先看到的是重点企业一览</a:t>
            </a:r>
            <a:endParaRPr lang="zh-CN" altLang="en-US" dirty="0"/>
          </a:p>
        </p:txBody>
      </p:sp>
      <p:sp>
        <p:nvSpPr>
          <p:cNvPr id="4" name="灯片编号占位符 3"/>
          <p:cNvSpPr>
            <a:spLocks noGrp="1"/>
          </p:cNvSpPr>
          <p:nvPr>
            <p:ph type="sldNum" sz="quarter" idx="10"/>
          </p:nvPr>
        </p:nvSpPr>
        <p:spPr/>
        <p:txBody>
          <a:bodyPr/>
          <a:lstStyle/>
          <a:p>
            <a:fld id="{67F687E1-F315-4BFF-B882-99435341E27D}" type="slidenum">
              <a:rPr lang="zh-CN" altLang="en-US" smtClean="0"/>
              <a:t>10</a:t>
            </a:fld>
            <a:endParaRPr lang="zh-CN" altLang="en-US"/>
          </a:p>
        </p:txBody>
      </p:sp>
    </p:spTree>
    <p:extLst>
      <p:ext uri="{BB962C8B-B14F-4D97-AF65-F5344CB8AC3E}">
        <p14:creationId xmlns:p14="http://schemas.microsoft.com/office/powerpoint/2010/main" val="3840356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在全区排名一览专题中，可以查询到各盟市四项指标的平均数据。</a:t>
            </a:r>
            <a:endParaRPr lang="zh-CN" altLang="en-US" dirty="0"/>
          </a:p>
        </p:txBody>
      </p:sp>
      <p:sp>
        <p:nvSpPr>
          <p:cNvPr id="4" name="灯片编号占位符 3"/>
          <p:cNvSpPr>
            <a:spLocks noGrp="1"/>
          </p:cNvSpPr>
          <p:nvPr>
            <p:ph type="sldNum" sz="quarter" idx="10"/>
          </p:nvPr>
        </p:nvSpPr>
        <p:spPr/>
        <p:txBody>
          <a:bodyPr/>
          <a:lstStyle/>
          <a:p>
            <a:fld id="{67F687E1-F315-4BFF-B882-99435341E27D}" type="slidenum">
              <a:rPr lang="zh-CN" altLang="en-US" smtClean="0"/>
              <a:t>11</a:t>
            </a:fld>
            <a:endParaRPr lang="zh-CN" altLang="en-US"/>
          </a:p>
        </p:txBody>
      </p:sp>
    </p:spTree>
    <p:extLst>
      <p:ext uri="{BB962C8B-B14F-4D97-AF65-F5344CB8AC3E}">
        <p14:creationId xmlns:p14="http://schemas.microsoft.com/office/powerpoint/2010/main" val="3067161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AD43E499-7BF6-48D1-93A8-EBCA159FCE55}" type="slidenum">
              <a:rPr lang="zh-CN" altLang="en-US" smtClean="0"/>
              <a:t>12</a:t>
            </a:fld>
            <a:endParaRPr lang="zh-CN" altLang="en-US"/>
          </a:p>
        </p:txBody>
      </p:sp>
    </p:spTree>
    <p:extLst>
      <p:ext uri="{BB962C8B-B14F-4D97-AF65-F5344CB8AC3E}">
        <p14:creationId xmlns:p14="http://schemas.microsoft.com/office/powerpoint/2010/main" val="934193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45789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725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6835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8658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994516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13392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726845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5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825625"/>
            <a:ext cx="515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17053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14291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408066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825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55226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82773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973884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349220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6835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1970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194114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064393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254749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5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825625"/>
            <a:ext cx="515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506010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61011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4318995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402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815581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0542753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4934560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13406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6835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103328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3151589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92070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3298942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5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825625"/>
            <a:ext cx="515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113811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7423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02714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5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825625"/>
            <a:ext cx="515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98707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517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4597767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8355885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339585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6835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35422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3875809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02497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3659028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5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825625"/>
            <a:ext cx="515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886257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0519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286811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10505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6107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4612738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2846872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335647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6835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653173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276057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93681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98291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295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3807699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92055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45932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0466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520981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78230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15047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084999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477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95304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6331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8119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3002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04962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60776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406447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17570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911981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55270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912090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010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8644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8242415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459070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83450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90375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416375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8717725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17099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57696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643563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874485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13397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7945753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547537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362938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698478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932933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48881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156615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762338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44968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629580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97386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4.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5.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5.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241" r:id="rId1"/>
    <p:sldLayoutId id="2147485242" r:id="rId2"/>
    <p:sldLayoutId id="2147485243" r:id="rId3"/>
    <p:sldLayoutId id="2147485244" r:id="rId4"/>
    <p:sldLayoutId id="2147485245" r:id="rId5"/>
    <p:sldLayoutId id="2147485246" r:id="rId6"/>
    <p:sldLayoutId id="2147485247" r:id="rId7"/>
    <p:sldLayoutId id="2147485248" r:id="rId8"/>
    <p:sldLayoutId id="2147485249" r:id="rId9"/>
    <p:sldLayoutId id="2147485250" r:id="rId10"/>
    <p:sldLayoutId id="214748525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3" descr="E:\120706 SIS解决方案PPT\素材\sisppt底纹-01-01.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7" name="直接连接符 2"/>
          <p:cNvCxnSpPr>
            <a:cxnSpLocks noChangeShapeType="1"/>
          </p:cNvCxnSpPr>
          <p:nvPr userDrawn="1"/>
        </p:nvCxnSpPr>
        <p:spPr bwMode="auto">
          <a:xfrm>
            <a:off x="1905000" y="423863"/>
            <a:ext cx="8401051" cy="0"/>
          </a:xfrm>
          <a:prstGeom prst="line">
            <a:avLst/>
          </a:prstGeom>
          <a:noFill/>
          <a:ln w="38100">
            <a:solidFill>
              <a:srgbClr val="005EAE"/>
            </a:solidFill>
            <a:round/>
            <a:headEnd/>
            <a:tailEnd/>
          </a:ln>
          <a:extLst>
            <a:ext uri="{909E8E84-426E-40DD-AFC4-6F175D3DCCD1}">
              <a14:hiddenFill xmlns:a14="http://schemas.microsoft.com/office/drawing/2010/main">
                <a:noFill/>
              </a14:hiddenFill>
            </a:ext>
          </a:extLst>
        </p:spPr>
      </p:cxnSp>
      <p:sp>
        <p:nvSpPr>
          <p:cNvPr id="2052" name="Text Box 48"/>
          <p:cNvSpPr txBox="1">
            <a:spLocks noChangeArrowheads="1"/>
          </p:cNvSpPr>
          <p:nvPr userDrawn="1"/>
        </p:nvSpPr>
        <p:spPr bwMode="auto">
          <a:xfrm>
            <a:off x="4800600" y="90488"/>
            <a:ext cx="2590800" cy="338554"/>
          </a:xfrm>
          <a:prstGeom prst="rect">
            <a:avLst/>
          </a:prstGeom>
          <a:noFill/>
          <a:ln>
            <a:noFill/>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b="1" smtClean="0">
                <a:solidFill>
                  <a:srgbClr val="000000"/>
                </a:solidFill>
                <a:latin typeface="微软雅黑" panose="020B0503020204020204" pitchFamily="34" charset="-122"/>
                <a:ea typeface="微软雅黑" panose="020B0503020204020204" pitchFamily="34" charset="-122"/>
              </a:rPr>
              <a:t>麦杰科技简介</a:t>
            </a:r>
          </a:p>
        </p:txBody>
      </p:sp>
      <p:pic>
        <p:nvPicPr>
          <p:cNvPr id="1029" name="Picture 5" descr="magus_logo201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520268" y="6597651"/>
            <a:ext cx="115781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52" r:id="rId1"/>
    <p:sldLayoutId id="2147485253" r:id="rId2"/>
    <p:sldLayoutId id="2147485254" r:id="rId3"/>
    <p:sldLayoutId id="2147485255" r:id="rId4"/>
    <p:sldLayoutId id="2147485256" r:id="rId5"/>
    <p:sldLayoutId id="2147485257" r:id="rId6"/>
    <p:sldLayoutId id="2147485258" r:id="rId7"/>
    <p:sldLayoutId id="2147485259" r:id="rId8"/>
    <p:sldLayoutId id="2147485260" r:id="rId9"/>
    <p:sldLayoutId id="2147485261" r:id="rId10"/>
    <p:sldLayoutId id="214748526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3" descr="E:\120706 SIS解决方案PPT\素材\sisppt底纹-01-01.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85" r:id="rId1"/>
    <p:sldLayoutId id="2147485286" r:id="rId2"/>
    <p:sldLayoutId id="2147485287" r:id="rId3"/>
    <p:sldLayoutId id="2147485288" r:id="rId4"/>
    <p:sldLayoutId id="2147485289" r:id="rId5"/>
    <p:sldLayoutId id="2147485290" r:id="rId6"/>
    <p:sldLayoutId id="2147485291" r:id="rId7"/>
    <p:sldLayoutId id="2147485292" r:id="rId8"/>
    <p:sldLayoutId id="2147485293" r:id="rId9"/>
    <p:sldLayoutId id="2147485294" r:id="rId10"/>
    <p:sldLayoutId id="214748529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5122" name="Picture 3" descr="E:\120706 SIS解决方案PPT\素材\sisppt底纹-01-01.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96" r:id="rId1"/>
    <p:sldLayoutId id="2147485297" r:id="rId2"/>
    <p:sldLayoutId id="2147485298" r:id="rId3"/>
    <p:sldLayoutId id="2147485299" r:id="rId4"/>
    <p:sldLayoutId id="2147485300" r:id="rId5"/>
    <p:sldLayoutId id="2147485301" r:id="rId6"/>
    <p:sldLayoutId id="2147485302" r:id="rId7"/>
    <p:sldLayoutId id="2147485303" r:id="rId8"/>
    <p:sldLayoutId id="2147485304" r:id="rId9"/>
    <p:sldLayoutId id="2147485305" r:id="rId10"/>
    <p:sldLayoutId id="214748530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6146" name="Picture 3" descr="E:\120706 SIS解决方案PPT\素材\sisppt底纹-01-01.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47" name="直接连接符 2"/>
          <p:cNvCxnSpPr>
            <a:cxnSpLocks noChangeShapeType="1"/>
          </p:cNvCxnSpPr>
          <p:nvPr userDrawn="1"/>
        </p:nvCxnSpPr>
        <p:spPr bwMode="auto">
          <a:xfrm>
            <a:off x="1905000" y="423863"/>
            <a:ext cx="8401051" cy="0"/>
          </a:xfrm>
          <a:prstGeom prst="line">
            <a:avLst/>
          </a:prstGeom>
          <a:noFill/>
          <a:ln w="38100">
            <a:solidFill>
              <a:srgbClr val="005EAE"/>
            </a:solidFill>
            <a:round/>
            <a:headEnd/>
            <a:tailEnd/>
          </a:ln>
          <a:extLst>
            <a:ext uri="{909E8E84-426E-40DD-AFC4-6F175D3DCCD1}">
              <a14:hiddenFill xmlns:a14="http://schemas.microsoft.com/office/drawing/2010/main">
                <a:noFill/>
              </a14:hiddenFill>
            </a:ext>
          </a:extLst>
        </p:spPr>
      </p:cxnSp>
      <p:sp>
        <p:nvSpPr>
          <p:cNvPr id="8196" name="Text Box 48"/>
          <p:cNvSpPr txBox="1">
            <a:spLocks noChangeArrowheads="1"/>
          </p:cNvSpPr>
          <p:nvPr userDrawn="1"/>
        </p:nvSpPr>
        <p:spPr bwMode="auto">
          <a:xfrm>
            <a:off x="4800600" y="90488"/>
            <a:ext cx="2590800" cy="338554"/>
          </a:xfrm>
          <a:prstGeom prst="rect">
            <a:avLst/>
          </a:prstGeom>
          <a:noFill/>
          <a:ln>
            <a:noFill/>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b="1" smtClean="0">
                <a:solidFill>
                  <a:srgbClr val="000000"/>
                </a:solidFill>
                <a:latin typeface="微软雅黑" panose="020B0503020204020204" pitchFamily="34" charset="-122"/>
                <a:ea typeface="微软雅黑" panose="020B0503020204020204" pitchFamily="34" charset="-122"/>
              </a:rPr>
              <a:t>麦杰科技简介</a:t>
            </a:r>
          </a:p>
        </p:txBody>
      </p:sp>
      <p:pic>
        <p:nvPicPr>
          <p:cNvPr id="6149" name="Picture 5" descr="magus_logo201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520268" y="6597651"/>
            <a:ext cx="115781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3" descr="E:\120706 SIS解决方案PPT\素材\sisppt底纹-01-01.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Text Box 48"/>
          <p:cNvSpPr txBox="1">
            <a:spLocks noChangeArrowheads="1"/>
          </p:cNvSpPr>
          <p:nvPr userDrawn="1"/>
        </p:nvSpPr>
        <p:spPr bwMode="auto">
          <a:xfrm>
            <a:off x="0" y="85725"/>
            <a:ext cx="12192000" cy="338554"/>
          </a:xfrm>
          <a:prstGeom prst="rect">
            <a:avLst/>
          </a:prstGeom>
          <a:noFill/>
          <a:ln>
            <a:noFill/>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sz="1600" b="1" smtClean="0">
                <a:solidFill>
                  <a:srgbClr val="000000"/>
                </a:solidFill>
                <a:latin typeface="微软雅黑" panose="020B0503020204020204" pitchFamily="34" charset="-122"/>
                <a:ea typeface="微软雅黑" panose="020B0503020204020204" pitchFamily="34" charset="-122"/>
              </a:rPr>
              <a:t>麦杰科技简介</a:t>
            </a:r>
          </a:p>
        </p:txBody>
      </p:sp>
    </p:spTree>
  </p:cSld>
  <p:clrMap bg1="lt1" tx1="dk1" bg2="lt2" tx2="dk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3" descr="E:\120706 SIS解决方案PPT\素材\sisppt底纹-01-01.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087295"/>
      </p:ext>
    </p:extLst>
  </p:cSld>
  <p:clrMap bg1="lt1" tx1="dk1" bg2="lt2" tx2="dk2" accent1="accent1" accent2="accent2" accent3="accent3" accent4="accent4" accent5="accent5" accent6="accent6" hlink="hlink" folHlink="folHlink"/>
  <p:sldLayoutIdLst>
    <p:sldLayoutId id="2147485331" r:id="rId1"/>
    <p:sldLayoutId id="2147485332" r:id="rId2"/>
    <p:sldLayoutId id="2147485333" r:id="rId3"/>
    <p:sldLayoutId id="2147485334" r:id="rId4"/>
    <p:sldLayoutId id="2147485335" r:id="rId5"/>
    <p:sldLayoutId id="2147485336" r:id="rId6"/>
    <p:sldLayoutId id="2147485337" r:id="rId7"/>
    <p:sldLayoutId id="2147485338" r:id="rId8"/>
    <p:sldLayoutId id="2147485339" r:id="rId9"/>
    <p:sldLayoutId id="2147485340" r:id="rId10"/>
    <p:sldLayoutId id="21474853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3" descr="E:\120706 SIS解决方案PPT\素材\sisppt底纹-01-01.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3"/>
          <p:cNvCxnSpPr>
            <a:cxnSpLocks noChangeShapeType="1"/>
          </p:cNvCxnSpPr>
          <p:nvPr userDrawn="1"/>
        </p:nvCxnSpPr>
        <p:spPr bwMode="auto">
          <a:xfrm>
            <a:off x="1905000" y="423863"/>
            <a:ext cx="8401051" cy="0"/>
          </a:xfrm>
          <a:prstGeom prst="line">
            <a:avLst/>
          </a:prstGeom>
          <a:noFill/>
          <a:ln w="38100">
            <a:solidFill>
              <a:srgbClr val="0067B1"/>
            </a:solidFill>
            <a:round/>
            <a:headEnd/>
            <a:tailEnd/>
          </a:ln>
          <a:extLst>
            <a:ext uri="{909E8E84-426E-40DD-AFC4-6F175D3DCCD1}">
              <a14:hiddenFill xmlns:a14="http://schemas.microsoft.com/office/drawing/2010/main">
                <a:noFill/>
              </a14:hiddenFill>
            </a:ext>
          </a:extLst>
        </p:spPr>
      </p:cxnSp>
      <p:cxnSp>
        <p:nvCxnSpPr>
          <p:cNvPr id="9" name="直接连接符 5"/>
          <p:cNvCxnSpPr>
            <a:cxnSpLocks noChangeShapeType="1"/>
          </p:cNvCxnSpPr>
          <p:nvPr userDrawn="1"/>
        </p:nvCxnSpPr>
        <p:spPr bwMode="auto">
          <a:xfrm>
            <a:off x="1905000" y="423863"/>
            <a:ext cx="8401051" cy="0"/>
          </a:xfrm>
          <a:prstGeom prst="line">
            <a:avLst/>
          </a:prstGeom>
          <a:noFill/>
          <a:ln w="38100">
            <a:solidFill>
              <a:srgbClr val="005EAE"/>
            </a:solidFill>
            <a:round/>
            <a:headEnd/>
            <a:tailEnd/>
          </a:ln>
          <a:extLst>
            <a:ext uri="{909E8E84-426E-40DD-AFC4-6F175D3DCCD1}">
              <a14:hiddenFill xmlns:a14="http://schemas.microsoft.com/office/drawing/2010/main">
                <a:noFill/>
              </a14:hiddenFill>
            </a:ext>
          </a:extLst>
        </p:spPr>
      </p:cxnSp>
      <p:pic>
        <p:nvPicPr>
          <p:cNvPr id="11" name="Picture 7" descr="openPlant_log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974167" y="6526213"/>
            <a:ext cx="1111251"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7" descr="C:\Users\Administrator\Desktop\logo_01.gif"/>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326718" y="6548439"/>
            <a:ext cx="1018116"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2499261"/>
      </p:ext>
    </p:extLst>
  </p:cSld>
  <p:clrMap bg1="lt1" tx1="dk1" bg2="lt2" tx2="dk2" accent1="accent1" accent2="accent2" accent3="accent3" accent4="accent4" accent5="accent5" accent6="accent6" hlink="hlink" folHlink="folHlink"/>
  <p:sldLayoutIdLst>
    <p:sldLayoutId id="2147485343" r:id="rId1"/>
    <p:sldLayoutId id="2147485344" r:id="rId2"/>
    <p:sldLayoutId id="2147485345" r:id="rId3"/>
    <p:sldLayoutId id="2147485346" r:id="rId4"/>
    <p:sldLayoutId id="2147485347" r:id="rId5"/>
    <p:sldLayoutId id="2147485348" r:id="rId6"/>
    <p:sldLayoutId id="2147485349" r:id="rId7"/>
    <p:sldLayoutId id="2147485350" r:id="rId8"/>
    <p:sldLayoutId id="2147485351" r:id="rId9"/>
    <p:sldLayoutId id="2147485352" r:id="rId10"/>
    <p:sldLayoutId id="21474853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图片 2" descr="环境logo.jpg"/>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18105" y="6342857"/>
            <a:ext cx="18288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2734454"/>
      </p:ext>
    </p:extLst>
  </p:cSld>
  <p:clrMap bg1="lt1" tx1="dk1" bg2="lt2" tx2="dk2" accent1="accent1" accent2="accent2" accent3="accent3" accent4="accent4" accent5="accent5" accent6="accent6" hlink="hlink" folHlink="folHlink"/>
  <p:sldLayoutIdLst>
    <p:sldLayoutId id="2147485355" r:id="rId1"/>
    <p:sldLayoutId id="2147485356" r:id="rId2"/>
    <p:sldLayoutId id="2147485357" r:id="rId3"/>
    <p:sldLayoutId id="2147485358" r:id="rId4"/>
    <p:sldLayoutId id="2147485359" r:id="rId5"/>
    <p:sldLayoutId id="2147485360" r:id="rId6"/>
    <p:sldLayoutId id="2147485361" r:id="rId7"/>
    <p:sldLayoutId id="2147485362" r:id="rId8"/>
    <p:sldLayoutId id="2147485363" r:id="rId9"/>
    <p:sldLayoutId id="2147485364" r:id="rId10"/>
    <p:sldLayoutId id="21474853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图片 2" descr="环境logo.jpg"/>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5633" y="6333640"/>
            <a:ext cx="18288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5643241"/>
      </p:ext>
    </p:extLst>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3.xml"/><Relationship Id="rId5" Type="http://schemas.openxmlformats.org/officeDocument/2006/relationships/image" Target="../media/image35.png"/><Relationship Id="rId4" Type="http://schemas.openxmlformats.org/officeDocument/2006/relationships/chart" Target="../charts/char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chart" Target="../charts/chart12.xml"/><Relationship Id="rId7" Type="http://schemas.openxmlformats.org/officeDocument/2006/relationships/diagramLayout" Target="../diagrams/layout2.xml"/><Relationship Id="rId2" Type="http://schemas.openxmlformats.org/officeDocument/2006/relationships/chart" Target="../charts/chart11.xml"/><Relationship Id="rId1" Type="http://schemas.openxmlformats.org/officeDocument/2006/relationships/slideLayout" Target="../slideLayouts/slideLayout73.xml"/><Relationship Id="rId6" Type="http://schemas.openxmlformats.org/officeDocument/2006/relationships/diagramData" Target="../diagrams/data2.xml"/><Relationship Id="rId5" Type="http://schemas.openxmlformats.org/officeDocument/2006/relationships/chart" Target="../charts/chart14.xml"/><Relationship Id="rId10" Type="http://schemas.microsoft.com/office/2007/relationships/diagramDrawing" Target="../diagrams/drawing2.xml"/><Relationship Id="rId4" Type="http://schemas.openxmlformats.org/officeDocument/2006/relationships/chart" Target="../charts/chart13.xml"/><Relationship Id="rId9" Type="http://schemas.openxmlformats.org/officeDocument/2006/relationships/diagramColors" Target="../diagrams/colors2.xml"/></Relationships>
</file>

<file path=ppt/slides/_rels/slide22.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chart" Target="../charts/chart16.xml"/><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38.png"/><Relationship Id="rId5" Type="http://schemas.openxmlformats.org/officeDocument/2006/relationships/chart" Target="../charts/chart18.xml"/><Relationship Id="rId4" Type="http://schemas.openxmlformats.org/officeDocument/2006/relationships/chart" Target="../charts/chart17.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openxmlformats.org/officeDocument/2006/relationships/image" Target="../media/image43.png"/><Relationship Id="rId5" Type="http://schemas.openxmlformats.org/officeDocument/2006/relationships/image" Target="../media/image40.jpe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chart" Target="../charts/chart20.xml"/><Relationship Id="rId7" Type="http://schemas.openxmlformats.org/officeDocument/2006/relationships/diagramQuickStyle" Target="../diagrams/quickStyle5.xml"/><Relationship Id="rId2" Type="http://schemas.openxmlformats.org/officeDocument/2006/relationships/chart" Target="../charts/chart19.xml"/><Relationship Id="rId1" Type="http://schemas.openxmlformats.org/officeDocument/2006/relationships/slideLayout" Target="../slideLayouts/slideLayout73.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chart" Target="../charts/chart21.xml"/><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19.xml"/><Relationship Id="rId1" Type="http://schemas.openxmlformats.org/officeDocument/2006/relationships/slideLayout" Target="../slideLayouts/slideLayout73.xml"/><Relationship Id="rId4" Type="http://schemas.openxmlformats.org/officeDocument/2006/relationships/chart" Target="../charts/chart2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 Id="rId9" Type="http://schemas.openxmlformats.org/officeDocument/2006/relationships/image" Target="../media/image5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2.xml"/><Relationship Id="rId1" Type="http://schemas.openxmlformats.org/officeDocument/2006/relationships/themeOverride" Target="../theme/themeOverride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t="-1000" b="-1000"/>
          </a:stretch>
        </a:blipFill>
        <a:effectLst/>
      </p:bgPr>
    </p:bg>
    <p:spTree>
      <p:nvGrpSpPr>
        <p:cNvPr id="1" name=""/>
        <p:cNvGrpSpPr/>
        <p:nvPr/>
      </p:nvGrpSpPr>
      <p:grpSpPr>
        <a:xfrm>
          <a:off x="0" y="0"/>
          <a:ext cx="0" cy="0"/>
          <a:chOff x="0" y="0"/>
          <a:chExt cx="0" cy="0"/>
        </a:xfrm>
      </p:grpSpPr>
      <p:sp>
        <p:nvSpPr>
          <p:cNvPr id="4" name="矩形 3"/>
          <p:cNvSpPr/>
          <p:nvPr/>
        </p:nvSpPr>
        <p:spPr>
          <a:xfrm>
            <a:off x="695400" y="1268760"/>
            <a:ext cx="11305256" cy="2585323"/>
          </a:xfrm>
          <a:prstGeom prst="rect">
            <a:avLst/>
          </a:prstGeom>
          <a:effectLst>
            <a:outerShdw blurRad="50800" dist="38100" dir="2700000" algn="tl" rotWithShape="0">
              <a:prstClr val="black">
                <a:alpha val="40000"/>
              </a:prstClr>
            </a:outerShdw>
          </a:effectLst>
        </p:spPr>
        <p:txBody>
          <a:bodyPr wrap="square">
            <a:spAutoFit/>
          </a:bodyPr>
          <a:lstStyle/>
          <a:p>
            <a:pPr algn="ctr">
              <a:lnSpc>
                <a:spcPct val="150000"/>
              </a:lnSpc>
              <a:defRPr/>
            </a:pPr>
            <a:r>
              <a:rPr lang="zh-CN" altLang="en-US" sz="5400" b="1" dirty="0" smtClean="0">
                <a:solidFill>
                  <a:srgbClr val="0067B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内蒙古环保厅生态大数据项目</a:t>
            </a:r>
            <a:endParaRPr lang="en-US" altLang="zh-CN" sz="5400" b="1" dirty="0" smtClean="0">
              <a:solidFill>
                <a:srgbClr val="0067B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ctr">
              <a:lnSpc>
                <a:spcPct val="150000"/>
              </a:lnSpc>
              <a:defRPr/>
            </a:pPr>
            <a:r>
              <a:rPr lang="zh-CN" altLang="en-US" sz="5400" b="1" dirty="0">
                <a:solidFill>
                  <a:srgbClr val="0067B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需求</a:t>
            </a:r>
            <a:r>
              <a:rPr lang="zh-CN" altLang="en-US" sz="5400" b="1" dirty="0" smtClean="0">
                <a:solidFill>
                  <a:srgbClr val="0067B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设计评审汇报</a:t>
            </a:r>
            <a:endParaRPr lang="zh-CN" altLang="en-US" sz="5400" b="1" dirty="0">
              <a:solidFill>
                <a:srgbClr val="0067B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 name="矩形 4"/>
          <p:cNvSpPr/>
          <p:nvPr/>
        </p:nvSpPr>
        <p:spPr>
          <a:xfrm>
            <a:off x="1179084" y="5013176"/>
            <a:ext cx="10337888" cy="1200329"/>
          </a:xfrm>
          <a:prstGeom prst="rect">
            <a:avLst/>
          </a:prstGeom>
          <a:effectLst>
            <a:outerShdw blurRad="50800" dist="38100" dir="2700000" algn="tl" rotWithShape="0">
              <a:prstClr val="black">
                <a:alpha val="40000"/>
              </a:prstClr>
            </a:outerShdw>
          </a:effectLst>
        </p:spPr>
        <p:txBody>
          <a:bodyPr wrap="square">
            <a:spAutoFit/>
          </a:bodyPr>
          <a:lstStyle/>
          <a:p>
            <a:pPr algn="ctr">
              <a:lnSpc>
                <a:spcPct val="150000"/>
              </a:lnSpc>
              <a:defRPr/>
            </a:pPr>
            <a:r>
              <a:rPr lang="zh-CN" altLang="en-US" sz="2400" dirty="0" smtClean="0">
                <a:solidFill>
                  <a:srgbClr val="0067B1"/>
                </a:solidFill>
                <a:latin typeface="微软雅黑" panose="020B0503020204020204" pitchFamily="34" charset="-122"/>
                <a:ea typeface="微软雅黑" panose="020B0503020204020204" pitchFamily="34" charset="-122"/>
              </a:rPr>
              <a:t>上海麦杰环境科技有限公司</a:t>
            </a:r>
            <a:endParaRPr lang="en-US" altLang="zh-CN" sz="2400" dirty="0" smtClean="0">
              <a:solidFill>
                <a:srgbClr val="0067B1"/>
              </a:solidFill>
              <a:latin typeface="微软雅黑" panose="020B0503020204020204" pitchFamily="34" charset="-122"/>
              <a:ea typeface="微软雅黑" panose="020B0503020204020204" pitchFamily="34" charset="-122"/>
            </a:endParaRPr>
          </a:p>
          <a:p>
            <a:pPr algn="ctr">
              <a:lnSpc>
                <a:spcPct val="150000"/>
              </a:lnSpc>
              <a:defRPr/>
            </a:pPr>
            <a:r>
              <a:rPr lang="zh-CN" altLang="en-US" sz="2400" dirty="0" smtClean="0">
                <a:solidFill>
                  <a:srgbClr val="0067B1"/>
                </a:solidFill>
                <a:latin typeface="微软雅黑" panose="020B0503020204020204" pitchFamily="34" charset="-122"/>
                <a:ea typeface="微软雅黑" panose="020B0503020204020204" pitchFamily="34" charset="-122"/>
              </a:rPr>
              <a:t>二零一六年四月</a:t>
            </a:r>
            <a:endParaRPr lang="zh-CN" altLang="en-US" sz="2400" dirty="0">
              <a:solidFill>
                <a:srgbClr val="0067B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01298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25668" y="1201708"/>
            <a:ext cx="11002507" cy="1754326"/>
          </a:xfrm>
          <a:prstGeom prst="rect">
            <a:avLst/>
          </a:prstGeom>
          <a:solidFill>
            <a:schemeClr val="bg1"/>
          </a:solidFill>
        </p:spPr>
        <p:txBody>
          <a:bodyPr wrap="square" rtlCol="0">
            <a:spAutoFit/>
          </a:bodyPr>
          <a:lstStyle/>
          <a:p>
            <a:pPr>
              <a:lnSpc>
                <a:spcPct val="150000"/>
              </a:lnSpc>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    本单元对电力行业的污染排放及资源消耗进行分析，根据企业的污染物排放强度、排放绩效、煤炭消耗绩效、水消耗绩效，对企业进行排名，筛选出排污最多，能耗最高的企业，建议淘汰或治理；进而根据盟市内所有消耗、排放和发电的数据进行加权平均，对盟市进行排名；进入盟市界面后对盟市内各企业进行分析，提出治理意见。</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0" y="980728"/>
            <a:ext cx="7524750" cy="5267325"/>
          </a:xfrm>
          <a:prstGeom prst="rect">
            <a:avLst/>
          </a:prstGeom>
        </p:spPr>
      </p:pic>
      <p:sp>
        <p:nvSpPr>
          <p:cNvPr id="30" name="圆角矩形 29"/>
          <p:cNvSpPr/>
          <p:nvPr/>
        </p:nvSpPr>
        <p:spPr>
          <a:xfrm>
            <a:off x="4640603" y="1167331"/>
            <a:ext cx="1676933" cy="285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规律分析</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圆角矩形 30"/>
          <p:cNvSpPr/>
          <p:nvPr/>
        </p:nvSpPr>
        <p:spPr>
          <a:xfrm>
            <a:off x="2627231" y="1161994"/>
            <a:ext cx="1676933" cy="285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区域内明细</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文本占位符 2"/>
          <p:cNvSpPr>
            <a:spLocks noGrp="1"/>
          </p:cNvSpPr>
          <p:nvPr>
            <p:ph type="body" sz="quarter" idx="4294967295"/>
          </p:nvPr>
        </p:nvSpPr>
        <p:spPr>
          <a:xfrm>
            <a:off x="2853047" y="71838"/>
            <a:ext cx="6910387" cy="3693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fontAlgn="base" hangingPunct="0">
              <a:spcBef>
                <a:spcPct val="0"/>
              </a:spcBef>
              <a:spcAft>
                <a:spcPct val="0"/>
              </a:spcAft>
              <a:buNone/>
            </a:pPr>
            <a:r>
              <a:rPr lang="zh-CN" altLang="en-US" sz="2000" b="1" dirty="0" smtClean="0">
                <a:solidFill>
                  <a:srgbClr val="000000"/>
                </a:solidFill>
                <a:latin typeface="微软雅黑" panose="020B0503020204020204" pitchFamily="34" charset="-122"/>
                <a:ea typeface="微软雅黑" panose="020B0503020204020204" pitchFamily="34" charset="-122"/>
              </a:rPr>
              <a:t>二、电力</a:t>
            </a:r>
            <a:r>
              <a:rPr lang="zh-CN" altLang="en-US" sz="2000" b="1" dirty="0">
                <a:solidFill>
                  <a:srgbClr val="000000"/>
                </a:solidFill>
                <a:latin typeface="微软雅黑" panose="020B0503020204020204" pitchFamily="34" charset="-122"/>
                <a:ea typeface="微软雅黑" panose="020B0503020204020204" pitchFamily="34" charset="-122"/>
              </a:rPr>
              <a:t>行业污染</a:t>
            </a:r>
            <a:r>
              <a:rPr lang="zh-CN" altLang="en-US" sz="2000" b="1" dirty="0" smtClean="0">
                <a:solidFill>
                  <a:srgbClr val="000000"/>
                </a:solidFill>
                <a:latin typeface="微软雅黑" panose="020B0503020204020204" pitchFamily="34" charset="-122"/>
                <a:ea typeface="微软雅黑" panose="020B0503020204020204" pitchFamily="34" charset="-122"/>
              </a:rPr>
              <a:t>排放分析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5187" y="4506017"/>
            <a:ext cx="197008" cy="191742"/>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2253429776"/>
              </p:ext>
            </p:extLst>
          </p:nvPr>
        </p:nvGraphicFramePr>
        <p:xfrm>
          <a:off x="7327003" y="2065708"/>
          <a:ext cx="4101172" cy="3449749"/>
        </p:xfrm>
        <a:graphic>
          <a:graphicData uri="http://schemas.openxmlformats.org/drawingml/2006/table">
            <a:tbl>
              <a:tblPr firstRow="1" bandRow="1">
                <a:tableStyleId>{5C22544A-7EE6-4342-B048-85BDC9FD1C3A}</a:tableStyleId>
              </a:tblPr>
              <a:tblGrid>
                <a:gridCol w="1025293">
                  <a:extLst>
                    <a:ext uri="{9D8B030D-6E8A-4147-A177-3AD203B41FA5}">
                      <a16:colId xmlns:a16="http://schemas.microsoft.com/office/drawing/2014/main" xmlns="" val="340307438"/>
                    </a:ext>
                  </a:extLst>
                </a:gridCol>
                <a:gridCol w="1025293">
                  <a:extLst>
                    <a:ext uri="{9D8B030D-6E8A-4147-A177-3AD203B41FA5}">
                      <a16:colId xmlns:a16="http://schemas.microsoft.com/office/drawing/2014/main" xmlns="" val="2058148885"/>
                    </a:ext>
                  </a:extLst>
                </a:gridCol>
                <a:gridCol w="1278610">
                  <a:extLst>
                    <a:ext uri="{9D8B030D-6E8A-4147-A177-3AD203B41FA5}">
                      <a16:colId xmlns:a16="http://schemas.microsoft.com/office/drawing/2014/main" xmlns="" val="2828756748"/>
                    </a:ext>
                  </a:extLst>
                </a:gridCol>
                <a:gridCol w="771976">
                  <a:extLst>
                    <a:ext uri="{9D8B030D-6E8A-4147-A177-3AD203B41FA5}">
                      <a16:colId xmlns:a16="http://schemas.microsoft.com/office/drawing/2014/main" xmlns="" val="2536008170"/>
                    </a:ext>
                  </a:extLst>
                </a:gridCol>
              </a:tblGrid>
              <a:tr h="507969">
                <a:tc>
                  <a:txBody>
                    <a:bodyPr/>
                    <a:lstStyle/>
                    <a:p>
                      <a:pPr algn="ct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序号</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高能耗企业</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发电量</a:t>
                      </a:r>
                      <a:endPar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（亿千瓦时）</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占比</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xmlns="" val="962948096"/>
                  </a:ext>
                </a:extLst>
              </a:tr>
              <a:tr h="294178">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企业一</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52</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5.2%</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xmlns="" val="2749325341"/>
                  </a:ext>
                </a:extLst>
              </a:tr>
              <a:tr h="294178">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企业二</a:t>
                      </a: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48</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4.8%</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xmlns="" val="1426234276"/>
                  </a:ext>
                </a:extLst>
              </a:tr>
              <a:tr h="294178">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企业三</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35</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3.5%</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xmlns="" val="1497345723"/>
                  </a:ext>
                </a:extLst>
              </a:tr>
              <a:tr h="294178">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企业四</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53</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5.3%</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xmlns="" val="542152268"/>
                  </a:ext>
                </a:extLst>
              </a:tr>
              <a:tr h="294178">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企业五</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36</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3.6%</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xmlns="" val="317954867"/>
                  </a:ext>
                </a:extLst>
              </a:tr>
              <a:tr h="294178">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企业六</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79</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7.9%</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xmlns="" val="1578176811"/>
                  </a:ext>
                </a:extLst>
              </a:tr>
              <a:tr h="294178">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7</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企业七</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61</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6.1%</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xmlns="" val="3006541233"/>
                  </a:ext>
                </a:extLst>
              </a:tr>
              <a:tr h="294178">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8</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企业八</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47</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4.7%</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xmlns="" val="37216477"/>
                  </a:ext>
                </a:extLst>
              </a:tr>
              <a:tr h="294178">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9</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企业九</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62</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6.2%</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xmlns="" val="684691809"/>
                  </a:ext>
                </a:extLst>
              </a:tr>
              <a:tr h="294178">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企业十</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33</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3.3%</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xmlns="" val="4288521000"/>
                  </a:ext>
                </a:extLst>
              </a:tr>
            </a:tbl>
          </a:graphicData>
        </a:graphic>
      </p:graphicFrame>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0018" y="4787561"/>
            <a:ext cx="173539" cy="17960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311" y="3540377"/>
            <a:ext cx="197008" cy="191742"/>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3311" y="3540377"/>
            <a:ext cx="98504" cy="191742"/>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5698" y="4607957"/>
            <a:ext cx="173539" cy="179604"/>
          </a:xfrm>
          <a:prstGeom prst="rect">
            <a:avLst/>
          </a:prstGeom>
        </p:spPr>
      </p:pic>
      <p:pic>
        <p:nvPicPr>
          <p:cNvPr id="56" name="图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2301" y="4243335"/>
            <a:ext cx="173539" cy="179604"/>
          </a:xfrm>
          <a:prstGeom prst="rect">
            <a:avLst/>
          </a:prstGeom>
        </p:spPr>
      </p:pic>
      <p:pic>
        <p:nvPicPr>
          <p:cNvPr id="57" name="图片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5055" y="5037371"/>
            <a:ext cx="173539" cy="179604"/>
          </a:xfrm>
          <a:prstGeom prst="rect">
            <a:avLst/>
          </a:prstGeom>
        </p:spPr>
      </p:pic>
      <p:pic>
        <p:nvPicPr>
          <p:cNvPr id="58" name="图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7392" y="4326413"/>
            <a:ext cx="173539" cy="179604"/>
          </a:xfrm>
          <a:prstGeom prst="rect">
            <a:avLst/>
          </a:prstGeom>
        </p:spPr>
      </p:pic>
      <p:pic>
        <p:nvPicPr>
          <p:cNvPr id="60" name="图片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6947" y="5251707"/>
            <a:ext cx="197008" cy="191742"/>
          </a:xfrm>
          <a:prstGeom prst="rect">
            <a:avLst/>
          </a:prstGeom>
        </p:spPr>
      </p:pic>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3921" y="3789515"/>
            <a:ext cx="197008" cy="191742"/>
          </a:xfrm>
          <a:prstGeom prst="rect">
            <a:avLst/>
          </a:prstGeom>
        </p:spPr>
      </p:pic>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4352" y="2363313"/>
            <a:ext cx="197008" cy="191742"/>
          </a:xfrm>
          <a:prstGeom prst="rect">
            <a:avLst/>
          </a:prstGeom>
        </p:spPr>
      </p:pic>
      <p:pic>
        <p:nvPicPr>
          <p:cNvPr id="64" name="图片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6846" y="3823798"/>
            <a:ext cx="197008" cy="191742"/>
          </a:xfrm>
          <a:prstGeom prst="rect">
            <a:avLst/>
          </a:prstGeom>
        </p:spPr>
      </p:pic>
      <p:pic>
        <p:nvPicPr>
          <p:cNvPr id="65" name="图片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6846" y="3823798"/>
            <a:ext cx="98504" cy="191742"/>
          </a:xfrm>
          <a:prstGeom prst="rect">
            <a:avLst/>
          </a:prstGeom>
        </p:spPr>
      </p:pic>
      <p:pic>
        <p:nvPicPr>
          <p:cNvPr id="66" name="图片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5211" y="3996424"/>
            <a:ext cx="197008" cy="191742"/>
          </a:xfrm>
          <a:prstGeom prst="rect">
            <a:avLst/>
          </a:prstGeom>
        </p:spPr>
      </p:pic>
      <p:pic>
        <p:nvPicPr>
          <p:cNvPr id="67" name="图片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75211" y="3996424"/>
            <a:ext cx="98504" cy="191742"/>
          </a:xfrm>
          <a:prstGeom prst="rect">
            <a:avLst/>
          </a:prstGeom>
        </p:spPr>
      </p:pic>
      <p:pic>
        <p:nvPicPr>
          <p:cNvPr id="68" name="图片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9737" y="3239851"/>
            <a:ext cx="197008" cy="191742"/>
          </a:xfrm>
          <a:prstGeom prst="rect">
            <a:avLst/>
          </a:prstGeom>
        </p:spPr>
      </p:pic>
      <p:pic>
        <p:nvPicPr>
          <p:cNvPr id="69" name="图片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9737" y="3239851"/>
            <a:ext cx="98504" cy="191742"/>
          </a:xfrm>
          <a:prstGeom prst="rect">
            <a:avLst/>
          </a:prstGeom>
        </p:spPr>
      </p:pic>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7392" y="2319072"/>
            <a:ext cx="197008" cy="191742"/>
          </a:xfrm>
          <a:prstGeom prst="rect">
            <a:avLst/>
          </a:prstGeom>
        </p:spPr>
      </p:pic>
      <p:pic>
        <p:nvPicPr>
          <p:cNvPr id="71" name="图片 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7392" y="2319072"/>
            <a:ext cx="98504" cy="191742"/>
          </a:xfrm>
          <a:prstGeom prst="rect">
            <a:avLst/>
          </a:prstGeom>
        </p:spPr>
      </p:pic>
      <p:pic>
        <p:nvPicPr>
          <p:cNvPr id="75" name="图片 74"/>
          <p:cNvPicPr>
            <a:picLocks noChangeAspect="1"/>
          </p:cNvPicPr>
          <p:nvPr/>
        </p:nvPicPr>
        <p:blipFill>
          <a:blip r:embed="rId7"/>
          <a:stretch>
            <a:fillRect/>
          </a:stretch>
        </p:blipFill>
        <p:spPr>
          <a:xfrm>
            <a:off x="1159319" y="1752572"/>
            <a:ext cx="1047750" cy="285750"/>
          </a:xfrm>
          <a:prstGeom prst="rect">
            <a:avLst/>
          </a:prstGeom>
        </p:spPr>
      </p:pic>
      <p:sp>
        <p:nvSpPr>
          <p:cNvPr id="76" name="圆角矩形 75"/>
          <p:cNvSpPr/>
          <p:nvPr/>
        </p:nvSpPr>
        <p:spPr>
          <a:xfrm>
            <a:off x="619660" y="1161994"/>
            <a:ext cx="1676933" cy="285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全区排名一览</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508067">
            <a:off x="719091" y="6050567"/>
            <a:ext cx="197008" cy="191742"/>
          </a:xfrm>
          <a:prstGeom prst="rect">
            <a:avLst/>
          </a:pr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1421" y="6056636"/>
            <a:ext cx="173539" cy="179604"/>
          </a:xfrm>
          <a:prstGeom prst="rect">
            <a:avLst/>
          </a:prstGeom>
        </p:spPr>
      </p:pic>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4059" y="6043732"/>
            <a:ext cx="197008" cy="191742"/>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34059" y="6043732"/>
            <a:ext cx="98504" cy="191742"/>
          </a:xfrm>
          <a:prstGeom prst="rect">
            <a:avLst/>
          </a:prstGeom>
        </p:spPr>
      </p:pic>
      <p:sp>
        <p:nvSpPr>
          <p:cNvPr id="3" name="文本框 2"/>
          <p:cNvSpPr txBox="1"/>
          <p:nvPr/>
        </p:nvSpPr>
        <p:spPr>
          <a:xfrm>
            <a:off x="1067248" y="5942691"/>
            <a:ext cx="1416088" cy="338554"/>
          </a:xfrm>
          <a:prstGeom prst="rect">
            <a:avLst/>
          </a:prstGeom>
          <a:noFill/>
        </p:spPr>
        <p:txBody>
          <a:bodyPr wrap="square" rtlCol="0">
            <a:spAutoFit/>
          </a:bodyPr>
          <a:lstStyle/>
          <a:p>
            <a:r>
              <a:rPr lang="zh-CN" altLang="en-US" sz="1600" dirty="0" smtClean="0"/>
              <a:t>高排放企业</a:t>
            </a:r>
            <a:endParaRPr lang="zh-CN" altLang="en-US" sz="1600" dirty="0"/>
          </a:p>
        </p:txBody>
      </p:sp>
      <p:sp>
        <p:nvSpPr>
          <p:cNvPr id="40" name="文本框 39"/>
          <p:cNvSpPr txBox="1"/>
          <p:nvPr/>
        </p:nvSpPr>
        <p:spPr>
          <a:xfrm>
            <a:off x="3266525" y="5942691"/>
            <a:ext cx="1416088" cy="338554"/>
          </a:xfrm>
          <a:prstGeom prst="rect">
            <a:avLst/>
          </a:prstGeom>
          <a:noFill/>
        </p:spPr>
        <p:txBody>
          <a:bodyPr wrap="square" rtlCol="0">
            <a:spAutoFit/>
          </a:bodyPr>
          <a:lstStyle/>
          <a:p>
            <a:r>
              <a:rPr lang="zh-CN" altLang="en-US" sz="1600" dirty="0" smtClean="0"/>
              <a:t>高耗能企业</a:t>
            </a:r>
            <a:endParaRPr lang="zh-CN" altLang="en-US" sz="1600" dirty="0"/>
          </a:p>
        </p:txBody>
      </p:sp>
      <p:sp>
        <p:nvSpPr>
          <p:cNvPr id="41" name="文本框 40"/>
          <p:cNvSpPr txBox="1"/>
          <p:nvPr/>
        </p:nvSpPr>
        <p:spPr>
          <a:xfrm>
            <a:off x="5347921" y="5970766"/>
            <a:ext cx="2059974" cy="338554"/>
          </a:xfrm>
          <a:prstGeom prst="rect">
            <a:avLst/>
          </a:prstGeom>
          <a:noFill/>
        </p:spPr>
        <p:txBody>
          <a:bodyPr wrap="square" rtlCol="0">
            <a:spAutoFit/>
          </a:bodyPr>
          <a:lstStyle/>
          <a:p>
            <a:r>
              <a:rPr lang="zh-CN" altLang="en-US" sz="1600" dirty="0" smtClean="0"/>
              <a:t>高排放</a:t>
            </a:r>
            <a:r>
              <a:rPr lang="en-US" altLang="zh-CN" sz="1600" dirty="0" smtClean="0"/>
              <a:t>+</a:t>
            </a:r>
            <a:r>
              <a:rPr lang="zh-CN" altLang="en-US" sz="1600" dirty="0" smtClean="0"/>
              <a:t>耗能企业</a:t>
            </a:r>
            <a:endParaRPr lang="zh-CN" altLang="en-US" sz="1600" dirty="0"/>
          </a:p>
        </p:txBody>
      </p:sp>
      <p:sp>
        <p:nvSpPr>
          <p:cNvPr id="4" name="矩形 3"/>
          <p:cNvSpPr/>
          <p:nvPr/>
        </p:nvSpPr>
        <p:spPr>
          <a:xfrm>
            <a:off x="7178023" y="1052736"/>
            <a:ext cx="4678616" cy="1049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tx1"/>
                </a:solidFill>
                <a:latin typeface="微软雅黑" panose="020B0503020204020204" pitchFamily="34" charset="-122"/>
                <a:ea typeface="微软雅黑" panose="020B0503020204020204" pitchFamily="34" charset="-122"/>
              </a:rPr>
              <a:t>重点企业一览</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r>
              <a:rPr lang="zh-CN" altLang="en-US" sz="1600" dirty="0" smtClean="0">
                <a:solidFill>
                  <a:schemeClr val="tx1"/>
                </a:solidFill>
                <a:latin typeface="微软雅黑" panose="020B0503020204020204" pitchFamily="34" charset="-122"/>
                <a:ea typeface="微软雅黑" panose="020B0503020204020204" pitchFamily="34" charset="-122"/>
              </a:rPr>
              <a:t>通过对电力企业污染排放指标和能源资源消耗指标进行统计分析，筛选出高能耗、高污染的企业，并展示在地图上。</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2" name="矩形 41"/>
          <p:cNvSpPr/>
          <p:nvPr/>
        </p:nvSpPr>
        <p:spPr>
          <a:xfrm>
            <a:off x="1054959" y="683404"/>
            <a:ext cx="2839239" cy="369332"/>
          </a:xfrm>
          <a:prstGeom prst="rect">
            <a:avLst/>
          </a:prstGeom>
        </p:spPr>
        <p:txBody>
          <a:bodyPr wrap="none">
            <a:spAutoFit/>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、高能耗高排放分析专题</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1" name="图片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9906" y="5277786"/>
            <a:ext cx="197008" cy="191742"/>
          </a:xfrm>
          <a:prstGeom prst="rect">
            <a:avLst/>
          </a:prstGeom>
        </p:spPr>
      </p:pic>
      <p:grpSp>
        <p:nvGrpSpPr>
          <p:cNvPr id="9" name="组合 8"/>
          <p:cNvGrpSpPr/>
          <p:nvPr/>
        </p:nvGrpSpPr>
        <p:grpSpPr>
          <a:xfrm>
            <a:off x="2135560" y="2059451"/>
            <a:ext cx="4262680" cy="3267260"/>
            <a:chOff x="2135560" y="2292841"/>
            <a:chExt cx="4262680" cy="3267260"/>
          </a:xfrm>
        </p:grpSpPr>
        <p:sp>
          <p:nvSpPr>
            <p:cNvPr id="44" name="泪滴形 43"/>
            <p:cNvSpPr/>
            <p:nvPr/>
          </p:nvSpPr>
          <p:spPr>
            <a:xfrm rot="8086609">
              <a:off x="5634082" y="2409850"/>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泪滴形 44"/>
            <p:cNvSpPr/>
            <p:nvPr/>
          </p:nvSpPr>
          <p:spPr>
            <a:xfrm rot="8086609">
              <a:off x="6107122" y="2309882"/>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135560" y="2292841"/>
              <a:ext cx="4262680" cy="3267260"/>
              <a:chOff x="2135560" y="2292841"/>
              <a:chExt cx="4262680" cy="3267260"/>
            </a:xfrm>
          </p:grpSpPr>
          <p:sp>
            <p:nvSpPr>
              <p:cNvPr id="2" name="泪滴形 1"/>
              <p:cNvSpPr/>
              <p:nvPr/>
            </p:nvSpPr>
            <p:spPr>
              <a:xfrm rot="8086609">
                <a:off x="6061271" y="3838418"/>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43" name="泪滴形 42"/>
              <p:cNvSpPr/>
              <p:nvPr/>
            </p:nvSpPr>
            <p:spPr>
              <a:xfrm rot="8086609">
                <a:off x="6218240" y="3307104"/>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47" name="泪滴形 46"/>
              <p:cNvSpPr/>
              <p:nvPr/>
            </p:nvSpPr>
            <p:spPr>
              <a:xfrm rot="8086609">
                <a:off x="5072772" y="3567156"/>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48" name="泪滴形 47"/>
              <p:cNvSpPr/>
              <p:nvPr/>
            </p:nvSpPr>
            <p:spPr>
              <a:xfrm rot="8086609">
                <a:off x="4895821" y="4548494"/>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49" name="泪滴形 48"/>
              <p:cNvSpPr/>
              <p:nvPr/>
            </p:nvSpPr>
            <p:spPr>
              <a:xfrm rot="8086609">
                <a:off x="2722586" y="5323596"/>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50" name="泪滴形 49"/>
              <p:cNvSpPr/>
              <p:nvPr/>
            </p:nvSpPr>
            <p:spPr>
              <a:xfrm rot="8086609">
                <a:off x="3750132" y="4060184"/>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p>
            </p:txBody>
          </p:sp>
          <p:sp>
            <p:nvSpPr>
              <p:cNvPr id="51" name="泪滴形 50"/>
              <p:cNvSpPr/>
              <p:nvPr/>
            </p:nvSpPr>
            <p:spPr>
              <a:xfrm rot="8086609">
                <a:off x="5194124" y="3874877"/>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82" name="泪滴形 81"/>
              <p:cNvSpPr/>
              <p:nvPr/>
            </p:nvSpPr>
            <p:spPr>
              <a:xfrm rot="8086609">
                <a:off x="2175545" y="5349675"/>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6" name="文本框 5"/>
              <p:cNvSpPr txBox="1"/>
              <p:nvPr/>
            </p:nvSpPr>
            <p:spPr>
              <a:xfrm>
                <a:off x="3760052" y="4077072"/>
                <a:ext cx="175708" cy="200055"/>
              </a:xfrm>
              <a:prstGeom prst="rect">
                <a:avLst/>
              </a:prstGeom>
              <a:noFill/>
            </p:spPr>
            <p:txBody>
              <a:bodyPr wrap="square" rtlCol="0">
                <a:spAutoFit/>
              </a:bodyPr>
              <a:lstStyle/>
              <a:p>
                <a:pPr algn="ctr"/>
                <a:r>
                  <a:rPr lang="en-US" altLang="zh-CN" sz="700" dirty="0"/>
                  <a:t>3</a:t>
                </a:r>
                <a:endParaRPr lang="zh-CN" altLang="en-US" sz="700" dirty="0"/>
              </a:p>
            </p:txBody>
          </p:sp>
          <p:sp>
            <p:nvSpPr>
              <p:cNvPr id="52" name="文本框 51"/>
              <p:cNvSpPr txBox="1"/>
              <p:nvPr/>
            </p:nvSpPr>
            <p:spPr>
              <a:xfrm>
                <a:off x="4912180" y="4525089"/>
                <a:ext cx="175708" cy="200055"/>
              </a:xfrm>
              <a:prstGeom prst="rect">
                <a:avLst/>
              </a:prstGeom>
              <a:noFill/>
            </p:spPr>
            <p:txBody>
              <a:bodyPr wrap="square" rtlCol="0">
                <a:spAutoFit/>
              </a:bodyPr>
              <a:lstStyle/>
              <a:p>
                <a:pPr algn="ctr"/>
                <a:r>
                  <a:rPr lang="en-US" altLang="zh-CN" sz="700" dirty="0"/>
                  <a:t>4</a:t>
                </a:r>
                <a:endParaRPr lang="zh-CN" altLang="en-US" sz="700" dirty="0"/>
              </a:p>
            </p:txBody>
          </p:sp>
          <p:sp>
            <p:nvSpPr>
              <p:cNvPr id="53" name="文本框 52"/>
              <p:cNvSpPr txBox="1"/>
              <p:nvPr/>
            </p:nvSpPr>
            <p:spPr>
              <a:xfrm>
                <a:off x="5200212" y="3861048"/>
                <a:ext cx="175708" cy="200055"/>
              </a:xfrm>
              <a:prstGeom prst="rect">
                <a:avLst/>
              </a:prstGeom>
              <a:noFill/>
            </p:spPr>
            <p:txBody>
              <a:bodyPr wrap="square" rtlCol="0">
                <a:spAutoFit/>
              </a:bodyPr>
              <a:lstStyle/>
              <a:p>
                <a:pPr algn="ctr"/>
                <a:r>
                  <a:rPr lang="en-US" altLang="zh-CN" sz="700" dirty="0"/>
                  <a:t>8</a:t>
                </a:r>
                <a:endParaRPr lang="zh-CN" altLang="en-US" sz="700" dirty="0"/>
              </a:p>
            </p:txBody>
          </p:sp>
          <p:sp>
            <p:nvSpPr>
              <p:cNvPr id="59" name="文本框 58"/>
              <p:cNvSpPr txBox="1"/>
              <p:nvPr/>
            </p:nvSpPr>
            <p:spPr>
              <a:xfrm>
                <a:off x="6064308" y="3861048"/>
                <a:ext cx="175708" cy="200055"/>
              </a:xfrm>
              <a:prstGeom prst="rect">
                <a:avLst/>
              </a:prstGeom>
              <a:noFill/>
            </p:spPr>
            <p:txBody>
              <a:bodyPr wrap="square" rtlCol="0">
                <a:spAutoFit/>
              </a:bodyPr>
              <a:lstStyle/>
              <a:p>
                <a:pPr algn="ctr"/>
                <a:r>
                  <a:rPr lang="en-US" altLang="zh-CN" sz="700" dirty="0"/>
                  <a:t>5</a:t>
                </a:r>
                <a:endParaRPr lang="zh-CN" altLang="en-US" sz="700" dirty="0"/>
              </a:p>
            </p:txBody>
          </p:sp>
          <p:sp>
            <p:nvSpPr>
              <p:cNvPr id="63" name="文本框 62"/>
              <p:cNvSpPr txBox="1"/>
              <p:nvPr/>
            </p:nvSpPr>
            <p:spPr>
              <a:xfrm>
                <a:off x="6208324" y="3300953"/>
                <a:ext cx="175708" cy="200055"/>
              </a:xfrm>
              <a:prstGeom prst="rect">
                <a:avLst/>
              </a:prstGeom>
              <a:noFill/>
            </p:spPr>
            <p:txBody>
              <a:bodyPr wrap="square" rtlCol="0">
                <a:spAutoFit/>
              </a:bodyPr>
              <a:lstStyle/>
              <a:p>
                <a:pPr algn="ctr"/>
                <a:r>
                  <a:rPr lang="en-US" altLang="zh-CN" sz="700" dirty="0"/>
                  <a:t>7</a:t>
                </a:r>
                <a:endParaRPr lang="zh-CN" altLang="en-US" sz="700" dirty="0"/>
              </a:p>
            </p:txBody>
          </p:sp>
          <p:sp>
            <p:nvSpPr>
              <p:cNvPr id="72" name="文本框 71"/>
              <p:cNvSpPr txBox="1"/>
              <p:nvPr/>
            </p:nvSpPr>
            <p:spPr>
              <a:xfrm>
                <a:off x="5056196" y="3573016"/>
                <a:ext cx="175708" cy="200055"/>
              </a:xfrm>
              <a:prstGeom prst="rect">
                <a:avLst/>
              </a:prstGeom>
              <a:noFill/>
            </p:spPr>
            <p:txBody>
              <a:bodyPr wrap="square" rtlCol="0">
                <a:spAutoFit/>
              </a:bodyPr>
              <a:lstStyle/>
              <a:p>
                <a:pPr algn="ctr"/>
                <a:r>
                  <a:rPr lang="en-US" altLang="zh-CN" sz="700" dirty="0" smtClean="0"/>
                  <a:t>1</a:t>
                </a:r>
                <a:endParaRPr lang="zh-CN" altLang="en-US" sz="700" dirty="0"/>
              </a:p>
            </p:txBody>
          </p:sp>
          <p:sp>
            <p:nvSpPr>
              <p:cNvPr id="73" name="文本框 72"/>
              <p:cNvSpPr txBox="1"/>
              <p:nvPr/>
            </p:nvSpPr>
            <p:spPr>
              <a:xfrm>
                <a:off x="5632260" y="2420888"/>
                <a:ext cx="175708" cy="200055"/>
              </a:xfrm>
              <a:prstGeom prst="rect">
                <a:avLst/>
              </a:prstGeom>
              <a:noFill/>
            </p:spPr>
            <p:txBody>
              <a:bodyPr wrap="square" rtlCol="0">
                <a:spAutoFit/>
              </a:bodyPr>
              <a:lstStyle/>
              <a:p>
                <a:pPr algn="ctr"/>
                <a:r>
                  <a:rPr lang="en-US" altLang="zh-CN" sz="700" dirty="0"/>
                  <a:t>6</a:t>
                </a:r>
                <a:endParaRPr lang="zh-CN" altLang="en-US" sz="700" dirty="0"/>
              </a:p>
            </p:txBody>
          </p:sp>
          <p:sp>
            <p:nvSpPr>
              <p:cNvPr id="77" name="文本框 76"/>
              <p:cNvSpPr txBox="1"/>
              <p:nvPr/>
            </p:nvSpPr>
            <p:spPr>
              <a:xfrm>
                <a:off x="6096000" y="2292841"/>
                <a:ext cx="175708" cy="200055"/>
              </a:xfrm>
              <a:prstGeom prst="rect">
                <a:avLst/>
              </a:prstGeom>
              <a:noFill/>
            </p:spPr>
            <p:txBody>
              <a:bodyPr wrap="square" rtlCol="0">
                <a:spAutoFit/>
              </a:bodyPr>
              <a:lstStyle/>
              <a:p>
                <a:pPr algn="ctr"/>
                <a:r>
                  <a:rPr lang="en-US" altLang="zh-CN" sz="700" dirty="0"/>
                  <a:t>9</a:t>
                </a:r>
                <a:endParaRPr lang="zh-CN" altLang="en-US" sz="700" dirty="0"/>
              </a:p>
            </p:txBody>
          </p:sp>
          <p:sp>
            <p:nvSpPr>
              <p:cNvPr id="80" name="文本框 79"/>
              <p:cNvSpPr txBox="1"/>
              <p:nvPr/>
            </p:nvSpPr>
            <p:spPr>
              <a:xfrm>
                <a:off x="2711624" y="5301208"/>
                <a:ext cx="175708" cy="200055"/>
              </a:xfrm>
              <a:prstGeom prst="rect">
                <a:avLst/>
              </a:prstGeom>
              <a:noFill/>
            </p:spPr>
            <p:txBody>
              <a:bodyPr wrap="square" rtlCol="0">
                <a:spAutoFit/>
              </a:bodyPr>
              <a:lstStyle/>
              <a:p>
                <a:pPr algn="ctr"/>
                <a:r>
                  <a:rPr lang="en-US" altLang="zh-CN" sz="700" dirty="0"/>
                  <a:t>2</a:t>
                </a:r>
                <a:endParaRPr lang="zh-CN" altLang="en-US" sz="700" dirty="0"/>
              </a:p>
            </p:txBody>
          </p:sp>
          <p:sp>
            <p:nvSpPr>
              <p:cNvPr id="83" name="文本框 82"/>
              <p:cNvSpPr txBox="1"/>
              <p:nvPr/>
            </p:nvSpPr>
            <p:spPr>
              <a:xfrm>
                <a:off x="2135560" y="5360046"/>
                <a:ext cx="301883" cy="200055"/>
              </a:xfrm>
              <a:prstGeom prst="rect">
                <a:avLst/>
              </a:prstGeom>
              <a:noFill/>
            </p:spPr>
            <p:txBody>
              <a:bodyPr wrap="square" rtlCol="0">
                <a:spAutoFit/>
              </a:bodyPr>
              <a:lstStyle/>
              <a:p>
                <a:pPr algn="ctr"/>
                <a:r>
                  <a:rPr lang="en-US" altLang="zh-CN" sz="700" dirty="0" smtClean="0"/>
                  <a:t>10</a:t>
                </a:r>
                <a:endParaRPr lang="zh-CN" altLang="en-US" sz="700" dirty="0"/>
              </a:p>
            </p:txBody>
          </p:sp>
        </p:grpSp>
      </p:grpSp>
      <p:sp>
        <p:nvSpPr>
          <p:cNvPr id="74" name="矩形标注 73"/>
          <p:cNvSpPr/>
          <p:nvPr/>
        </p:nvSpPr>
        <p:spPr bwMode="auto">
          <a:xfrm>
            <a:off x="2785132" y="3852593"/>
            <a:ext cx="1873958" cy="1167142"/>
          </a:xfrm>
          <a:prstGeom prst="wedgeRectCallout">
            <a:avLst>
              <a:gd name="adj1" fmla="val -45154"/>
              <a:gd name="adj2" fmla="val 76410"/>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r>
              <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rPr>
              <a:t>XX</a:t>
            </a:r>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电厂    </a:t>
            </a:r>
            <a:endPar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鄂尔多斯市    </a:t>
            </a:r>
            <a:r>
              <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rPr>
              <a:t>2400MW</a:t>
            </a:r>
          </a:p>
          <a:p>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排放强度</a:t>
            </a:r>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kern="0" dirty="0" smtClean="0">
                <a:latin typeface="Times New Roman" panose="02020603050405020304" pitchFamily="18" charset="0"/>
                <a:ea typeface="微软雅黑" panose="020B0503020204020204" pitchFamily="34" charset="-122"/>
                <a:cs typeface="Times New Roman" panose="02020603050405020304" pitchFamily="18" charset="0"/>
              </a:rPr>
              <a:t>76 g</a:t>
            </a:r>
            <a:r>
              <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万元</a:t>
            </a:r>
            <a:endPar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排放绩效值</a:t>
            </a:r>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kern="0" dirty="0" smtClean="0">
                <a:latin typeface="Times New Roman" panose="02020603050405020304" pitchFamily="18" charset="0"/>
                <a:ea typeface="微软雅黑" panose="020B0503020204020204" pitchFamily="34" charset="-122"/>
                <a:cs typeface="Times New Roman" panose="02020603050405020304" pitchFamily="18" charset="0"/>
              </a:rPr>
              <a:t>770g/kWh </a:t>
            </a:r>
          </a:p>
          <a:p>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水消耗绩效</a:t>
            </a:r>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kern="0" dirty="0" smtClean="0">
                <a:latin typeface="Times New Roman" panose="02020603050405020304" pitchFamily="18" charset="0"/>
                <a:ea typeface="微软雅黑" panose="020B0503020204020204" pitchFamily="34" charset="-122"/>
                <a:cs typeface="Times New Roman" panose="02020603050405020304" pitchFamily="18" charset="0"/>
              </a:rPr>
              <a:t>76 g/kwh</a:t>
            </a:r>
            <a:endPar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煤炭消耗</a:t>
            </a:r>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绩效：</a:t>
            </a:r>
            <a:r>
              <a:rPr lang="en-US" altLang="zh-CN" sz="1100" kern="0" dirty="0" smtClean="0">
                <a:latin typeface="Times New Roman" panose="02020603050405020304" pitchFamily="18" charset="0"/>
                <a:ea typeface="微软雅黑" panose="020B0503020204020204" pitchFamily="34" charset="-122"/>
                <a:cs typeface="Times New Roman" panose="02020603050405020304" pitchFamily="18" charset="0"/>
              </a:rPr>
              <a:t>290g/kWh       </a:t>
            </a:r>
            <a:endPar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0559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750"/>
                                        <p:tgtEl>
                                          <p:spTgt spid="5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750"/>
                                        <p:tgtEl>
                                          <p:spTgt spid="3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750"/>
                                        <p:tgtEl>
                                          <p:spTgt spid="31"/>
                                        </p:tgtEl>
                                      </p:cBhvr>
                                    </p:animEffect>
                                  </p:childTnLst>
                                </p:cTn>
                              </p:par>
                              <p:par>
                                <p:cTn id="14" presetID="22" presetClass="entr" presetSubtype="8"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750"/>
                                        <p:tgtEl>
                                          <p:spTgt spid="34"/>
                                        </p:tgtEl>
                                      </p:cBhvr>
                                    </p:animEffect>
                                  </p:childTnLst>
                                </p:cTn>
                              </p:par>
                              <p:par>
                                <p:cTn id="17" presetID="2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750"/>
                                        <p:tgtEl>
                                          <p:spTgt spid="10"/>
                                        </p:tgtEl>
                                      </p:cBhvr>
                                    </p:animEffect>
                                  </p:childTnLst>
                                </p:cTn>
                              </p:par>
                              <p:par>
                                <p:cTn id="20" presetID="22" presetClass="entr" presetSubtype="8"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750"/>
                                        <p:tgtEl>
                                          <p:spTgt spid="46"/>
                                        </p:tgtEl>
                                      </p:cBhvr>
                                    </p:animEffect>
                                  </p:childTnLst>
                                </p:cTn>
                              </p:par>
                              <p:par>
                                <p:cTn id="23" presetID="22" presetClass="entr" presetSubtype="8"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750"/>
                                        <p:tgtEl>
                                          <p:spTgt spid="54"/>
                                        </p:tgtEl>
                                      </p:cBhvr>
                                    </p:animEffect>
                                  </p:childTnLst>
                                </p:cTn>
                              </p:par>
                              <p:par>
                                <p:cTn id="26" presetID="22" presetClass="entr" presetSubtype="8"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750"/>
                                        <p:tgtEl>
                                          <p:spTgt spid="14"/>
                                        </p:tgtEl>
                                      </p:cBhvr>
                                    </p:animEffect>
                                  </p:childTnLst>
                                </p:cTn>
                              </p:par>
                              <p:par>
                                <p:cTn id="29" presetID="22" presetClass="entr" presetSubtype="8"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750"/>
                                        <p:tgtEl>
                                          <p:spTgt spid="55"/>
                                        </p:tgtEl>
                                      </p:cBhvr>
                                    </p:animEffect>
                                  </p:childTnLst>
                                </p:cTn>
                              </p:par>
                              <p:par>
                                <p:cTn id="32" presetID="22" presetClass="entr" presetSubtype="8" fill="hold"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750"/>
                                        <p:tgtEl>
                                          <p:spTgt spid="56"/>
                                        </p:tgtEl>
                                      </p:cBhvr>
                                    </p:animEffect>
                                  </p:childTnLst>
                                </p:cTn>
                              </p:par>
                              <p:par>
                                <p:cTn id="35" presetID="22" presetClass="entr" presetSubtype="8"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750"/>
                                        <p:tgtEl>
                                          <p:spTgt spid="58"/>
                                        </p:tgtEl>
                                      </p:cBhvr>
                                    </p:animEffect>
                                  </p:childTnLst>
                                </p:cTn>
                              </p:par>
                              <p:par>
                                <p:cTn id="38" presetID="22" presetClass="entr" presetSubtype="8"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wipe(left)">
                                      <p:cBhvr>
                                        <p:cTn id="40" dur="750"/>
                                        <p:tgtEl>
                                          <p:spTgt spid="60"/>
                                        </p:tgtEl>
                                      </p:cBhvr>
                                    </p:animEffect>
                                  </p:childTnLst>
                                </p:cTn>
                              </p:par>
                              <p:par>
                                <p:cTn id="41" presetID="22" presetClass="entr" presetSubtype="8"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750"/>
                                        <p:tgtEl>
                                          <p:spTgt spid="61"/>
                                        </p:tgtEl>
                                      </p:cBhvr>
                                    </p:animEffect>
                                  </p:childTnLst>
                                </p:cTn>
                              </p:par>
                              <p:par>
                                <p:cTn id="44" presetID="22" presetClass="entr" presetSubtype="8" fill="hold"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750"/>
                                        <p:tgtEl>
                                          <p:spTgt spid="62"/>
                                        </p:tgtEl>
                                      </p:cBhvr>
                                    </p:animEffect>
                                  </p:childTnLst>
                                </p:cTn>
                              </p:par>
                              <p:par>
                                <p:cTn id="47" presetID="22" presetClass="entr" presetSubtype="8"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left)">
                                      <p:cBhvr>
                                        <p:cTn id="49" dur="750"/>
                                        <p:tgtEl>
                                          <p:spTgt spid="64"/>
                                        </p:tgtEl>
                                      </p:cBhvr>
                                    </p:animEffect>
                                  </p:childTnLst>
                                </p:cTn>
                              </p:par>
                              <p:par>
                                <p:cTn id="50" presetID="22" presetClass="entr" presetSubtype="8"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wipe(left)">
                                      <p:cBhvr>
                                        <p:cTn id="52" dur="750"/>
                                        <p:tgtEl>
                                          <p:spTgt spid="65"/>
                                        </p:tgtEl>
                                      </p:cBhvr>
                                    </p:animEffect>
                                  </p:childTnLst>
                                </p:cTn>
                              </p:par>
                              <p:par>
                                <p:cTn id="53" presetID="22" presetClass="entr" presetSubtype="8"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750"/>
                                        <p:tgtEl>
                                          <p:spTgt spid="66"/>
                                        </p:tgtEl>
                                      </p:cBhvr>
                                    </p:animEffect>
                                  </p:childTnLst>
                                </p:cTn>
                              </p:par>
                              <p:par>
                                <p:cTn id="56" presetID="22" presetClass="entr" presetSubtype="8" fill="hold"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wipe(left)">
                                      <p:cBhvr>
                                        <p:cTn id="58" dur="750"/>
                                        <p:tgtEl>
                                          <p:spTgt spid="67"/>
                                        </p:tgtEl>
                                      </p:cBhvr>
                                    </p:animEffect>
                                  </p:childTnLst>
                                </p:cTn>
                              </p:par>
                              <p:par>
                                <p:cTn id="59" presetID="22" presetClass="entr" presetSubtype="8"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wipe(left)">
                                      <p:cBhvr>
                                        <p:cTn id="61" dur="750"/>
                                        <p:tgtEl>
                                          <p:spTgt spid="68"/>
                                        </p:tgtEl>
                                      </p:cBhvr>
                                    </p:animEffect>
                                  </p:childTnLst>
                                </p:cTn>
                              </p:par>
                              <p:par>
                                <p:cTn id="62" presetID="22" presetClass="entr" presetSubtype="8" fill="hold"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left)">
                                      <p:cBhvr>
                                        <p:cTn id="64" dur="750"/>
                                        <p:tgtEl>
                                          <p:spTgt spid="69"/>
                                        </p:tgtEl>
                                      </p:cBhvr>
                                    </p:animEffect>
                                  </p:childTnLst>
                                </p:cTn>
                              </p:par>
                              <p:par>
                                <p:cTn id="65" presetID="22" presetClass="entr" presetSubtype="8"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ipe(left)">
                                      <p:cBhvr>
                                        <p:cTn id="67" dur="750"/>
                                        <p:tgtEl>
                                          <p:spTgt spid="70"/>
                                        </p:tgtEl>
                                      </p:cBhvr>
                                    </p:animEffect>
                                  </p:childTnLst>
                                </p:cTn>
                              </p:par>
                              <p:par>
                                <p:cTn id="68" presetID="22" presetClass="entr" presetSubtype="8" fill="hold" nodeType="with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wipe(left)">
                                      <p:cBhvr>
                                        <p:cTn id="70" dur="750"/>
                                        <p:tgtEl>
                                          <p:spTgt spid="71"/>
                                        </p:tgtEl>
                                      </p:cBhvr>
                                    </p:animEffect>
                                  </p:childTnLst>
                                </p:cTn>
                              </p:par>
                              <p:par>
                                <p:cTn id="71" presetID="22" presetClass="entr" presetSubtype="8" fill="hold"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left)">
                                      <p:cBhvr>
                                        <p:cTn id="73" dur="750"/>
                                        <p:tgtEl>
                                          <p:spTgt spid="75"/>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wipe(left)">
                                      <p:cBhvr>
                                        <p:cTn id="76" dur="750"/>
                                        <p:tgtEl>
                                          <p:spTgt spid="76"/>
                                        </p:tgtEl>
                                      </p:cBhvr>
                                    </p:animEffect>
                                  </p:childTnLst>
                                </p:cTn>
                              </p:par>
                              <p:par>
                                <p:cTn id="77" presetID="22" presetClass="entr" presetSubtype="8"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wipe(left)">
                                      <p:cBhvr>
                                        <p:cTn id="79" dur="750"/>
                                        <p:tgtEl>
                                          <p:spTgt spid="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ipe(down)">
                                      <p:cBhvr>
                                        <p:cTn id="82" dur="750"/>
                                        <p:tgtEl>
                                          <p:spTgt spid="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wipe(down)">
                                      <p:cBhvr>
                                        <p:cTn id="85" dur="750"/>
                                        <p:tgtEl>
                                          <p:spTgt spid="41"/>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down)">
                                      <p:cBhvr>
                                        <p:cTn id="88" dur="750"/>
                                        <p:tgtEl>
                                          <p:spTgt spid="40"/>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down)">
                                      <p:cBhvr>
                                        <p:cTn id="91" dur="750"/>
                                        <p:tgtEl>
                                          <p:spTgt spid="3"/>
                                        </p:tgtEl>
                                      </p:cBhvr>
                                    </p:animEffect>
                                  </p:childTnLst>
                                </p:cTn>
                              </p:par>
                              <p:par>
                                <p:cTn id="92" presetID="22" presetClass="entr" presetSubtype="8" fill="hold"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wipe(left)">
                                      <p:cBhvr>
                                        <p:cTn id="94" dur="750"/>
                                        <p:tgtEl>
                                          <p:spTgt spid="35"/>
                                        </p:tgtEl>
                                      </p:cBhvr>
                                    </p:animEffect>
                                  </p:childTnLst>
                                </p:cTn>
                              </p:par>
                              <p:par>
                                <p:cTn id="95" presetID="22" presetClass="entr" presetSubtype="8"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750"/>
                                        <p:tgtEl>
                                          <p:spTgt spid="36"/>
                                        </p:tgtEl>
                                      </p:cBhvr>
                                    </p:animEffect>
                                  </p:childTnLst>
                                </p:cTn>
                              </p:par>
                              <p:par>
                                <p:cTn id="98" presetID="22" presetClass="entr" presetSubtype="8" fill="hold"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left)">
                                      <p:cBhvr>
                                        <p:cTn id="100" dur="750"/>
                                        <p:tgtEl>
                                          <p:spTgt spid="38"/>
                                        </p:tgtEl>
                                      </p:cBhvr>
                                    </p:animEffect>
                                  </p:childTnLst>
                                </p:cTn>
                              </p:par>
                              <p:par>
                                <p:cTn id="101" presetID="22" presetClass="entr" presetSubtype="8"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left)">
                                      <p:cBhvr>
                                        <p:cTn id="103" dur="750"/>
                                        <p:tgtEl>
                                          <p:spTgt spid="39"/>
                                        </p:tgtEl>
                                      </p:cBhvr>
                                    </p:animEffect>
                                  </p:childTnLst>
                                </p:cTn>
                              </p:par>
                              <p:par>
                                <p:cTn id="104" presetID="22" presetClass="entr" presetSubtype="8" fill="hold" nodeType="with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wipe(left)">
                                      <p:cBhvr>
                                        <p:cTn id="106" dur="500"/>
                                        <p:tgtEl>
                                          <p:spTgt spid="9"/>
                                        </p:tgtEl>
                                      </p:cBhvr>
                                    </p:animEffect>
                                  </p:childTnLst>
                                </p:cTn>
                              </p:par>
                              <p:par>
                                <p:cTn id="107" presetID="1" presetClass="entr" presetSubtype="0" fill="hold" grpId="0" nodeType="withEffect">
                                  <p:stCondLst>
                                    <p:cond delay="0"/>
                                  </p:stCondLst>
                                  <p:childTnLst>
                                    <p:set>
                                      <p:cBhvr>
                                        <p:cTn id="108" dur="1" fill="hold">
                                          <p:stCondLst>
                                            <p:cond delay="0"/>
                                          </p:stCondLst>
                                        </p:cTn>
                                        <p:tgtEl>
                                          <p:spTgt spid="74"/>
                                        </p:tgtEl>
                                        <p:attrNameLst>
                                          <p:attrName>style.visibility</p:attrName>
                                        </p:attrNameLst>
                                      </p:cBhvr>
                                      <p:to>
                                        <p:strVal val="visible"/>
                                      </p:to>
                                    </p:set>
                                  </p:childTnLst>
                                </p:cTn>
                              </p:par>
                              <p:par>
                                <p:cTn id="109" presetID="22" presetClass="entr" presetSubtype="8" fill="hold"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left)">
                                      <p:cBhvr>
                                        <p:cTn id="111" dur="7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76" grpId="0" animBg="1"/>
      <p:bldP spid="3" grpId="0"/>
      <p:bldP spid="40" grpId="0"/>
      <p:bldP spid="41" grpId="0"/>
      <p:bldP spid="4" grpId="0" animBg="1"/>
      <p:bldP spid="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ext uri="{D42A27DB-BD31-4B8C-83A1-F6EECF244321}">
                <p14:modId xmlns:p14="http://schemas.microsoft.com/office/powerpoint/2010/main" val="2792505406"/>
              </p:ext>
            </p:extLst>
          </p:nvPr>
        </p:nvGraphicFramePr>
        <p:xfrm>
          <a:off x="2631673" y="776553"/>
          <a:ext cx="4030624" cy="2868465"/>
        </p:xfrm>
        <a:graphic>
          <a:graphicData uri="http://schemas.openxmlformats.org/drawingml/2006/table">
            <a:tbl>
              <a:tblPr firstRow="1" bandRow="1">
                <a:tableStyleId>{5C22544A-7EE6-4342-B048-85BDC9FD1C3A}</a:tableStyleId>
              </a:tblPr>
              <a:tblGrid>
                <a:gridCol w="323535">
                  <a:extLst>
                    <a:ext uri="{9D8B030D-6E8A-4147-A177-3AD203B41FA5}">
                      <a16:colId xmlns:a16="http://schemas.microsoft.com/office/drawing/2014/main" xmlns="" val="2737051848"/>
                    </a:ext>
                  </a:extLst>
                </a:gridCol>
                <a:gridCol w="845476">
                  <a:extLst>
                    <a:ext uri="{9D8B030D-6E8A-4147-A177-3AD203B41FA5}">
                      <a16:colId xmlns:a16="http://schemas.microsoft.com/office/drawing/2014/main" xmlns="" val="3470377999"/>
                    </a:ext>
                  </a:extLst>
                </a:gridCol>
                <a:gridCol w="975550">
                  <a:extLst>
                    <a:ext uri="{9D8B030D-6E8A-4147-A177-3AD203B41FA5}">
                      <a16:colId xmlns:a16="http://schemas.microsoft.com/office/drawing/2014/main" xmlns="" val="4016128153"/>
                    </a:ext>
                  </a:extLst>
                </a:gridCol>
                <a:gridCol w="910513">
                  <a:extLst>
                    <a:ext uri="{9D8B030D-6E8A-4147-A177-3AD203B41FA5}">
                      <a16:colId xmlns:a16="http://schemas.microsoft.com/office/drawing/2014/main" xmlns="" val="3503326752"/>
                    </a:ext>
                  </a:extLst>
                </a:gridCol>
                <a:gridCol w="975550">
                  <a:extLst>
                    <a:ext uri="{9D8B030D-6E8A-4147-A177-3AD203B41FA5}">
                      <a16:colId xmlns:a16="http://schemas.microsoft.com/office/drawing/2014/main" xmlns="" val="100426577"/>
                    </a:ext>
                  </a:extLst>
                </a:gridCol>
              </a:tblGrid>
              <a:tr h="476128">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排名</a:t>
                      </a:r>
                    </a:p>
                  </a:txBody>
                  <a:tcPr marL="9525" marR="9525" marT="9525" marB="0" anchor="ctr"/>
                </a:tc>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盟市</a:t>
                      </a:r>
                    </a:p>
                  </a:txBody>
                  <a:tcPr marL="9525" marR="9525" marT="9525" marB="0" anchor="ctr"/>
                </a:tc>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排放强度</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SO2</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万元）</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排放强度（</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NOx</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万元）</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排放强度（粉尘，</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万元）</a:t>
                      </a:r>
                    </a:p>
                  </a:txBody>
                  <a:tcPr marL="9525" marR="9525" marT="9525" marB="0" anchor="ctr"/>
                </a:tc>
                <a:extLst>
                  <a:ext uri="{0D108BD9-81ED-4DB2-BD59-A6C34878D82A}">
                    <a16:rowId xmlns:a16="http://schemas.microsoft.com/office/drawing/2014/main" xmlns="" val="2516736588"/>
                  </a:ext>
                </a:extLst>
              </a:tr>
              <a:tr h="196335">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阿拉善</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96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90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211198770"/>
                  </a:ext>
                </a:extLst>
              </a:tr>
              <a:tr h="196335">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鄂尔多斯</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90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85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47</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3305846106"/>
                  </a:ext>
                </a:extLst>
              </a:tr>
              <a:tr h="1963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呼伦贝尔</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83</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84</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408256574"/>
                  </a:ext>
                </a:extLst>
              </a:tr>
              <a:tr h="1963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通辽</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82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471022259"/>
                  </a:ext>
                </a:extLst>
              </a:tr>
              <a:tr h="1963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乌兰察布</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79</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38</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344053847"/>
                  </a:ext>
                </a:extLst>
              </a:tr>
              <a:tr h="1963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6</a:t>
                      </a: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通辽</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74</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37</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3690391254"/>
                  </a:ext>
                </a:extLst>
              </a:tr>
              <a:tr h="1963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赤峰</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63</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74</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33</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303162061"/>
                  </a:ext>
                </a:extLst>
              </a:tr>
              <a:tr h="1963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8</a:t>
                      </a: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巴彦淖尔</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159971576"/>
                  </a:ext>
                </a:extLst>
              </a:tr>
              <a:tr h="1963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9</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包头</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65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31</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863298892"/>
                  </a:ext>
                </a:extLst>
              </a:tr>
              <a:tr h="196335">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10</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乌海</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47</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60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31</a:t>
                      </a:r>
                    </a:p>
                  </a:txBody>
                  <a:tcPr marL="9525" marR="9525" marT="9525" marB="0" anchor="ctr"/>
                </a:tc>
                <a:extLst>
                  <a:ext uri="{0D108BD9-81ED-4DB2-BD59-A6C34878D82A}">
                    <a16:rowId xmlns:a16="http://schemas.microsoft.com/office/drawing/2014/main" xmlns="" val="1473673070"/>
                  </a:ext>
                </a:extLst>
              </a:tr>
              <a:tr h="196335">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11</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兴安盟</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58</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30</a:t>
                      </a:r>
                    </a:p>
                  </a:txBody>
                  <a:tcPr marL="9525" marR="9525" marT="9525" marB="0" anchor="ctr"/>
                </a:tc>
                <a:extLst>
                  <a:ext uri="{0D108BD9-81ED-4DB2-BD59-A6C34878D82A}">
                    <a16:rowId xmlns:a16="http://schemas.microsoft.com/office/drawing/2014/main" xmlns="" val="1389889309"/>
                  </a:ext>
                </a:extLst>
              </a:tr>
              <a:tr h="196335">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锡林郭勒</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30</a:t>
                      </a:r>
                    </a:p>
                  </a:txBody>
                  <a:tcPr marL="9525" marR="9525" marT="9525" marB="0" anchor="ctr"/>
                </a:tc>
                <a:extLst>
                  <a:ext uri="{0D108BD9-81ED-4DB2-BD59-A6C34878D82A}">
                    <a16:rowId xmlns:a16="http://schemas.microsoft.com/office/drawing/2014/main" xmlns="" val="1803225889"/>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510189093"/>
              </p:ext>
            </p:extLst>
          </p:nvPr>
        </p:nvGraphicFramePr>
        <p:xfrm>
          <a:off x="6754958" y="776554"/>
          <a:ext cx="4014139" cy="2950065"/>
        </p:xfrm>
        <a:graphic>
          <a:graphicData uri="http://schemas.openxmlformats.org/drawingml/2006/table">
            <a:tbl>
              <a:tblPr firstRow="1" bandRow="1">
                <a:tableStyleId>{5C22544A-7EE6-4342-B048-85BDC9FD1C3A}</a:tableStyleId>
              </a:tblPr>
              <a:tblGrid>
                <a:gridCol w="226045">
                  <a:extLst>
                    <a:ext uri="{9D8B030D-6E8A-4147-A177-3AD203B41FA5}">
                      <a16:colId xmlns:a16="http://schemas.microsoft.com/office/drawing/2014/main" xmlns="" val="2737051848"/>
                    </a:ext>
                  </a:extLst>
                </a:gridCol>
                <a:gridCol w="763758">
                  <a:extLst>
                    <a:ext uri="{9D8B030D-6E8A-4147-A177-3AD203B41FA5}">
                      <a16:colId xmlns:a16="http://schemas.microsoft.com/office/drawing/2014/main" xmlns="" val="3470377999"/>
                    </a:ext>
                  </a:extLst>
                </a:gridCol>
                <a:gridCol w="1080120">
                  <a:extLst>
                    <a:ext uri="{9D8B030D-6E8A-4147-A177-3AD203B41FA5}">
                      <a16:colId xmlns:a16="http://schemas.microsoft.com/office/drawing/2014/main" xmlns="" val="4016128153"/>
                    </a:ext>
                  </a:extLst>
                </a:gridCol>
                <a:gridCol w="936104">
                  <a:extLst>
                    <a:ext uri="{9D8B030D-6E8A-4147-A177-3AD203B41FA5}">
                      <a16:colId xmlns:a16="http://schemas.microsoft.com/office/drawing/2014/main" xmlns="" val="351988754"/>
                    </a:ext>
                  </a:extLst>
                </a:gridCol>
                <a:gridCol w="1008112">
                  <a:extLst>
                    <a:ext uri="{9D8B030D-6E8A-4147-A177-3AD203B41FA5}">
                      <a16:colId xmlns:a16="http://schemas.microsoft.com/office/drawing/2014/main" xmlns="" val="1508827874"/>
                    </a:ext>
                  </a:extLst>
                </a:gridCol>
              </a:tblGrid>
              <a:tr h="430850">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排名</a:t>
                      </a:r>
                    </a:p>
                  </a:txBody>
                  <a:tcPr marL="9525" marR="9525" marT="9525" marB="0" anchor="ctr"/>
                </a:tc>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盟市</a:t>
                      </a:r>
                    </a:p>
                  </a:txBody>
                  <a:tcPr marL="9525" marR="9525" marT="9525" marB="0" anchor="ctr"/>
                </a:tc>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排放绩效</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SO2</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g/kWh</a:t>
                      </a: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排放绩效（</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NOx</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g/kWh</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排放绩效（粉尘，</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g/kWh</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9525" marR="9525" marT="9525" marB="0" anchor="ctr"/>
                </a:tc>
                <a:extLst>
                  <a:ext uri="{0D108BD9-81ED-4DB2-BD59-A6C34878D82A}">
                    <a16:rowId xmlns:a16="http://schemas.microsoft.com/office/drawing/2014/main" xmlns="" val="2516736588"/>
                  </a:ext>
                </a:extLst>
              </a:tr>
              <a:tr h="203135">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赤峰</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0.096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0.090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0.050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211198770"/>
                  </a:ext>
                </a:extLst>
              </a:tr>
              <a:tr h="2031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呼市</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0.090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0.085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0.047</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3305846106"/>
                  </a:ext>
                </a:extLst>
              </a:tr>
              <a:tr h="2031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包头</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0.083</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0.084</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0.046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408256574"/>
                  </a:ext>
                </a:extLst>
              </a:tr>
              <a:tr h="2031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乌海</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0.082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0.076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0.040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471022259"/>
                  </a:ext>
                </a:extLst>
              </a:tr>
              <a:tr h="2031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阿拉善</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0.079</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0.076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0.038</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344053847"/>
                  </a:ext>
                </a:extLst>
              </a:tr>
              <a:tr h="2031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6</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鄂尔多斯</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0.074</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0.075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0.037</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3690391254"/>
                  </a:ext>
                </a:extLst>
              </a:tr>
              <a:tr h="2031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呼伦贝尔</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0.063</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0.074</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0.033</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303162061"/>
                  </a:ext>
                </a:extLst>
              </a:tr>
              <a:tr h="2031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8</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通辽</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0.055</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0.070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0.032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159971576"/>
                  </a:ext>
                </a:extLst>
              </a:tr>
              <a:tr h="2031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9</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乌兰察布</a:t>
                      </a: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0.052</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0.065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0.031</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863298892"/>
                  </a:ext>
                </a:extLst>
              </a:tr>
              <a:tr h="203135">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10</a:t>
                      </a: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巴彦淖尔</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0.047</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0.060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0.031</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473673070"/>
                  </a:ext>
                </a:extLst>
              </a:tr>
              <a:tr h="203135">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11</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锡林郭勒</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0.046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0.059</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0.030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791115435"/>
                  </a:ext>
                </a:extLst>
              </a:tr>
              <a:tr h="203135">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兴安盟</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0.045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0.059</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0.030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3235506725"/>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894395265"/>
              </p:ext>
            </p:extLst>
          </p:nvPr>
        </p:nvGraphicFramePr>
        <p:xfrm>
          <a:off x="2631674" y="3645028"/>
          <a:ext cx="4030623" cy="3109677"/>
        </p:xfrm>
        <a:graphic>
          <a:graphicData uri="http://schemas.openxmlformats.org/drawingml/2006/table">
            <a:tbl>
              <a:tblPr firstRow="1" bandRow="1">
                <a:tableStyleId>{5C22544A-7EE6-4342-B048-85BDC9FD1C3A}</a:tableStyleId>
              </a:tblPr>
              <a:tblGrid>
                <a:gridCol w="1080640">
                  <a:extLst>
                    <a:ext uri="{9D8B030D-6E8A-4147-A177-3AD203B41FA5}">
                      <a16:colId xmlns:a16="http://schemas.microsoft.com/office/drawing/2014/main" xmlns="" val="2737051848"/>
                    </a:ext>
                  </a:extLst>
                </a:gridCol>
                <a:gridCol w="1296144">
                  <a:extLst>
                    <a:ext uri="{9D8B030D-6E8A-4147-A177-3AD203B41FA5}">
                      <a16:colId xmlns:a16="http://schemas.microsoft.com/office/drawing/2014/main" xmlns="" val="3470377999"/>
                    </a:ext>
                  </a:extLst>
                </a:gridCol>
                <a:gridCol w="1653839">
                  <a:extLst>
                    <a:ext uri="{9D8B030D-6E8A-4147-A177-3AD203B41FA5}">
                      <a16:colId xmlns:a16="http://schemas.microsoft.com/office/drawing/2014/main" xmlns="" val="4016128153"/>
                    </a:ext>
                  </a:extLst>
                </a:gridCol>
              </a:tblGrid>
              <a:tr h="466197">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排名</a:t>
                      </a:r>
                    </a:p>
                  </a:txBody>
                  <a:tcPr marL="9525" marR="9525" marT="9525" marB="0" anchor="ctr"/>
                </a:tc>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盟市</a:t>
                      </a:r>
                    </a:p>
                  </a:txBody>
                  <a:tcPr marL="9525" marR="9525" marT="9525" marB="0" anchor="ctr"/>
                </a:tc>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煤炭消耗绩效</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g/kWh</a:t>
                      </a: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9525" marR="9525" marT="9525" marB="0" anchor="ctr"/>
                </a:tc>
                <a:extLst>
                  <a:ext uri="{0D108BD9-81ED-4DB2-BD59-A6C34878D82A}">
                    <a16:rowId xmlns:a16="http://schemas.microsoft.com/office/drawing/2014/main" xmlns="" val="2516736588"/>
                  </a:ext>
                </a:extLst>
              </a:tr>
              <a:tr h="220290">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呼伦贝尔</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296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211198770"/>
                  </a:ext>
                </a:extLst>
              </a:tr>
              <a:tr h="220290">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通辽</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290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3305846106"/>
                  </a:ext>
                </a:extLst>
              </a:tr>
              <a:tr h="220290">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乌兰察布</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283</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408256574"/>
                  </a:ext>
                </a:extLst>
              </a:tr>
              <a:tr h="220290">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a:t>
                      </a: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巴彦淖尔</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282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471022259"/>
                  </a:ext>
                </a:extLst>
              </a:tr>
              <a:tr h="220290">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阿拉善</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279</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344053847"/>
                  </a:ext>
                </a:extLst>
              </a:tr>
              <a:tr h="220290">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6</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鄂尔多斯</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274</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3690391254"/>
                  </a:ext>
                </a:extLst>
              </a:tr>
              <a:tr h="220290">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赤峰</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263</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303162061"/>
                  </a:ext>
                </a:extLst>
              </a:tr>
              <a:tr h="220290">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8</a:t>
                      </a: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呼和浩特</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255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159971576"/>
                  </a:ext>
                </a:extLst>
              </a:tr>
              <a:tr h="220290">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9</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包头</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252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863298892"/>
                  </a:ext>
                </a:extLst>
              </a:tr>
              <a:tr h="220290">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10</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乌海</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247</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473673070"/>
                  </a:ext>
                </a:extLst>
              </a:tr>
              <a:tr h="220290">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11</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兴安盟</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239</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242371480"/>
                  </a:ext>
                </a:extLst>
              </a:tr>
              <a:tr h="220290">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锡林郭勒</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221</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739770588"/>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462992784"/>
              </p:ext>
            </p:extLst>
          </p:nvPr>
        </p:nvGraphicFramePr>
        <p:xfrm>
          <a:off x="6754958" y="3645024"/>
          <a:ext cx="4014138" cy="3109205"/>
        </p:xfrm>
        <a:graphic>
          <a:graphicData uri="http://schemas.openxmlformats.org/drawingml/2006/table">
            <a:tbl>
              <a:tblPr firstRow="1" bandRow="1">
                <a:tableStyleId>{5C22544A-7EE6-4342-B048-85BDC9FD1C3A}</a:tableStyleId>
              </a:tblPr>
              <a:tblGrid>
                <a:gridCol w="989803">
                  <a:extLst>
                    <a:ext uri="{9D8B030D-6E8A-4147-A177-3AD203B41FA5}">
                      <a16:colId xmlns:a16="http://schemas.microsoft.com/office/drawing/2014/main" xmlns="" val="2737051848"/>
                    </a:ext>
                  </a:extLst>
                </a:gridCol>
                <a:gridCol w="1440160">
                  <a:extLst>
                    <a:ext uri="{9D8B030D-6E8A-4147-A177-3AD203B41FA5}">
                      <a16:colId xmlns:a16="http://schemas.microsoft.com/office/drawing/2014/main" xmlns="" val="3470377999"/>
                    </a:ext>
                  </a:extLst>
                </a:gridCol>
                <a:gridCol w="1584175">
                  <a:extLst>
                    <a:ext uri="{9D8B030D-6E8A-4147-A177-3AD203B41FA5}">
                      <a16:colId xmlns:a16="http://schemas.microsoft.com/office/drawing/2014/main" xmlns="" val="4016128153"/>
                    </a:ext>
                  </a:extLst>
                </a:gridCol>
              </a:tblGrid>
              <a:tr h="461441">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排名</a:t>
                      </a:r>
                    </a:p>
                  </a:txBody>
                  <a:tcPr marL="9525" marR="9525" marT="9525" marB="0" anchor="ctr"/>
                </a:tc>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盟市</a:t>
                      </a:r>
                    </a:p>
                  </a:txBody>
                  <a:tcPr marL="9525" marR="9525" marT="9525" marB="0" anchor="ctr"/>
                </a:tc>
                <a:tc>
                  <a:txBody>
                    <a:bodyPr/>
                    <a:lstStyle/>
                    <a:p>
                      <a:pPr algn="ctr" fontAlgn="ct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水消耗绩效</a:t>
                      </a:r>
                      <a:r>
                        <a:rPr lang="zh-CN" altLang="en-US"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b="0" i="0" u="none" strike="noStrike"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kg/kWh</a:t>
                      </a:r>
                      <a:r>
                        <a:rPr lang="zh-CN" altLang="en-US" sz="1100" b="0" i="0" u="none" strike="noStrike"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9525" marR="9525" marT="9525" marB="0" anchor="ctr"/>
                </a:tc>
                <a:extLst>
                  <a:ext uri="{0D108BD9-81ED-4DB2-BD59-A6C34878D82A}">
                    <a16:rowId xmlns:a16="http://schemas.microsoft.com/office/drawing/2014/main" xmlns="" val="2516736588"/>
                  </a:ext>
                </a:extLst>
              </a:tr>
              <a:tr h="220647">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阿拉善</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3.6</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211198770"/>
                  </a:ext>
                </a:extLst>
              </a:tr>
              <a:tr h="220647">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鄂尔多斯</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3305846106"/>
                  </a:ext>
                </a:extLst>
              </a:tr>
              <a:tr h="220647">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呼伦贝尔</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2.3</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408256574"/>
                  </a:ext>
                </a:extLst>
              </a:tr>
              <a:tr h="220647">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通辽</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471022259"/>
                  </a:ext>
                </a:extLst>
              </a:tr>
              <a:tr h="220647">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乌兰察布</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1.9</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344053847"/>
                  </a:ext>
                </a:extLst>
              </a:tr>
              <a:tr h="220647">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6</a:t>
                      </a: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巴彦淖尔</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1.9</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3690391254"/>
                  </a:ext>
                </a:extLst>
              </a:tr>
              <a:tr h="220647">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7</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赤峰</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1.3</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303162061"/>
                  </a:ext>
                </a:extLst>
              </a:tr>
              <a:tr h="220647">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8</a:t>
                      </a: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呼和浩特</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1.3</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159971576"/>
                  </a:ext>
                </a:extLst>
              </a:tr>
              <a:tr h="220647">
                <a:tc>
                  <a:txBody>
                    <a:bodyPr/>
                    <a:lstStyle/>
                    <a:p>
                      <a:pPr algn="ctr" fontAlgn="ctr"/>
                      <a:r>
                        <a:rPr lang="en-US" altLang="zh-CN"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9</a:t>
                      </a:r>
                    </a:p>
                  </a:txBody>
                  <a:tcPr marL="9525" marR="9525" marT="9525" marB="0" anchor="ctr"/>
                </a:tc>
                <a:tc>
                  <a:txBody>
                    <a:bodyPr/>
                    <a:lstStyle/>
                    <a:p>
                      <a:pPr algn="ctr" fontAlgn="ctr"/>
                      <a:r>
                        <a:rPr lang="zh-CN" altLang="en-US" sz="11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包头</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1.0</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863298892"/>
                  </a:ext>
                </a:extLst>
              </a:tr>
              <a:tr h="220647">
                <a:tc>
                  <a:txBody>
                    <a:bodyPr/>
                    <a:lstStyle/>
                    <a:p>
                      <a:pPr algn="ctr" fontAlgn="ctr"/>
                      <a:r>
                        <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10</a:t>
                      </a:r>
                    </a:p>
                  </a:txBody>
                  <a:tcPr marL="9525" marR="9525" marT="9525" marB="0" anchor="ctr"/>
                </a:tc>
                <a:tc>
                  <a:txBody>
                    <a:bodyPr/>
                    <a:lstStyle/>
                    <a:p>
                      <a:pPr algn="ctr" fontAlgn="ctr"/>
                      <a:r>
                        <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乌海</a:t>
                      </a: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0.9</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1473673070"/>
                  </a:ext>
                </a:extLst>
              </a:tr>
              <a:tr h="220647">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11</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兴安盟</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0.8</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2313731317"/>
                  </a:ext>
                </a:extLst>
              </a:tr>
              <a:tr h="220647">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zh-CN" altLang="en-US"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锡林郭勒</a:t>
                      </a:r>
                      <a:endParaRPr lang="zh-CN" altLang="en-US"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tc>
                  <a:txBody>
                    <a:bodyPr/>
                    <a:lstStyle/>
                    <a:p>
                      <a:pPr algn="ctr" fontAlgn="ctr"/>
                      <a:r>
                        <a:rPr lang="en-US" altLang="zh-CN" sz="1100" b="0" i="0" u="none" strike="noStrike" dirty="0" smtClea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0.5</a:t>
                      </a:r>
                      <a:endParaRPr lang="en-US" altLang="zh-CN" sz="11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0" anchor="ctr"/>
                </a:tc>
                <a:extLst>
                  <a:ext uri="{0D108BD9-81ED-4DB2-BD59-A6C34878D82A}">
                    <a16:rowId xmlns:a16="http://schemas.microsoft.com/office/drawing/2014/main" xmlns="" val="4280391497"/>
                  </a:ext>
                </a:extLst>
              </a:tr>
            </a:tbl>
          </a:graphicData>
        </a:graphic>
      </p:graphicFrame>
      <p:sp>
        <p:nvSpPr>
          <p:cNvPr id="16" name="圆角矩形 15"/>
          <p:cNvSpPr/>
          <p:nvPr/>
        </p:nvSpPr>
        <p:spPr>
          <a:xfrm>
            <a:off x="597824" y="824713"/>
            <a:ext cx="1823729" cy="51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rPr>
              <a:t>全区排名一览</a:t>
            </a:r>
            <a:endParaRPr lang="zh-CN" altLang="en-US" sz="1600" dirty="0">
              <a:solidFill>
                <a:schemeClr val="bg1"/>
              </a:solidFill>
            </a:endParaRPr>
          </a:p>
        </p:txBody>
      </p:sp>
      <p:sp>
        <p:nvSpPr>
          <p:cNvPr id="13" name="矩形 12"/>
          <p:cNvSpPr/>
          <p:nvPr/>
        </p:nvSpPr>
        <p:spPr>
          <a:xfrm>
            <a:off x="1011766" y="438613"/>
            <a:ext cx="2839239" cy="369332"/>
          </a:xfrm>
          <a:prstGeom prst="rect">
            <a:avLst/>
          </a:prstGeom>
        </p:spPr>
        <p:txBody>
          <a:bodyPr wrap="none">
            <a:spAutoFit/>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、高能耗高排放分析专题</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占位符 2"/>
          <p:cNvSpPr txBox="1">
            <a:spLocks/>
          </p:cNvSpPr>
          <p:nvPr/>
        </p:nvSpPr>
        <p:spPr>
          <a:xfrm>
            <a:off x="2853047" y="71838"/>
            <a:ext cx="6910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0" fontAlgn="base" hangingPunct="0">
              <a:spcBef>
                <a:spcPct val="0"/>
              </a:spcBef>
              <a:spcAft>
                <a:spcPct val="0"/>
              </a:spcAft>
              <a:buFont typeface="Arial" panose="020B0604020202020204" pitchFamily="34" charset="0"/>
              <a:buNone/>
            </a:pPr>
            <a:r>
              <a:rPr lang="zh-CN" altLang="en-US" sz="2000" b="1" smtClean="0">
                <a:solidFill>
                  <a:srgbClr val="000000"/>
                </a:solidFill>
                <a:latin typeface="微软雅黑" panose="020B0503020204020204" pitchFamily="34" charset="-122"/>
                <a:ea typeface="微软雅黑" panose="020B0503020204020204" pitchFamily="34" charset="-122"/>
              </a:rPr>
              <a:t>二、电力行业污染排放分析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4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750"/>
                                        <p:tgtEl>
                                          <p:spTgt spid="8"/>
                                        </p:tgtEl>
                                      </p:cBhvr>
                                    </p:animEffect>
                                  </p:childTnLst>
                                </p:cTn>
                              </p:par>
                            </p:childTnLst>
                          </p:cTn>
                        </p:par>
                        <p:par>
                          <p:cTn id="8" fill="hold">
                            <p:stCondLst>
                              <p:cond delay="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750"/>
                                        <p:tgtEl>
                                          <p:spTgt spid="9"/>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0657" y="2010016"/>
            <a:ext cx="7563576" cy="4075160"/>
          </a:xfrm>
          <a:prstGeom prst="rect">
            <a:avLst/>
          </a:prstGeom>
        </p:spPr>
      </p:pic>
      <p:sp>
        <p:nvSpPr>
          <p:cNvPr id="8" name="上箭头 7"/>
          <p:cNvSpPr/>
          <p:nvPr/>
        </p:nvSpPr>
        <p:spPr bwMode="auto">
          <a:xfrm>
            <a:off x="1749720" y="3056674"/>
            <a:ext cx="288000" cy="2244670"/>
          </a:xfrm>
          <a:prstGeom prst="upArrow">
            <a:avLst/>
          </a:prstGeom>
          <a:solidFill>
            <a:srgbClr val="0070C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pPr algn="ctr"/>
            <a:endParaRPr lang="zh-CN" altLang="en-US" sz="12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p:cNvSpPr txBox="1"/>
          <p:nvPr/>
        </p:nvSpPr>
        <p:spPr>
          <a:xfrm>
            <a:off x="1356783" y="2816298"/>
            <a:ext cx="1152000" cy="307777"/>
          </a:xfrm>
          <a:prstGeom prst="rect">
            <a:avLst/>
          </a:prstGeom>
          <a:noFill/>
        </p:spPr>
        <p:txBody>
          <a:bodyPr wrap="square" rtlCol="0">
            <a:spAutoFit/>
          </a:bodyPr>
          <a:lstStyle/>
          <a:p>
            <a:pPr algn="ct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排放强度大</a:t>
            </a:r>
          </a:p>
        </p:txBody>
      </p:sp>
      <p:sp>
        <p:nvSpPr>
          <p:cNvPr id="15" name="右箭头 14"/>
          <p:cNvSpPr/>
          <p:nvPr/>
        </p:nvSpPr>
        <p:spPr bwMode="auto">
          <a:xfrm>
            <a:off x="3405720" y="6237344"/>
            <a:ext cx="4824000" cy="288000"/>
          </a:xfrm>
          <a:prstGeom prst="rightArrow">
            <a:avLst/>
          </a:prstGeom>
          <a:solidFill>
            <a:srgbClr val="0070C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pPr algn="ctr"/>
            <a:endParaRPr lang="zh-CN" altLang="en-US" sz="12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p:cNvSpPr txBox="1"/>
          <p:nvPr/>
        </p:nvSpPr>
        <p:spPr>
          <a:xfrm>
            <a:off x="8229720" y="6181568"/>
            <a:ext cx="1512000" cy="307777"/>
          </a:xfrm>
          <a:prstGeom prst="rect">
            <a:avLst/>
          </a:prstGeom>
          <a:noFill/>
        </p:spPr>
        <p:txBody>
          <a:bodyPr wrap="square" rtlCol="0">
            <a:spAutoFit/>
          </a:bodyPr>
          <a:lstStyle/>
          <a:p>
            <a:pPr algn="ct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排放绩效值大</a:t>
            </a:r>
          </a:p>
        </p:txBody>
      </p:sp>
      <p:sp>
        <p:nvSpPr>
          <p:cNvPr id="4" name="矩形 3"/>
          <p:cNvSpPr/>
          <p:nvPr/>
        </p:nvSpPr>
        <p:spPr>
          <a:xfrm>
            <a:off x="2508782" y="867431"/>
            <a:ext cx="9012658" cy="923330"/>
          </a:xfrm>
          <a:prstGeom prst="rect">
            <a:avLst/>
          </a:prstGeom>
        </p:spPr>
        <p:txBody>
          <a:bodyPr wrap="square">
            <a:spAutoFit/>
          </a:bodyPr>
          <a:lstStyle/>
          <a:p>
            <a:pPr>
              <a:defRPr/>
            </a:pPr>
            <a:r>
              <a:rPr lang="zh-CN" altLang="en-US" i="1" dirty="0" smtClean="0">
                <a:latin typeface="Times New Roman" panose="02020603050405020304" pitchFamily="18" charset="0"/>
                <a:ea typeface="微软雅黑" panose="020B0503020204020204" pitchFamily="34" charset="-122"/>
                <a:cs typeface="Times New Roman" panose="02020603050405020304" pitchFamily="18" charset="0"/>
              </a:rPr>
              <a:t>在区域排放分析专题中向下钻取，进入电力企业的污染排放和能源资源消耗分析，找到</a:t>
            </a:r>
            <a:r>
              <a:rPr lang="zh-CN" altLang="en-US" i="1" dirty="0">
                <a:latin typeface="Times New Roman" panose="02020603050405020304" pitchFamily="18" charset="0"/>
                <a:ea typeface="微软雅黑" panose="020B0503020204020204" pitchFamily="34" charset="-122"/>
                <a:cs typeface="Times New Roman" panose="02020603050405020304" pitchFamily="18" charset="0"/>
              </a:rPr>
              <a:t>污染物排放量较大、产能较低的发电企业，提供优先整治的企业和区域名单，为减少环境污染、淘汰落后产能、调整产业布局提供数据支撑。</a:t>
            </a:r>
            <a:endParaRPr lang="en-US" altLang="zh-CN"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圆角矩形 11"/>
          <p:cNvSpPr/>
          <p:nvPr/>
        </p:nvSpPr>
        <p:spPr>
          <a:xfrm>
            <a:off x="410459" y="1807221"/>
            <a:ext cx="1823729" cy="514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rPr>
              <a:t>区域内明细</a:t>
            </a:r>
            <a:endParaRPr lang="zh-CN" altLang="en-US" sz="1600" dirty="0">
              <a:solidFill>
                <a:schemeClr val="bg1"/>
              </a:solidFill>
            </a:endParaRPr>
          </a:p>
        </p:txBody>
      </p:sp>
      <p:cxnSp>
        <p:nvCxnSpPr>
          <p:cNvPr id="11" name="直接连接符 10"/>
          <p:cNvCxnSpPr/>
          <p:nvPr/>
        </p:nvCxnSpPr>
        <p:spPr>
          <a:xfrm>
            <a:off x="3405720" y="3265904"/>
            <a:ext cx="5357280" cy="0"/>
          </a:xfrm>
          <a:prstGeom prst="line">
            <a:avLst/>
          </a:prstGeom>
        </p:spPr>
        <p:style>
          <a:lnRef idx="1">
            <a:schemeClr val="accent5"/>
          </a:lnRef>
          <a:fillRef idx="0">
            <a:schemeClr val="accent5"/>
          </a:fillRef>
          <a:effectRef idx="0">
            <a:schemeClr val="accent5"/>
          </a:effectRef>
          <a:fontRef idx="minor">
            <a:schemeClr val="tx1"/>
          </a:fontRef>
        </p:style>
      </p:cxnSp>
      <p:sp>
        <p:nvSpPr>
          <p:cNvPr id="22" name="矩形 21"/>
          <p:cNvSpPr/>
          <p:nvPr/>
        </p:nvSpPr>
        <p:spPr>
          <a:xfrm>
            <a:off x="3405720" y="2282082"/>
            <a:ext cx="5357280" cy="983822"/>
          </a:xfrm>
          <a:prstGeom prst="rect">
            <a:avLst/>
          </a:prstGeom>
          <a:solidFill>
            <a:srgbClr val="9999FF">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flipV="1">
            <a:off x="5638800" y="2534384"/>
            <a:ext cx="0" cy="2812680"/>
          </a:xfrm>
          <a:prstGeom prst="line">
            <a:avLst/>
          </a:prstGeom>
        </p:spPr>
        <p:style>
          <a:lnRef idx="1">
            <a:schemeClr val="accent5"/>
          </a:lnRef>
          <a:fillRef idx="0">
            <a:schemeClr val="accent5"/>
          </a:fillRef>
          <a:effectRef idx="0">
            <a:schemeClr val="accent5"/>
          </a:effectRef>
          <a:fontRef idx="minor">
            <a:schemeClr val="tx1"/>
          </a:fontRef>
        </p:style>
      </p:cxnSp>
      <p:sp>
        <p:nvSpPr>
          <p:cNvPr id="23" name="矩形 22"/>
          <p:cNvSpPr/>
          <p:nvPr/>
        </p:nvSpPr>
        <p:spPr>
          <a:xfrm>
            <a:off x="5638800" y="2246083"/>
            <a:ext cx="3124200" cy="3064982"/>
          </a:xfrm>
          <a:prstGeom prst="rect">
            <a:avLst/>
          </a:prstGeom>
          <a:solidFill>
            <a:srgbClr val="9999FF">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bwMode="auto">
          <a:xfrm>
            <a:off x="6355762" y="1838434"/>
            <a:ext cx="1873958" cy="685351"/>
          </a:xfrm>
          <a:prstGeom prst="wedgeRectCallout">
            <a:avLst>
              <a:gd name="adj1" fmla="val -45154"/>
              <a:gd name="adj2" fmla="val 76410"/>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r>
              <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rPr>
              <a:t>XX</a:t>
            </a:r>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电厂    </a:t>
            </a:r>
            <a:endPar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呼和浩特市    </a:t>
            </a:r>
            <a:r>
              <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rPr>
              <a:t>2400MW</a:t>
            </a:r>
          </a:p>
          <a:p>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排放强度</a:t>
            </a:r>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kern="0" dirty="0" smtClean="0">
                <a:latin typeface="Times New Roman" panose="02020603050405020304" pitchFamily="18" charset="0"/>
                <a:ea typeface="微软雅黑" panose="020B0503020204020204" pitchFamily="34" charset="-122"/>
                <a:cs typeface="Times New Roman" panose="02020603050405020304" pitchFamily="18" charset="0"/>
              </a:rPr>
              <a:t>76 g</a:t>
            </a:r>
            <a:r>
              <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万元</a:t>
            </a:r>
            <a:endPar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排放绩效值</a:t>
            </a:r>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100" kern="0" dirty="0" smtClean="0">
                <a:latin typeface="Times New Roman" panose="02020603050405020304" pitchFamily="18" charset="0"/>
                <a:ea typeface="微软雅黑" panose="020B0503020204020204" pitchFamily="34" charset="-122"/>
                <a:cs typeface="Times New Roman" panose="02020603050405020304" pitchFamily="18" charset="0"/>
              </a:rPr>
              <a:t>0.077g/kWh    </a:t>
            </a:r>
            <a:endPar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9493726" y="3462821"/>
            <a:ext cx="2232248" cy="584775"/>
          </a:xfrm>
          <a:prstGeom prst="rect">
            <a:avLst/>
          </a:prstGeom>
          <a:solidFill>
            <a:schemeClr val="accent1">
              <a:lumMod val="75000"/>
            </a:schemeClr>
          </a:solidFill>
          <a:ln>
            <a:noFill/>
          </a:ln>
          <a:effectLst>
            <a:outerShdw blurRad="50800" dist="38100" dir="5400000" algn="t" rotWithShape="0">
              <a:prstClr val="black">
                <a:alpha val="40000"/>
              </a:prstClr>
            </a:outerShdw>
          </a:effectLst>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默认为区域内平均值，可根据用户习惯调整。</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flipH="1" flipV="1">
            <a:off x="7451153" y="3276474"/>
            <a:ext cx="2042574" cy="478735"/>
          </a:xfrm>
          <a:prstGeom prst="straightConnector1">
            <a:avLst/>
          </a:prstGeom>
          <a:ln w="28575">
            <a:solidFill>
              <a:srgbClr val="FF5050"/>
            </a:solidFill>
            <a:headEnd type="none" w="med" len="med"/>
            <a:tailEnd type="arrow" w="med" len="med"/>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19" name="直接箭头连接符 18"/>
          <p:cNvCxnSpPr>
            <a:stCxn id="2" idx="1"/>
          </p:cNvCxnSpPr>
          <p:nvPr/>
        </p:nvCxnSpPr>
        <p:spPr>
          <a:xfrm flipH="1">
            <a:off x="5638800" y="3755209"/>
            <a:ext cx="3854926" cy="348163"/>
          </a:xfrm>
          <a:prstGeom prst="straightConnector1">
            <a:avLst/>
          </a:prstGeom>
          <a:ln w="28575">
            <a:solidFill>
              <a:srgbClr val="FF5050"/>
            </a:solidFill>
            <a:headEnd type="none" w="med" len="med"/>
            <a:tailEnd type="arrow" w="med" len="med"/>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
        <p:nvSpPr>
          <p:cNvPr id="21" name="矩形 20"/>
          <p:cNvSpPr/>
          <p:nvPr/>
        </p:nvSpPr>
        <p:spPr>
          <a:xfrm>
            <a:off x="1089162" y="530611"/>
            <a:ext cx="2839239" cy="369332"/>
          </a:xfrm>
          <a:prstGeom prst="rect">
            <a:avLst/>
          </a:prstGeom>
        </p:spPr>
        <p:txBody>
          <a:bodyPr wrap="none">
            <a:spAutoFit/>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、高能耗高排放分析专题</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占位符 2"/>
          <p:cNvSpPr txBox="1">
            <a:spLocks/>
          </p:cNvSpPr>
          <p:nvPr/>
        </p:nvSpPr>
        <p:spPr>
          <a:xfrm>
            <a:off x="2853047" y="71838"/>
            <a:ext cx="6910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0" fontAlgn="base" hangingPunct="0">
              <a:spcBef>
                <a:spcPct val="0"/>
              </a:spcBef>
              <a:spcAft>
                <a:spcPct val="0"/>
              </a:spcAft>
              <a:buFont typeface="Arial" panose="020B0604020202020204" pitchFamily="34" charset="0"/>
              <a:buNone/>
            </a:pPr>
            <a:r>
              <a:rPr lang="zh-CN" altLang="en-US" sz="2000" b="1" smtClean="0">
                <a:solidFill>
                  <a:srgbClr val="000000"/>
                </a:solidFill>
                <a:latin typeface="微软雅黑" panose="020B0503020204020204" pitchFamily="34" charset="-122"/>
                <a:ea typeface="微软雅黑" panose="020B0503020204020204" pitchFamily="34" charset="-122"/>
              </a:rPr>
              <a:t>二、电力行业污染排放分析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57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childTnLst>
                          </p:cTn>
                        </p:par>
                        <p:par>
                          <p:cTn id="30" fill="hold">
                            <p:stCondLst>
                              <p:cond delay="2500"/>
                            </p:stCondLst>
                            <p:childTnLst>
                              <p:par>
                                <p:cTn id="31" presetID="1"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right)">
                                      <p:cBhvr>
                                        <p:cTn id="37" dur="500"/>
                                        <p:tgtEl>
                                          <p:spTgt spid="2"/>
                                        </p:tgtEl>
                                      </p:cBhvr>
                                    </p:animEffect>
                                  </p:childTnLst>
                                </p:cTn>
                              </p:par>
                              <p:par>
                                <p:cTn id="38" presetID="22" presetClass="entr" presetSubtype="2"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500"/>
                                        <p:tgtEl>
                                          <p:spTgt spid="19"/>
                                        </p:tgtEl>
                                      </p:cBhvr>
                                    </p:animEffect>
                                  </p:childTnLst>
                                </p:cTn>
                              </p:par>
                              <p:par>
                                <p:cTn id="41" presetID="22" presetClass="entr" presetSubtype="2"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right)">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5" grpId="0" animBg="1"/>
      <p:bldP spid="16" grpId="0"/>
      <p:bldP spid="22" grpId="0" animBg="1"/>
      <p:bldP spid="23" grpId="0" animBg="1"/>
      <p:bldP spid="7"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0940" y="1142253"/>
            <a:ext cx="7475145" cy="4330214"/>
          </a:xfrm>
          <a:prstGeom prst="rect">
            <a:avLst/>
          </a:prstGeom>
        </p:spPr>
      </p:pic>
      <p:sp>
        <p:nvSpPr>
          <p:cNvPr id="8" name="上箭头 7"/>
          <p:cNvSpPr/>
          <p:nvPr/>
        </p:nvSpPr>
        <p:spPr bwMode="auto">
          <a:xfrm>
            <a:off x="1704000" y="2316277"/>
            <a:ext cx="288000" cy="2244670"/>
          </a:xfrm>
          <a:prstGeom prst="upArrow">
            <a:avLst/>
          </a:prstGeom>
          <a:solidFill>
            <a:srgbClr val="0070C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pPr algn="ctr"/>
            <a:endParaRPr lang="zh-CN" altLang="en-US" sz="12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p:cNvSpPr txBox="1"/>
          <p:nvPr/>
        </p:nvSpPr>
        <p:spPr>
          <a:xfrm>
            <a:off x="8258109" y="5472466"/>
            <a:ext cx="1512000" cy="307777"/>
          </a:xfrm>
          <a:prstGeom prst="rect">
            <a:avLst/>
          </a:prstGeom>
          <a:noFill/>
        </p:spPr>
        <p:txBody>
          <a:bodyPr wrap="square" rtlCol="0">
            <a:spAutoFit/>
          </a:bodyPr>
          <a:lstStyle/>
          <a:p>
            <a:pPr algn="ct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消耗</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绩效</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值大</a:t>
            </a:r>
          </a:p>
        </p:txBody>
      </p:sp>
      <p:sp>
        <p:nvSpPr>
          <p:cNvPr id="18" name="文本框 17"/>
          <p:cNvSpPr txBox="1"/>
          <p:nvPr/>
        </p:nvSpPr>
        <p:spPr>
          <a:xfrm>
            <a:off x="1311063" y="1924410"/>
            <a:ext cx="1152000" cy="307777"/>
          </a:xfrm>
          <a:prstGeom prst="rect">
            <a:avLst/>
          </a:prstGeom>
          <a:noFill/>
        </p:spPr>
        <p:txBody>
          <a:bodyPr wrap="square" rtlCol="0">
            <a:spAutoFit/>
          </a:bodyPr>
          <a:lstStyle/>
          <a:p>
            <a:pPr algn="ct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消耗</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强度</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大</a:t>
            </a:r>
          </a:p>
        </p:txBody>
      </p:sp>
      <p:sp>
        <p:nvSpPr>
          <p:cNvPr id="19" name="右箭头 18"/>
          <p:cNvSpPr/>
          <p:nvPr/>
        </p:nvSpPr>
        <p:spPr bwMode="auto">
          <a:xfrm>
            <a:off x="3157316" y="5472466"/>
            <a:ext cx="4824000" cy="288000"/>
          </a:xfrm>
          <a:prstGeom prst="rightArrow">
            <a:avLst/>
          </a:prstGeom>
          <a:solidFill>
            <a:srgbClr val="0070C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pPr algn="ctr"/>
            <a:endParaRPr lang="zh-CN" altLang="en-US" sz="12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2" name="直接连接符 11"/>
          <p:cNvCxnSpPr/>
          <p:nvPr/>
        </p:nvCxnSpPr>
        <p:spPr>
          <a:xfrm>
            <a:off x="3405720" y="2525507"/>
            <a:ext cx="535728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4" name="直接连接符 13"/>
          <p:cNvCxnSpPr/>
          <p:nvPr/>
        </p:nvCxnSpPr>
        <p:spPr>
          <a:xfrm flipV="1">
            <a:off x="7010400" y="1924410"/>
            <a:ext cx="0" cy="2812680"/>
          </a:xfrm>
          <a:prstGeom prst="line">
            <a:avLst/>
          </a:prstGeom>
        </p:spPr>
        <p:style>
          <a:lnRef idx="1">
            <a:schemeClr val="accent5"/>
          </a:lnRef>
          <a:fillRef idx="0">
            <a:schemeClr val="accent5"/>
          </a:fillRef>
          <a:effectRef idx="0">
            <a:schemeClr val="accent5"/>
          </a:effectRef>
          <a:fontRef idx="minor">
            <a:schemeClr val="tx1"/>
          </a:fontRef>
        </p:style>
      </p:cxnSp>
      <p:sp>
        <p:nvSpPr>
          <p:cNvPr id="15" name="矩形 14"/>
          <p:cNvSpPr/>
          <p:nvPr/>
        </p:nvSpPr>
        <p:spPr>
          <a:xfrm>
            <a:off x="3405719" y="1541685"/>
            <a:ext cx="5357280" cy="983822"/>
          </a:xfrm>
          <a:prstGeom prst="rect">
            <a:avLst/>
          </a:prstGeom>
          <a:solidFill>
            <a:srgbClr val="9999FF">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010400" y="1541685"/>
            <a:ext cx="1752600" cy="3120423"/>
          </a:xfrm>
          <a:prstGeom prst="rect">
            <a:avLst/>
          </a:prstGeom>
          <a:solidFill>
            <a:srgbClr val="9999FF">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标注 19"/>
          <p:cNvSpPr/>
          <p:nvPr/>
        </p:nvSpPr>
        <p:spPr bwMode="auto">
          <a:xfrm>
            <a:off x="5636474" y="1052736"/>
            <a:ext cx="1873958" cy="685351"/>
          </a:xfrm>
          <a:prstGeom prst="wedgeRectCallout">
            <a:avLst>
              <a:gd name="adj1" fmla="val -45154"/>
              <a:gd name="adj2" fmla="val 76410"/>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r>
              <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rPr>
              <a:t>XX</a:t>
            </a:r>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电厂    </a:t>
            </a:r>
            <a:endPar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呼和浩特市    </a:t>
            </a:r>
            <a:r>
              <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rPr>
              <a:t>2400MW</a:t>
            </a:r>
          </a:p>
          <a:p>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水消耗绩效：</a:t>
            </a:r>
            <a:r>
              <a:rPr lang="en-US" altLang="zh-CN" sz="1100" kern="0" dirty="0" smtClean="0">
                <a:latin typeface="Times New Roman" panose="02020603050405020304" pitchFamily="18" charset="0"/>
                <a:ea typeface="微软雅黑" panose="020B0503020204020204" pitchFamily="34" charset="-122"/>
                <a:cs typeface="Times New Roman" panose="02020603050405020304" pitchFamily="18" charset="0"/>
              </a:rPr>
              <a:t>3kg/kWh</a:t>
            </a:r>
            <a:endPar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煤炭消耗绩效：</a:t>
            </a:r>
            <a:r>
              <a:rPr lang="en-US" altLang="zh-CN" sz="1100" kern="0" dirty="0" smtClean="0">
                <a:latin typeface="Times New Roman" panose="02020603050405020304" pitchFamily="18" charset="0"/>
                <a:ea typeface="微软雅黑" panose="020B0503020204020204" pitchFamily="34" charset="-122"/>
                <a:cs typeface="Times New Roman" panose="02020603050405020304" pitchFamily="18" charset="0"/>
              </a:rPr>
              <a:t>290g/kWh    </a:t>
            </a:r>
            <a:endPar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标注 22"/>
          <p:cNvSpPr/>
          <p:nvPr/>
        </p:nvSpPr>
        <p:spPr bwMode="auto">
          <a:xfrm>
            <a:off x="7546264" y="3747066"/>
            <a:ext cx="1873958" cy="685351"/>
          </a:xfrm>
          <a:prstGeom prst="wedgeRectCallout">
            <a:avLst>
              <a:gd name="adj1" fmla="val -45154"/>
              <a:gd name="adj2" fmla="val 76410"/>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r>
              <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rPr>
              <a:t>XX</a:t>
            </a:r>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电厂    </a:t>
            </a:r>
            <a:endPar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rPr>
              <a:t>呼和浩特</a:t>
            </a:r>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市    </a:t>
            </a:r>
            <a:r>
              <a:rPr lang="en-US" altLang="zh-CN" sz="1100" kern="0" dirty="0" smtClean="0">
                <a:latin typeface="Times New Roman" panose="02020603050405020304" pitchFamily="18" charset="0"/>
                <a:ea typeface="微软雅黑" panose="020B0503020204020204" pitchFamily="34" charset="-122"/>
                <a:cs typeface="Times New Roman" panose="02020603050405020304" pitchFamily="18" charset="0"/>
              </a:rPr>
              <a:t>300MW</a:t>
            </a:r>
            <a:endPar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水消耗绩效：</a:t>
            </a:r>
            <a:r>
              <a:rPr lang="en-US" altLang="zh-CN" sz="1100" kern="0" dirty="0" smtClean="0">
                <a:latin typeface="Times New Roman" panose="02020603050405020304" pitchFamily="18" charset="0"/>
                <a:ea typeface="微软雅黑" panose="020B0503020204020204" pitchFamily="34" charset="-122"/>
                <a:cs typeface="Times New Roman" panose="02020603050405020304" pitchFamily="18" charset="0"/>
              </a:rPr>
              <a:t>0.5kg/kWh</a:t>
            </a:r>
            <a:endParaRPr lang="en-US" altLang="zh-CN" sz="1100" kern="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100" kern="0" dirty="0" smtClean="0">
                <a:latin typeface="Times New Roman" panose="02020603050405020304" pitchFamily="18" charset="0"/>
                <a:ea typeface="微软雅黑" panose="020B0503020204020204" pitchFamily="34" charset="-122"/>
                <a:cs typeface="Times New Roman" panose="02020603050405020304" pitchFamily="18" charset="0"/>
              </a:rPr>
              <a:t>煤炭消耗绩效：</a:t>
            </a:r>
            <a:r>
              <a:rPr lang="en-US" altLang="zh-CN" sz="1100" kern="0" dirty="0" smtClean="0">
                <a:latin typeface="Times New Roman" panose="02020603050405020304" pitchFamily="18" charset="0"/>
                <a:ea typeface="微软雅黑" panose="020B0503020204020204" pitchFamily="34" charset="-122"/>
                <a:cs typeface="Times New Roman" panose="02020603050405020304" pitchFamily="18" charset="0"/>
              </a:rPr>
              <a:t>550g/kWh    </a:t>
            </a:r>
            <a:endParaRPr lang="zh-CN" altLang="en-US" sz="11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p:cNvSpPr txBox="1"/>
          <p:nvPr/>
        </p:nvSpPr>
        <p:spPr>
          <a:xfrm>
            <a:off x="9192344" y="1226734"/>
            <a:ext cx="2232248" cy="584775"/>
          </a:xfrm>
          <a:prstGeom prst="rect">
            <a:avLst/>
          </a:prstGeom>
          <a:solidFill>
            <a:schemeClr val="accent1">
              <a:lumMod val="75000"/>
            </a:schemeClr>
          </a:solidFill>
          <a:ln>
            <a:noFill/>
          </a:ln>
          <a:effectLst>
            <a:outerShdw blurRad="50800" dist="38100" dir="5400000" algn="t" rotWithShape="0">
              <a:prstClr val="black">
                <a:alpha val="40000"/>
              </a:prstClr>
            </a:outerShdw>
          </a:effectLst>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默认为区域内平均值，可根据用户习惯调整。</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24" name="直接箭头连接符 23"/>
          <p:cNvCxnSpPr/>
          <p:nvPr/>
        </p:nvCxnSpPr>
        <p:spPr>
          <a:xfrm flipH="1">
            <a:off x="7010399" y="1519123"/>
            <a:ext cx="2181946" cy="541725"/>
          </a:xfrm>
          <a:prstGeom prst="straightConnector1">
            <a:avLst/>
          </a:prstGeom>
          <a:ln w="28575">
            <a:solidFill>
              <a:srgbClr val="FF5050"/>
            </a:solidFill>
            <a:headEnd type="none" w="med" len="med"/>
            <a:tailEnd type="arrow" w="med" len="med"/>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25" name="直接箭头连接符 24"/>
          <p:cNvCxnSpPr>
            <a:stCxn id="22" idx="1"/>
          </p:cNvCxnSpPr>
          <p:nvPr/>
        </p:nvCxnSpPr>
        <p:spPr>
          <a:xfrm flipH="1">
            <a:off x="8472264" y="1519122"/>
            <a:ext cx="720080" cy="1023449"/>
          </a:xfrm>
          <a:prstGeom prst="straightConnector1">
            <a:avLst/>
          </a:prstGeom>
          <a:ln w="28575">
            <a:solidFill>
              <a:srgbClr val="FF5050"/>
            </a:solidFill>
            <a:headEnd type="none" w="med" len="med"/>
            <a:tailEnd type="arrow" w="med" len="med"/>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
        <p:nvSpPr>
          <p:cNvPr id="26" name="矩形 25"/>
          <p:cNvSpPr/>
          <p:nvPr/>
        </p:nvSpPr>
        <p:spPr>
          <a:xfrm>
            <a:off x="1061320" y="543497"/>
            <a:ext cx="2839239" cy="369332"/>
          </a:xfrm>
          <a:prstGeom prst="rect">
            <a:avLst/>
          </a:prstGeom>
        </p:spPr>
        <p:txBody>
          <a:bodyPr wrap="none">
            <a:spAutoFit/>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、高能耗高排放分析专题</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占位符 2"/>
          <p:cNvSpPr txBox="1">
            <a:spLocks/>
          </p:cNvSpPr>
          <p:nvPr/>
        </p:nvSpPr>
        <p:spPr>
          <a:xfrm>
            <a:off x="2853047" y="71838"/>
            <a:ext cx="6910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0" fontAlgn="base" hangingPunct="0">
              <a:spcBef>
                <a:spcPct val="0"/>
              </a:spcBef>
              <a:spcAft>
                <a:spcPct val="0"/>
              </a:spcAft>
              <a:buFont typeface="Arial" panose="020B0604020202020204" pitchFamily="34" charset="0"/>
              <a:buNone/>
            </a:pPr>
            <a:r>
              <a:rPr lang="zh-CN" altLang="en-US" sz="2000" b="1" smtClean="0">
                <a:solidFill>
                  <a:srgbClr val="000000"/>
                </a:solidFill>
                <a:latin typeface="微软雅黑" panose="020B0503020204020204" pitchFamily="34" charset="-122"/>
                <a:ea typeface="微软雅黑" panose="020B0503020204020204" pitchFamily="34" charset="-122"/>
              </a:rPr>
              <a:t>二、电力行业污染排放分析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2711624" y="2232187"/>
            <a:ext cx="240379" cy="2200230"/>
          </a:xfrm>
          <a:prstGeom prst="rect">
            <a:avLst/>
          </a:prstGeom>
          <a:solidFill>
            <a:srgbClr val="F7F7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rPr>
              <a:t>水消耗绩效（</a:t>
            </a:r>
            <a:r>
              <a:rPr lang="en-US" altLang="zh-CN" sz="1100" dirty="0" smtClean="0">
                <a:solidFill>
                  <a:schemeClr val="tx1"/>
                </a:solidFill>
              </a:rPr>
              <a:t>kg/kwh)</a:t>
            </a:r>
            <a:endParaRPr lang="zh-CN" altLang="en-US" sz="1100" dirty="0">
              <a:solidFill>
                <a:schemeClr val="tx1"/>
              </a:solidFill>
            </a:endParaRPr>
          </a:p>
        </p:txBody>
      </p:sp>
      <p:sp>
        <p:nvSpPr>
          <p:cNvPr id="4" name="矩形 3"/>
          <p:cNvSpPr/>
          <p:nvPr/>
        </p:nvSpPr>
        <p:spPr>
          <a:xfrm>
            <a:off x="2971756" y="1602428"/>
            <a:ext cx="380874" cy="3059680"/>
          </a:xfrm>
          <a:prstGeom prst="rect">
            <a:avLst/>
          </a:prstGeom>
          <a:solidFill>
            <a:srgbClr val="F7F7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3.5</a:t>
            </a:r>
          </a:p>
          <a:p>
            <a:pPr algn="ctr"/>
            <a:endParaRPr lang="en-US" altLang="zh-CN" sz="1000" dirty="0">
              <a:solidFill>
                <a:schemeClr val="tx1"/>
              </a:solidFill>
            </a:endParaRPr>
          </a:p>
          <a:p>
            <a:pPr algn="ctr"/>
            <a:endParaRPr lang="en-US" altLang="zh-CN" sz="1000" dirty="0" smtClean="0">
              <a:solidFill>
                <a:schemeClr val="tx1"/>
              </a:solidFill>
            </a:endParaRPr>
          </a:p>
          <a:p>
            <a:pPr algn="ctr"/>
            <a:r>
              <a:rPr lang="en-US" altLang="zh-CN" sz="1000" dirty="0" smtClean="0">
                <a:solidFill>
                  <a:schemeClr val="tx1"/>
                </a:solidFill>
              </a:rPr>
              <a:t>3</a:t>
            </a:r>
          </a:p>
          <a:p>
            <a:pPr algn="ctr"/>
            <a:endParaRPr lang="en-US" altLang="zh-CN" sz="1000" dirty="0" smtClean="0">
              <a:solidFill>
                <a:schemeClr val="tx1"/>
              </a:solidFill>
            </a:endParaRPr>
          </a:p>
          <a:p>
            <a:pPr algn="ctr"/>
            <a:endParaRPr lang="en-US" altLang="zh-CN" sz="1000" dirty="0" smtClean="0">
              <a:solidFill>
                <a:schemeClr val="tx1"/>
              </a:solidFill>
            </a:endParaRPr>
          </a:p>
          <a:p>
            <a:pPr algn="ctr"/>
            <a:r>
              <a:rPr lang="en-US" altLang="zh-CN" sz="1000" dirty="0" smtClean="0">
                <a:solidFill>
                  <a:schemeClr val="tx1"/>
                </a:solidFill>
              </a:rPr>
              <a:t>2.5</a:t>
            </a:r>
          </a:p>
          <a:p>
            <a:pPr algn="ctr"/>
            <a:r>
              <a:rPr lang="en-US" altLang="zh-CN" sz="1000" dirty="0" smtClean="0">
                <a:solidFill>
                  <a:schemeClr val="tx1"/>
                </a:solidFill>
              </a:rPr>
              <a:t> </a:t>
            </a:r>
          </a:p>
          <a:p>
            <a:pPr algn="ctr"/>
            <a:endParaRPr lang="en-US" altLang="zh-CN" sz="1000" dirty="0" smtClean="0">
              <a:solidFill>
                <a:schemeClr val="tx1"/>
              </a:solidFill>
            </a:endParaRPr>
          </a:p>
          <a:p>
            <a:pPr algn="ctr"/>
            <a:r>
              <a:rPr lang="en-US" altLang="zh-CN" sz="1000" dirty="0" smtClean="0">
                <a:solidFill>
                  <a:schemeClr val="tx1"/>
                </a:solidFill>
              </a:rPr>
              <a:t>2</a:t>
            </a:r>
          </a:p>
          <a:p>
            <a:pPr algn="ctr"/>
            <a:r>
              <a:rPr lang="en-US" altLang="zh-CN" sz="1000" dirty="0" smtClean="0">
                <a:solidFill>
                  <a:schemeClr val="tx1"/>
                </a:solidFill>
              </a:rPr>
              <a:t> </a:t>
            </a:r>
          </a:p>
          <a:p>
            <a:pPr algn="ctr"/>
            <a:endParaRPr lang="en-US" altLang="zh-CN" sz="1000" dirty="0" smtClean="0">
              <a:solidFill>
                <a:schemeClr val="tx1"/>
              </a:solidFill>
            </a:endParaRPr>
          </a:p>
          <a:p>
            <a:pPr algn="ctr"/>
            <a:r>
              <a:rPr lang="en-US" altLang="zh-CN" sz="1000" dirty="0" smtClean="0">
                <a:solidFill>
                  <a:schemeClr val="tx1"/>
                </a:solidFill>
              </a:rPr>
              <a:t>1.5</a:t>
            </a:r>
          </a:p>
          <a:p>
            <a:pPr algn="ctr"/>
            <a:r>
              <a:rPr lang="en-US" altLang="zh-CN" sz="1000" dirty="0" smtClean="0">
                <a:solidFill>
                  <a:schemeClr val="tx1"/>
                </a:solidFill>
              </a:rPr>
              <a:t> </a:t>
            </a:r>
          </a:p>
          <a:p>
            <a:pPr algn="ctr"/>
            <a:r>
              <a:rPr lang="en-US" altLang="zh-CN" sz="1000" dirty="0" smtClean="0">
                <a:solidFill>
                  <a:schemeClr val="tx1"/>
                </a:solidFill>
              </a:rPr>
              <a:t>1</a:t>
            </a:r>
          </a:p>
          <a:p>
            <a:pPr algn="ctr"/>
            <a:endParaRPr lang="en-US" altLang="zh-CN" sz="1000" dirty="0">
              <a:solidFill>
                <a:schemeClr val="tx1"/>
              </a:solidFill>
            </a:endParaRPr>
          </a:p>
          <a:p>
            <a:pPr algn="ctr"/>
            <a:endParaRPr lang="en-US" altLang="zh-CN" sz="1000" dirty="0" smtClean="0">
              <a:solidFill>
                <a:schemeClr val="tx1"/>
              </a:solidFill>
            </a:endParaRPr>
          </a:p>
          <a:p>
            <a:pPr algn="ctr"/>
            <a:r>
              <a:rPr lang="en-US" altLang="zh-CN" sz="1000" dirty="0" smtClean="0">
                <a:solidFill>
                  <a:schemeClr val="tx1"/>
                </a:solidFill>
              </a:rPr>
              <a:t>0.5</a:t>
            </a:r>
          </a:p>
          <a:p>
            <a:pPr algn="ctr"/>
            <a:endParaRPr lang="zh-CN" altLang="en-US" sz="1000" dirty="0">
              <a:solidFill>
                <a:schemeClr val="tx1"/>
              </a:solidFill>
            </a:endParaRPr>
          </a:p>
        </p:txBody>
      </p:sp>
    </p:spTree>
    <p:extLst>
      <p:ext uri="{BB962C8B-B14F-4D97-AF65-F5344CB8AC3E}">
        <p14:creationId xmlns:p14="http://schemas.microsoft.com/office/powerpoint/2010/main" val="188821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500"/>
                                        <p:tgtEl>
                                          <p:spTgt spid="22"/>
                                        </p:tgtEl>
                                      </p:cBhvr>
                                    </p:animEffect>
                                  </p:childTnLst>
                                </p:cTn>
                              </p:par>
                              <p:par>
                                <p:cTn id="39" presetID="22" presetClass="entr" presetSubtype="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par>
                                <p:cTn id="42" presetID="22" presetClass="entr" presetSubtype="2"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right)">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p:bldP spid="18" grpId="0"/>
      <p:bldP spid="19" grpId="0" animBg="1"/>
      <p:bldP spid="15" grpId="0" animBg="1"/>
      <p:bldP spid="16" grpId="0" animBg="1"/>
      <p:bldP spid="20" grpId="0" animBg="1"/>
      <p:bldP spid="23"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a:graphicFrameLocks/>
          </p:cNvGraphicFramePr>
          <p:nvPr>
            <p:extLst>
              <p:ext uri="{D42A27DB-BD31-4B8C-83A1-F6EECF244321}">
                <p14:modId xmlns:p14="http://schemas.microsoft.com/office/powerpoint/2010/main" val="711594166"/>
              </p:ext>
            </p:extLst>
          </p:nvPr>
        </p:nvGraphicFramePr>
        <p:xfrm>
          <a:off x="1024843" y="1235018"/>
          <a:ext cx="8640960" cy="1820485"/>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p:cNvSpPr txBox="1"/>
          <p:nvPr/>
        </p:nvSpPr>
        <p:spPr>
          <a:xfrm>
            <a:off x="1312875" y="1991352"/>
            <a:ext cx="432048" cy="200055"/>
          </a:xfrm>
          <a:prstGeom prst="rect">
            <a:avLst/>
          </a:prstGeom>
          <a:noFill/>
        </p:spPr>
        <p:txBody>
          <a:bodyPr wrap="square" rtlCol="0">
            <a:spAutoFit/>
          </a:body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PM2.5</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6"/>
          <p:cNvSpPr txBox="1"/>
          <p:nvPr/>
        </p:nvSpPr>
        <p:spPr>
          <a:xfrm>
            <a:off x="1816931" y="1991351"/>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6"/>
          <p:cNvSpPr txBox="1"/>
          <p:nvPr/>
        </p:nvSpPr>
        <p:spPr>
          <a:xfrm>
            <a:off x="2104963" y="2063851"/>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6"/>
          <p:cNvSpPr txBox="1"/>
          <p:nvPr/>
        </p:nvSpPr>
        <p:spPr>
          <a:xfrm>
            <a:off x="2370899" y="1893544"/>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PM2.5</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6"/>
          <p:cNvSpPr txBox="1"/>
          <p:nvPr/>
        </p:nvSpPr>
        <p:spPr>
          <a:xfrm>
            <a:off x="2574347" y="1794409"/>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PM2.5</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6"/>
          <p:cNvSpPr txBox="1"/>
          <p:nvPr/>
        </p:nvSpPr>
        <p:spPr>
          <a:xfrm>
            <a:off x="3185083" y="2012960"/>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6"/>
          <p:cNvSpPr txBox="1"/>
          <p:nvPr/>
        </p:nvSpPr>
        <p:spPr>
          <a:xfrm>
            <a:off x="3677650" y="2034569"/>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PM2.5</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6"/>
          <p:cNvSpPr txBox="1"/>
          <p:nvPr/>
        </p:nvSpPr>
        <p:spPr>
          <a:xfrm>
            <a:off x="3874903" y="1893544"/>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6"/>
          <p:cNvSpPr txBox="1"/>
          <p:nvPr/>
        </p:nvSpPr>
        <p:spPr>
          <a:xfrm>
            <a:off x="4198939" y="2020960"/>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6"/>
          <p:cNvSpPr txBox="1"/>
          <p:nvPr/>
        </p:nvSpPr>
        <p:spPr>
          <a:xfrm>
            <a:off x="4743411" y="1694381"/>
            <a:ext cx="43204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PM10,NO</a:t>
            </a:r>
            <a:r>
              <a:rPr lang="en-US" altLang="zh-CN" sz="500" dirty="0" smtClean="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5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6"/>
          <p:cNvSpPr txBox="1"/>
          <p:nvPr/>
        </p:nvSpPr>
        <p:spPr>
          <a:xfrm>
            <a:off x="5031443" y="1820905"/>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6"/>
          <p:cNvSpPr txBox="1"/>
          <p:nvPr/>
        </p:nvSpPr>
        <p:spPr>
          <a:xfrm>
            <a:off x="5266946" y="1720877"/>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PM2.5</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6"/>
          <p:cNvSpPr txBox="1"/>
          <p:nvPr/>
        </p:nvSpPr>
        <p:spPr>
          <a:xfrm>
            <a:off x="5779721" y="1920932"/>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6"/>
          <p:cNvSpPr txBox="1"/>
          <p:nvPr/>
        </p:nvSpPr>
        <p:spPr>
          <a:xfrm>
            <a:off x="5533160" y="1967857"/>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6"/>
          <p:cNvSpPr txBox="1"/>
          <p:nvPr/>
        </p:nvSpPr>
        <p:spPr>
          <a:xfrm>
            <a:off x="6034877" y="1826951"/>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PM2.5</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6"/>
          <p:cNvSpPr txBox="1"/>
          <p:nvPr/>
        </p:nvSpPr>
        <p:spPr>
          <a:xfrm>
            <a:off x="6290033" y="1662260"/>
            <a:ext cx="43204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PM10,NO</a:t>
            </a:r>
            <a:r>
              <a:rPr lang="en-US" altLang="zh-CN" sz="500" dirty="0" smtClean="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5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6"/>
          <p:cNvSpPr txBox="1"/>
          <p:nvPr/>
        </p:nvSpPr>
        <p:spPr>
          <a:xfrm>
            <a:off x="6584321" y="1967857"/>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6"/>
          <p:cNvSpPr txBox="1"/>
          <p:nvPr/>
        </p:nvSpPr>
        <p:spPr>
          <a:xfrm>
            <a:off x="7320462" y="1986577"/>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6"/>
          <p:cNvSpPr txBox="1"/>
          <p:nvPr/>
        </p:nvSpPr>
        <p:spPr>
          <a:xfrm>
            <a:off x="7606155" y="1907590"/>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PM2.5</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6"/>
          <p:cNvSpPr txBox="1"/>
          <p:nvPr/>
        </p:nvSpPr>
        <p:spPr>
          <a:xfrm>
            <a:off x="7864934" y="1793516"/>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PM2.5</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6"/>
          <p:cNvSpPr txBox="1"/>
          <p:nvPr/>
        </p:nvSpPr>
        <p:spPr>
          <a:xfrm>
            <a:off x="8126272" y="1826951"/>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文本框 6"/>
          <p:cNvSpPr txBox="1"/>
          <p:nvPr/>
        </p:nvSpPr>
        <p:spPr>
          <a:xfrm>
            <a:off x="8392267" y="1891849"/>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6"/>
          <p:cNvSpPr txBox="1"/>
          <p:nvPr/>
        </p:nvSpPr>
        <p:spPr>
          <a:xfrm>
            <a:off x="8633661" y="1767802"/>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6"/>
          <p:cNvSpPr txBox="1"/>
          <p:nvPr/>
        </p:nvSpPr>
        <p:spPr>
          <a:xfrm>
            <a:off x="8933708" y="1691794"/>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SO</a:t>
            </a:r>
            <a:r>
              <a:rPr lang="en-US" altLang="zh-CN" sz="500" dirty="0" smtClean="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5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文本框 6"/>
          <p:cNvSpPr txBox="1"/>
          <p:nvPr/>
        </p:nvSpPr>
        <p:spPr>
          <a:xfrm>
            <a:off x="9186748" y="1820904"/>
            <a:ext cx="4320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700" dirty="0" smtClean="0">
                <a:latin typeface="Times New Roman" panose="02020603050405020304" pitchFamily="18" charset="0"/>
                <a:ea typeface="微软雅黑" panose="020B0503020204020204" pitchFamily="34" charset="-122"/>
                <a:cs typeface="Times New Roman" panose="02020603050405020304" pitchFamily="18" charset="0"/>
              </a:rPr>
              <a:t>PM10</a:t>
            </a:r>
            <a:endParaRPr lang="zh-CN" altLang="en-US" sz="7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文本框 32"/>
          <p:cNvSpPr txBox="1"/>
          <p:nvPr/>
        </p:nvSpPr>
        <p:spPr>
          <a:xfrm>
            <a:off x="2472597" y="1093402"/>
            <a:ext cx="894661" cy="261610"/>
          </a:xfrm>
          <a:prstGeom prst="rect">
            <a:avLst/>
          </a:prstGeom>
          <a:noFill/>
        </p:spPr>
        <p:txBody>
          <a:bodyPr wrap="square" rtlCol="0">
            <a:spAutoFit/>
          </a:bodyPr>
          <a:lstStyle/>
          <a:p>
            <a:pPr algn="ctr"/>
            <a:r>
              <a:rPr lang="zh-CN" altLang="en-US" sz="1100" dirty="0" smtClean="0">
                <a:latin typeface="Times New Roman" panose="02020603050405020304" pitchFamily="18" charset="0"/>
                <a:ea typeface="微软雅黑" panose="020B0503020204020204" pitchFamily="34" charset="-122"/>
                <a:cs typeface="Times New Roman" panose="02020603050405020304" pitchFamily="18" charset="0"/>
              </a:rPr>
              <a:t>开始时间</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p:cNvSpPr txBox="1"/>
          <p:nvPr/>
        </p:nvSpPr>
        <p:spPr>
          <a:xfrm>
            <a:off x="4362689" y="1090714"/>
            <a:ext cx="904257" cy="261610"/>
          </a:xfrm>
          <a:prstGeom prst="rect">
            <a:avLst/>
          </a:prstGeom>
          <a:noFill/>
        </p:spPr>
        <p:txBody>
          <a:bodyPr wrap="square" rtlCol="0">
            <a:spAutoFit/>
          </a:bodyPr>
          <a:lstStyle/>
          <a:p>
            <a:r>
              <a:rPr lang="zh-CN" altLang="en-US" sz="1100" dirty="0">
                <a:latin typeface="Times New Roman" panose="02020603050405020304" pitchFamily="18" charset="0"/>
                <a:ea typeface="微软雅黑" panose="020B0503020204020204" pitchFamily="34" charset="-122"/>
                <a:cs typeface="Times New Roman" panose="02020603050405020304" pitchFamily="18" charset="0"/>
              </a:rPr>
              <a:t>结束</a:t>
            </a:r>
            <a:r>
              <a:rPr lang="zh-CN" altLang="en-US" sz="1100" dirty="0" smtClean="0">
                <a:latin typeface="Times New Roman" panose="02020603050405020304" pitchFamily="18" charset="0"/>
                <a:ea typeface="微软雅黑" panose="020B0503020204020204" pitchFamily="34" charset="-122"/>
                <a:cs typeface="Times New Roman" panose="02020603050405020304" pitchFamily="18" charset="0"/>
              </a:rPr>
              <a:t>时间</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5" name="图表 34"/>
          <p:cNvGraphicFramePr>
            <a:graphicFrameLocks/>
          </p:cNvGraphicFramePr>
          <p:nvPr>
            <p:extLst>
              <p:ext uri="{D42A27DB-BD31-4B8C-83A1-F6EECF244321}">
                <p14:modId xmlns:p14="http://schemas.microsoft.com/office/powerpoint/2010/main" val="4209725719"/>
              </p:ext>
            </p:extLst>
          </p:nvPr>
        </p:nvGraphicFramePr>
        <p:xfrm>
          <a:off x="9439835" y="836712"/>
          <a:ext cx="2486023" cy="18097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图表 35"/>
          <p:cNvGraphicFramePr>
            <a:graphicFrameLocks/>
          </p:cNvGraphicFramePr>
          <p:nvPr>
            <p:extLst>
              <p:ext uri="{D42A27DB-BD31-4B8C-83A1-F6EECF244321}">
                <p14:modId xmlns:p14="http://schemas.microsoft.com/office/powerpoint/2010/main" val="22212611"/>
              </p:ext>
            </p:extLst>
          </p:nvPr>
        </p:nvGraphicFramePr>
        <p:xfrm>
          <a:off x="9402771" y="2584075"/>
          <a:ext cx="2486023" cy="1809750"/>
        </p:xfrm>
        <a:graphic>
          <a:graphicData uri="http://schemas.openxmlformats.org/drawingml/2006/chart">
            <c:chart xmlns:c="http://schemas.openxmlformats.org/drawingml/2006/chart" xmlns:r="http://schemas.openxmlformats.org/officeDocument/2006/relationships" r:id="rId5"/>
          </a:graphicData>
        </a:graphic>
      </p:graphicFrame>
      <p:sp>
        <p:nvSpPr>
          <p:cNvPr id="37" name="文本框 36"/>
          <p:cNvSpPr txBox="1"/>
          <p:nvPr/>
        </p:nvSpPr>
        <p:spPr>
          <a:xfrm>
            <a:off x="10457891" y="480789"/>
            <a:ext cx="1334069" cy="283915"/>
          </a:xfrm>
          <a:prstGeom prst="rect">
            <a:avLst/>
          </a:prstGeom>
          <a:noFill/>
        </p:spPr>
        <p:txBody>
          <a:bodyPr wrap="square" rtlCol="0">
            <a:spAutoFit/>
          </a:bodyPr>
          <a:lstStyle/>
          <a:p>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*使用模拟数据</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37"/>
          <p:cNvSpPr/>
          <p:nvPr/>
        </p:nvSpPr>
        <p:spPr>
          <a:xfrm>
            <a:off x="1054959" y="506097"/>
            <a:ext cx="3762568" cy="369332"/>
          </a:xfrm>
          <a:prstGeom prst="rect">
            <a:avLst/>
          </a:prstGeom>
        </p:spPr>
        <p:txBody>
          <a:bodyPr wrap="none">
            <a:spAutoFit/>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空气质量</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变化与污染物浓度专题</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文本框 38"/>
          <p:cNvSpPr txBox="1"/>
          <p:nvPr/>
        </p:nvSpPr>
        <p:spPr>
          <a:xfrm>
            <a:off x="983432" y="1101747"/>
            <a:ext cx="761491" cy="261610"/>
          </a:xfrm>
          <a:prstGeom prst="rect">
            <a:avLst/>
          </a:prstGeom>
          <a:noFill/>
        </p:spPr>
        <p:txBody>
          <a:bodyPr wrap="square" rtlCol="0">
            <a:spAutoFit/>
          </a:bodyPr>
          <a:lstStyle/>
          <a:p>
            <a:pPr algn="ctr"/>
            <a:r>
              <a:rPr lang="zh-CN" altLang="en-US" sz="1100" dirty="0" smtClean="0">
                <a:latin typeface="Times New Roman" panose="02020603050405020304" pitchFamily="18" charset="0"/>
                <a:ea typeface="微软雅黑" panose="020B0503020204020204" pitchFamily="34" charset="-122"/>
                <a:cs typeface="Times New Roman" panose="02020603050405020304" pitchFamily="18" charset="0"/>
              </a:rPr>
              <a:t>盟市</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矩形 39"/>
          <p:cNvSpPr/>
          <p:nvPr/>
        </p:nvSpPr>
        <p:spPr>
          <a:xfrm>
            <a:off x="1613483" y="1052736"/>
            <a:ext cx="757416" cy="2965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呼和浩特</a:t>
            </a:r>
            <a:endParaRPr lang="zh-CN" altLang="en-US"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p:cNvSpPr/>
          <p:nvPr/>
        </p:nvSpPr>
        <p:spPr>
          <a:xfrm>
            <a:off x="3386984" y="1057833"/>
            <a:ext cx="941154" cy="2914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2015-3-1</a:t>
            </a:r>
            <a:endParaRPr lang="zh-CN" altLang="en-US"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p:cNvSpPr/>
          <p:nvPr/>
        </p:nvSpPr>
        <p:spPr>
          <a:xfrm>
            <a:off x="5200151" y="1052736"/>
            <a:ext cx="918746" cy="2965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2015-3-31</a:t>
            </a:r>
            <a:endParaRPr lang="zh-CN" altLang="en-US"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42"/>
          <p:cNvSpPr txBox="1"/>
          <p:nvPr/>
        </p:nvSpPr>
        <p:spPr>
          <a:xfrm>
            <a:off x="8558321" y="1054512"/>
            <a:ext cx="628428" cy="261610"/>
          </a:xfrm>
          <a:prstGeom prst="rect">
            <a:avLst/>
          </a:prstGeom>
          <a:solidFill>
            <a:schemeClr val="bg2"/>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11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查询</a:t>
            </a:r>
            <a:endParaRPr lang="zh-CN" altLang="en-US"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圆角矩形标注 1"/>
          <p:cNvSpPr/>
          <p:nvPr/>
        </p:nvSpPr>
        <p:spPr>
          <a:xfrm>
            <a:off x="6767562" y="1172036"/>
            <a:ext cx="1346572" cy="322899"/>
          </a:xfrm>
          <a:prstGeom prst="wedgeRoundRectCallout">
            <a:avLst>
              <a:gd name="adj1" fmla="val -55642"/>
              <a:gd name="adj2" fmla="val 15337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smtClean="0"/>
              <a:t>当日首要污染物</a:t>
            </a:r>
            <a:endParaRPr lang="zh-CN" altLang="en-US" sz="1200" dirty="0"/>
          </a:p>
        </p:txBody>
      </p:sp>
      <p:sp>
        <p:nvSpPr>
          <p:cNvPr id="13" name="矩形 12"/>
          <p:cNvSpPr/>
          <p:nvPr/>
        </p:nvSpPr>
        <p:spPr>
          <a:xfrm>
            <a:off x="6330822" y="1687946"/>
            <a:ext cx="304442" cy="22744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4" name="图表 43"/>
          <p:cNvGraphicFramePr>
            <a:graphicFrameLocks/>
          </p:cNvGraphicFramePr>
          <p:nvPr>
            <p:extLst>
              <p:ext uri="{D42A27DB-BD31-4B8C-83A1-F6EECF244321}">
                <p14:modId xmlns:p14="http://schemas.microsoft.com/office/powerpoint/2010/main" val="1892458229"/>
              </p:ext>
            </p:extLst>
          </p:nvPr>
        </p:nvGraphicFramePr>
        <p:xfrm>
          <a:off x="9402771" y="4321258"/>
          <a:ext cx="2486023" cy="1809750"/>
        </p:xfrm>
        <a:graphic>
          <a:graphicData uri="http://schemas.openxmlformats.org/drawingml/2006/chart">
            <c:chart xmlns:c="http://schemas.openxmlformats.org/drawingml/2006/chart" xmlns:r="http://schemas.openxmlformats.org/officeDocument/2006/relationships" r:id="rId6"/>
          </a:graphicData>
        </a:graphic>
      </p:graphicFrame>
      <p:sp>
        <p:nvSpPr>
          <p:cNvPr id="45" name="文本占位符 2"/>
          <p:cNvSpPr txBox="1">
            <a:spLocks/>
          </p:cNvSpPr>
          <p:nvPr/>
        </p:nvSpPr>
        <p:spPr>
          <a:xfrm>
            <a:off x="2853047" y="71838"/>
            <a:ext cx="6910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0" fontAlgn="base" hangingPunct="0">
              <a:spcBef>
                <a:spcPct val="0"/>
              </a:spcBef>
              <a:spcAft>
                <a:spcPct val="0"/>
              </a:spcAft>
              <a:buFont typeface="Arial" panose="020B0604020202020204" pitchFamily="34" charset="0"/>
              <a:buNone/>
            </a:pPr>
            <a:r>
              <a:rPr lang="zh-CN" altLang="en-US" sz="2000" b="1" smtClean="0">
                <a:solidFill>
                  <a:srgbClr val="000000"/>
                </a:solidFill>
                <a:latin typeface="微软雅黑" panose="020B0503020204020204" pitchFamily="34" charset="-122"/>
                <a:ea typeface="微软雅黑" panose="020B0503020204020204" pitchFamily="34" charset="-122"/>
              </a:rPr>
              <a:t>二、电力行业污染排放分析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graphicFrame>
        <p:nvGraphicFramePr>
          <p:cNvPr id="48" name="图表 47"/>
          <p:cNvGraphicFramePr>
            <a:graphicFrameLocks/>
          </p:cNvGraphicFramePr>
          <p:nvPr>
            <p:extLst>
              <p:ext uri="{D42A27DB-BD31-4B8C-83A1-F6EECF244321}">
                <p14:modId xmlns:p14="http://schemas.microsoft.com/office/powerpoint/2010/main" val="3820107725"/>
              </p:ext>
            </p:extLst>
          </p:nvPr>
        </p:nvGraphicFramePr>
        <p:xfrm>
          <a:off x="1050507" y="3264022"/>
          <a:ext cx="8615296" cy="2743200"/>
        </p:xfrm>
        <a:graphic>
          <a:graphicData uri="http://schemas.openxmlformats.org/drawingml/2006/chart">
            <c:chart xmlns:c="http://schemas.openxmlformats.org/drawingml/2006/chart" xmlns:r="http://schemas.openxmlformats.org/officeDocument/2006/relationships" r:id="rId7"/>
          </a:graphicData>
        </a:graphic>
      </p:graphicFrame>
      <p:cxnSp>
        <p:nvCxnSpPr>
          <p:cNvPr id="53" name="直接连接符 52"/>
          <p:cNvCxnSpPr>
            <a:stCxn id="23" idx="2"/>
          </p:cNvCxnSpPr>
          <p:nvPr/>
        </p:nvCxnSpPr>
        <p:spPr>
          <a:xfrm>
            <a:off x="6506057" y="1970037"/>
            <a:ext cx="5109" cy="3116996"/>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935080" y="2012960"/>
            <a:ext cx="8793" cy="3069608"/>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4786780" y="1735799"/>
            <a:ext cx="304442" cy="22744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93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randombar(horizontal)">
                                      <p:cBhvr>
                                        <p:cTn id="28" dur="500"/>
                                        <p:tgtEl>
                                          <p:spTgt spid="15"/>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randombar(horizontal)">
                                      <p:cBhvr>
                                        <p:cTn id="34" dur="500"/>
                                        <p:tgtEl>
                                          <p:spTgt spid="17"/>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randombar(horizontal)">
                                      <p:cBhvr>
                                        <p:cTn id="37" dur="500"/>
                                        <p:tgtEl>
                                          <p:spTgt spid="18"/>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randombar(horizontal)">
                                      <p:cBhvr>
                                        <p:cTn id="40" dur="500"/>
                                        <p:tgtEl>
                                          <p:spTgt spid="1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randombar(horizontal)">
                                      <p:cBhvr>
                                        <p:cTn id="46" dur="500"/>
                                        <p:tgtEl>
                                          <p:spTgt spid="21"/>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randombar(horizontal)">
                                      <p:cBhvr>
                                        <p:cTn id="49" dur="500"/>
                                        <p:tgtEl>
                                          <p:spTgt spid="22"/>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randombar(horizontal)">
                                      <p:cBhvr>
                                        <p:cTn id="52" dur="500"/>
                                        <p:tgtEl>
                                          <p:spTgt spid="23"/>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randombar(horizontal)">
                                      <p:cBhvr>
                                        <p:cTn id="55" dur="500"/>
                                        <p:tgtEl>
                                          <p:spTgt spid="24"/>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randombar(horizontal)">
                                      <p:cBhvr>
                                        <p:cTn id="58" dur="500"/>
                                        <p:tgtEl>
                                          <p:spTgt spid="25"/>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randombar(horizontal)">
                                      <p:cBhvr>
                                        <p:cTn id="61" dur="500"/>
                                        <p:tgtEl>
                                          <p:spTgt spid="2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randombar(horizontal)">
                                      <p:cBhvr>
                                        <p:cTn id="64" dur="500"/>
                                        <p:tgtEl>
                                          <p:spTgt spid="27"/>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randombar(horizontal)">
                                      <p:cBhvr>
                                        <p:cTn id="70" dur="500"/>
                                        <p:tgtEl>
                                          <p:spTgt spid="29"/>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randombar(horizontal)">
                                      <p:cBhvr>
                                        <p:cTn id="73" dur="500"/>
                                        <p:tgtEl>
                                          <p:spTgt spid="30"/>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randombar(horizontal)">
                                      <p:cBhvr>
                                        <p:cTn id="76" dur="500"/>
                                        <p:tgtEl>
                                          <p:spTgt spid="31"/>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randombar(horizontal)">
                                      <p:cBhvr>
                                        <p:cTn id="79" dur="500"/>
                                        <p:tgtEl>
                                          <p:spTgt spid="32"/>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randombar(horizontal)">
                                      <p:cBhvr>
                                        <p:cTn id="82" dur="500"/>
                                        <p:tgtEl>
                                          <p:spTgt spid="4"/>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randombar(horizontal)">
                                      <p:cBhvr>
                                        <p:cTn id="85" dur="500"/>
                                        <p:tgtEl>
                                          <p:spTgt spid="48"/>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35">
                                            <p:graphicEl>
                                              <a:chart seriesIdx="-3" categoryIdx="-3" bldStep="gridLegend"/>
                                            </p:graphicEl>
                                          </p:spTgt>
                                        </p:tgtEl>
                                        <p:attrNameLst>
                                          <p:attrName>style.visibility</p:attrName>
                                        </p:attrNameLst>
                                      </p:cBhvr>
                                      <p:to>
                                        <p:strVal val="visible"/>
                                      </p:to>
                                    </p:set>
                                    <p:animEffect transition="in" filter="wipe(up)">
                                      <p:cBhvr>
                                        <p:cTn id="88" dur="500"/>
                                        <p:tgtEl>
                                          <p:spTgt spid="35">
                                            <p:graphicEl>
                                              <a:chart seriesIdx="-3" categoryIdx="-3" bldStep="gridLegend"/>
                                            </p:graphicEl>
                                          </p:spTgt>
                                        </p:tgtEl>
                                      </p:cBhvr>
                                    </p:animEffect>
                                  </p:childTnLst>
                                </p:cTn>
                              </p:par>
                            </p:childTnLst>
                          </p:cTn>
                        </p:par>
                        <p:par>
                          <p:cTn id="89" fill="hold">
                            <p:stCondLst>
                              <p:cond delay="500"/>
                            </p:stCondLst>
                            <p:childTnLst>
                              <p:par>
                                <p:cTn id="90" presetID="21" presetClass="entr" presetSubtype="1" fill="hold" grpId="0" nodeType="afterEffect">
                                  <p:stCondLst>
                                    <p:cond delay="0"/>
                                  </p:stCondLst>
                                  <p:childTnLst>
                                    <p:set>
                                      <p:cBhvr>
                                        <p:cTn id="91" dur="1" fill="hold">
                                          <p:stCondLst>
                                            <p:cond delay="0"/>
                                          </p:stCondLst>
                                        </p:cTn>
                                        <p:tgtEl>
                                          <p:spTgt spid="35">
                                            <p:graphicEl>
                                              <a:chart seriesIdx="0" categoryIdx="0" bldStep="ptInCategory"/>
                                            </p:graphicEl>
                                          </p:spTgt>
                                        </p:tgtEl>
                                        <p:attrNameLst>
                                          <p:attrName>style.visibility</p:attrName>
                                        </p:attrNameLst>
                                      </p:cBhvr>
                                      <p:to>
                                        <p:strVal val="visible"/>
                                      </p:to>
                                    </p:set>
                                    <p:animEffect transition="in" filter="wheel(1)">
                                      <p:cBhvr>
                                        <p:cTn id="92" dur="500"/>
                                        <p:tgtEl>
                                          <p:spTgt spid="35">
                                            <p:graphicEl>
                                              <a:chart seriesIdx="0" categoryIdx="0" bldStep="ptInCategory"/>
                                            </p:graphicEl>
                                          </p:spTgt>
                                        </p:tgtEl>
                                      </p:cBhvr>
                                    </p:animEffect>
                                  </p:childTnLst>
                                </p:cTn>
                              </p:par>
                            </p:childTnLst>
                          </p:cTn>
                        </p:par>
                        <p:par>
                          <p:cTn id="93" fill="hold">
                            <p:stCondLst>
                              <p:cond delay="1000"/>
                            </p:stCondLst>
                            <p:childTnLst>
                              <p:par>
                                <p:cTn id="94" presetID="21" presetClass="entr" presetSubtype="1" fill="hold" grpId="0" nodeType="afterEffect">
                                  <p:stCondLst>
                                    <p:cond delay="0"/>
                                  </p:stCondLst>
                                  <p:childTnLst>
                                    <p:set>
                                      <p:cBhvr>
                                        <p:cTn id="95" dur="1" fill="hold">
                                          <p:stCondLst>
                                            <p:cond delay="0"/>
                                          </p:stCondLst>
                                        </p:cTn>
                                        <p:tgtEl>
                                          <p:spTgt spid="35">
                                            <p:graphicEl>
                                              <a:chart seriesIdx="0" categoryIdx="1" bldStep="ptInCategory"/>
                                            </p:graphicEl>
                                          </p:spTgt>
                                        </p:tgtEl>
                                        <p:attrNameLst>
                                          <p:attrName>style.visibility</p:attrName>
                                        </p:attrNameLst>
                                      </p:cBhvr>
                                      <p:to>
                                        <p:strVal val="visible"/>
                                      </p:to>
                                    </p:set>
                                    <p:animEffect transition="in" filter="wheel(1)">
                                      <p:cBhvr>
                                        <p:cTn id="96" dur="500"/>
                                        <p:tgtEl>
                                          <p:spTgt spid="35">
                                            <p:graphicEl>
                                              <a:chart seriesIdx="0" categoryIdx="1" bldStep="ptInCategory"/>
                                            </p:graphicEl>
                                          </p:spTgt>
                                        </p:tgtEl>
                                      </p:cBhvr>
                                    </p:animEffect>
                                  </p:childTnLst>
                                </p:cTn>
                              </p:par>
                              <p:par>
                                <p:cTn id="97" presetID="22" presetClass="entr" presetSubtype="1" fill="hold" grpId="0" nodeType="withEffect">
                                  <p:stCondLst>
                                    <p:cond delay="0"/>
                                  </p:stCondLst>
                                  <p:childTnLst>
                                    <p:set>
                                      <p:cBhvr>
                                        <p:cTn id="98" dur="1" fill="hold">
                                          <p:stCondLst>
                                            <p:cond delay="0"/>
                                          </p:stCondLst>
                                        </p:cTn>
                                        <p:tgtEl>
                                          <p:spTgt spid="36">
                                            <p:graphicEl>
                                              <a:chart seriesIdx="-3" categoryIdx="-3" bldStep="gridLegend"/>
                                            </p:graphicEl>
                                          </p:spTgt>
                                        </p:tgtEl>
                                        <p:attrNameLst>
                                          <p:attrName>style.visibility</p:attrName>
                                        </p:attrNameLst>
                                      </p:cBhvr>
                                      <p:to>
                                        <p:strVal val="visible"/>
                                      </p:to>
                                    </p:set>
                                    <p:animEffect transition="in" filter="wipe(up)">
                                      <p:cBhvr>
                                        <p:cTn id="99" dur="500"/>
                                        <p:tgtEl>
                                          <p:spTgt spid="36">
                                            <p:graphicEl>
                                              <a:chart seriesIdx="-3" categoryIdx="-3" bldStep="gridLegend"/>
                                            </p:graphicEl>
                                          </p:spTgt>
                                        </p:tgtEl>
                                      </p:cBhvr>
                                    </p:animEffect>
                                  </p:childTnLst>
                                </p:cTn>
                              </p:par>
                            </p:childTnLst>
                          </p:cTn>
                        </p:par>
                        <p:par>
                          <p:cTn id="100" fill="hold">
                            <p:stCondLst>
                              <p:cond delay="1500"/>
                            </p:stCondLst>
                            <p:childTnLst>
                              <p:par>
                                <p:cTn id="101" presetID="21" presetClass="entr" presetSubtype="1" fill="hold" grpId="0" nodeType="afterEffect">
                                  <p:stCondLst>
                                    <p:cond delay="0"/>
                                  </p:stCondLst>
                                  <p:childTnLst>
                                    <p:set>
                                      <p:cBhvr>
                                        <p:cTn id="102" dur="1" fill="hold">
                                          <p:stCondLst>
                                            <p:cond delay="0"/>
                                          </p:stCondLst>
                                        </p:cTn>
                                        <p:tgtEl>
                                          <p:spTgt spid="36">
                                            <p:graphicEl>
                                              <a:chart seriesIdx="0" categoryIdx="0" bldStep="ptInCategory"/>
                                            </p:graphicEl>
                                          </p:spTgt>
                                        </p:tgtEl>
                                        <p:attrNameLst>
                                          <p:attrName>style.visibility</p:attrName>
                                        </p:attrNameLst>
                                      </p:cBhvr>
                                      <p:to>
                                        <p:strVal val="visible"/>
                                      </p:to>
                                    </p:set>
                                    <p:animEffect transition="in" filter="wheel(1)">
                                      <p:cBhvr>
                                        <p:cTn id="103" dur="500"/>
                                        <p:tgtEl>
                                          <p:spTgt spid="36">
                                            <p:graphicEl>
                                              <a:chart seriesIdx="0" categoryIdx="0" bldStep="ptInCategory"/>
                                            </p:graphicEl>
                                          </p:spTgt>
                                        </p:tgtEl>
                                      </p:cBhvr>
                                    </p:animEffect>
                                  </p:childTnLst>
                                </p:cTn>
                              </p:par>
                            </p:childTnLst>
                          </p:cTn>
                        </p:par>
                        <p:par>
                          <p:cTn id="104" fill="hold">
                            <p:stCondLst>
                              <p:cond delay="2000"/>
                            </p:stCondLst>
                            <p:childTnLst>
                              <p:par>
                                <p:cTn id="105" presetID="21" presetClass="entr" presetSubtype="1" fill="hold" grpId="0" nodeType="afterEffect">
                                  <p:stCondLst>
                                    <p:cond delay="0"/>
                                  </p:stCondLst>
                                  <p:childTnLst>
                                    <p:set>
                                      <p:cBhvr>
                                        <p:cTn id="106" dur="1" fill="hold">
                                          <p:stCondLst>
                                            <p:cond delay="0"/>
                                          </p:stCondLst>
                                        </p:cTn>
                                        <p:tgtEl>
                                          <p:spTgt spid="36">
                                            <p:graphicEl>
                                              <a:chart seriesIdx="0" categoryIdx="1" bldStep="ptInCategory"/>
                                            </p:graphicEl>
                                          </p:spTgt>
                                        </p:tgtEl>
                                        <p:attrNameLst>
                                          <p:attrName>style.visibility</p:attrName>
                                        </p:attrNameLst>
                                      </p:cBhvr>
                                      <p:to>
                                        <p:strVal val="visible"/>
                                      </p:to>
                                    </p:set>
                                    <p:animEffect transition="in" filter="wheel(1)">
                                      <p:cBhvr>
                                        <p:cTn id="107" dur="500"/>
                                        <p:tgtEl>
                                          <p:spTgt spid="36">
                                            <p:graphicEl>
                                              <a:chart seriesIdx="0" categoryIdx="1" bldStep="ptInCategory"/>
                                            </p:graphicEl>
                                          </p:spTgt>
                                        </p:tgtEl>
                                      </p:cBhvr>
                                    </p:animEffect>
                                  </p:childTnLst>
                                </p:cTn>
                              </p:par>
                            </p:childTnLst>
                          </p:cTn>
                        </p:par>
                        <p:par>
                          <p:cTn id="108" fill="hold">
                            <p:stCondLst>
                              <p:cond delay="2500"/>
                            </p:stCondLst>
                            <p:childTnLst>
                              <p:par>
                                <p:cTn id="109" presetID="22" presetClass="entr" presetSubtype="1" fill="hold" grpId="0" nodeType="afterEffect">
                                  <p:stCondLst>
                                    <p:cond delay="0"/>
                                  </p:stCondLst>
                                  <p:childTnLst>
                                    <p:set>
                                      <p:cBhvr>
                                        <p:cTn id="110" dur="1" fill="hold">
                                          <p:stCondLst>
                                            <p:cond delay="0"/>
                                          </p:stCondLst>
                                        </p:cTn>
                                        <p:tgtEl>
                                          <p:spTgt spid="2"/>
                                        </p:tgtEl>
                                        <p:attrNameLst>
                                          <p:attrName>style.visibility</p:attrName>
                                        </p:attrNameLst>
                                      </p:cBhvr>
                                      <p:to>
                                        <p:strVal val="visible"/>
                                      </p:to>
                                    </p:set>
                                    <p:animEffect transition="in" filter="wipe(up)">
                                      <p:cBhvr>
                                        <p:cTn id="111" dur="500"/>
                                        <p:tgtEl>
                                          <p:spTgt spid="2"/>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13"/>
                                        </p:tgtEl>
                                        <p:attrNameLst>
                                          <p:attrName>style.visibility</p:attrName>
                                        </p:attrNameLst>
                                      </p:cBhvr>
                                      <p:to>
                                        <p:strVal val="visible"/>
                                      </p:to>
                                    </p:set>
                                    <p:animEffect transition="in" filter="wipe(up)">
                                      <p:cBhvr>
                                        <p:cTn id="114" dur="500"/>
                                        <p:tgtEl>
                                          <p:spTgt spid="13"/>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44">
                                            <p:graphicEl>
                                              <a:chart seriesIdx="-3" categoryIdx="-3" bldStep="gridLegend"/>
                                            </p:graphicEl>
                                          </p:spTgt>
                                        </p:tgtEl>
                                        <p:attrNameLst>
                                          <p:attrName>style.visibility</p:attrName>
                                        </p:attrNameLst>
                                      </p:cBhvr>
                                      <p:to>
                                        <p:strVal val="visible"/>
                                      </p:to>
                                    </p:set>
                                    <p:animEffect transition="in" filter="wipe(up)">
                                      <p:cBhvr>
                                        <p:cTn id="117" dur="500"/>
                                        <p:tgtEl>
                                          <p:spTgt spid="44">
                                            <p:graphicEl>
                                              <a:chart seriesIdx="-3" categoryIdx="-3" bldStep="gridLegend"/>
                                            </p:graphicEl>
                                          </p:spTgt>
                                        </p:tgtEl>
                                      </p:cBhvr>
                                    </p:animEffect>
                                  </p:childTnLst>
                                </p:cTn>
                              </p:par>
                            </p:childTnLst>
                          </p:cTn>
                        </p:par>
                        <p:par>
                          <p:cTn id="118" fill="hold">
                            <p:stCondLst>
                              <p:cond delay="3000"/>
                            </p:stCondLst>
                            <p:childTnLst>
                              <p:par>
                                <p:cTn id="119" presetID="21" presetClass="entr" presetSubtype="1" fill="hold" grpId="0" nodeType="afterEffect">
                                  <p:stCondLst>
                                    <p:cond delay="0"/>
                                  </p:stCondLst>
                                  <p:childTnLst>
                                    <p:set>
                                      <p:cBhvr>
                                        <p:cTn id="120" dur="1" fill="hold">
                                          <p:stCondLst>
                                            <p:cond delay="0"/>
                                          </p:stCondLst>
                                        </p:cTn>
                                        <p:tgtEl>
                                          <p:spTgt spid="44">
                                            <p:graphicEl>
                                              <a:chart seriesIdx="0" categoryIdx="0" bldStep="ptInCategory"/>
                                            </p:graphicEl>
                                          </p:spTgt>
                                        </p:tgtEl>
                                        <p:attrNameLst>
                                          <p:attrName>style.visibility</p:attrName>
                                        </p:attrNameLst>
                                      </p:cBhvr>
                                      <p:to>
                                        <p:strVal val="visible"/>
                                      </p:to>
                                    </p:set>
                                    <p:animEffect transition="in" filter="wheel(1)">
                                      <p:cBhvr>
                                        <p:cTn id="121" dur="500"/>
                                        <p:tgtEl>
                                          <p:spTgt spid="44">
                                            <p:graphicEl>
                                              <a:chart seriesIdx="0" categoryIdx="0" bldStep="ptInCategory"/>
                                            </p:graphicEl>
                                          </p:spTgt>
                                        </p:tgtEl>
                                      </p:cBhvr>
                                    </p:animEffect>
                                  </p:childTnLst>
                                </p:cTn>
                              </p:par>
                            </p:childTnLst>
                          </p:cTn>
                        </p:par>
                        <p:par>
                          <p:cTn id="122" fill="hold">
                            <p:stCondLst>
                              <p:cond delay="3500"/>
                            </p:stCondLst>
                            <p:childTnLst>
                              <p:par>
                                <p:cTn id="123" presetID="21" presetClass="entr" presetSubtype="1" fill="hold" grpId="0" nodeType="afterEffect">
                                  <p:stCondLst>
                                    <p:cond delay="0"/>
                                  </p:stCondLst>
                                  <p:childTnLst>
                                    <p:set>
                                      <p:cBhvr>
                                        <p:cTn id="124" dur="1" fill="hold">
                                          <p:stCondLst>
                                            <p:cond delay="0"/>
                                          </p:stCondLst>
                                        </p:cTn>
                                        <p:tgtEl>
                                          <p:spTgt spid="44">
                                            <p:graphicEl>
                                              <a:chart seriesIdx="0" categoryIdx="1" bldStep="ptInCategory"/>
                                            </p:graphicEl>
                                          </p:spTgt>
                                        </p:tgtEl>
                                        <p:attrNameLst>
                                          <p:attrName>style.visibility</p:attrName>
                                        </p:attrNameLst>
                                      </p:cBhvr>
                                      <p:to>
                                        <p:strVal val="visible"/>
                                      </p:to>
                                    </p:set>
                                    <p:animEffect transition="in" filter="wheel(1)">
                                      <p:cBhvr>
                                        <p:cTn id="125" dur="500"/>
                                        <p:tgtEl>
                                          <p:spTgt spid="44">
                                            <p:graphicEl>
                                              <a:chart seriesIdx="0" categoryIdx="1" bldStep="ptInCategory"/>
                                            </p:graphic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500"/>
                                        <p:tgtEl>
                                          <p:spTgt spid="53"/>
                                        </p:tgtEl>
                                      </p:cBhvr>
                                    </p:animEffect>
                                  </p:childTnLst>
                                </p:cTn>
                              </p:par>
                              <p:par>
                                <p:cTn id="131" presetID="10" presetClass="entr" presetSubtype="0" fill="hold"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22" presetClass="entr" presetSubtype="1" fill="hold" grpId="0" nodeType="withEffect">
                                  <p:stCondLst>
                                    <p:cond delay="0"/>
                                  </p:stCondLst>
                                  <p:childTnLst>
                                    <p:set>
                                      <p:cBhvr>
                                        <p:cTn id="135" dur="1" fill="hold">
                                          <p:stCondLst>
                                            <p:cond delay="0"/>
                                          </p:stCondLst>
                                        </p:cTn>
                                        <p:tgtEl>
                                          <p:spTgt spid="65"/>
                                        </p:tgtEl>
                                        <p:attrNameLst>
                                          <p:attrName>style.visibility</p:attrName>
                                        </p:attrNameLst>
                                      </p:cBhvr>
                                      <p:to>
                                        <p:strVal val="visible"/>
                                      </p:to>
                                    </p:set>
                                    <p:animEffect transition="in" filter="wipe(up)">
                                      <p:cBhvr>
                                        <p:cTn id="13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p:bldP spid="8" grpId="0"/>
      <p:bldP spid="9" grpId="0"/>
      <p:bldP spid="10" grpId="0"/>
      <p:bldP spid="11" grpId="0"/>
      <p:bldP spid="12"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Graphic spid="35" grpId="0" uiExpand="1">
        <p:bldSub>
          <a:bldChart bld="categoryEl"/>
        </p:bldSub>
      </p:bldGraphic>
      <p:bldGraphic spid="36" grpId="0" uiExpand="1">
        <p:bldSub>
          <a:bldChart bld="categoryEl"/>
        </p:bldSub>
      </p:bldGraphic>
      <p:bldP spid="2" grpId="0" animBg="1"/>
      <p:bldP spid="13" grpId="0" animBg="1"/>
      <p:bldGraphic spid="44" grpId="0" uiExpand="1">
        <p:bldSub>
          <a:bldChart bld="categoryEl"/>
        </p:bldSub>
      </p:bldGraphic>
      <p:bldGraphic spid="48" grpId="0">
        <p:bldAsOne/>
      </p:bldGraphic>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51384" y="2384636"/>
            <a:ext cx="11161240" cy="4212716"/>
            <a:chOff x="2927646" y="2384636"/>
            <a:chExt cx="8856986" cy="4212716"/>
          </a:xfrm>
        </p:grpSpPr>
        <p:graphicFrame>
          <p:nvGraphicFramePr>
            <p:cNvPr id="6" name="图表 5"/>
            <p:cNvGraphicFramePr/>
            <p:nvPr>
              <p:extLst/>
            </p:nvPr>
          </p:nvGraphicFramePr>
          <p:xfrm>
            <a:off x="2927646" y="2384636"/>
            <a:ext cx="4320482" cy="39964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p:nvPr>
              <p:extLst/>
            </p:nvPr>
          </p:nvGraphicFramePr>
          <p:xfrm>
            <a:off x="7536160" y="2384636"/>
            <a:ext cx="4248472" cy="4212716"/>
          </p:xfrm>
          <a:graphic>
            <a:graphicData uri="http://schemas.openxmlformats.org/drawingml/2006/chart">
              <c:chart xmlns:c="http://schemas.openxmlformats.org/drawingml/2006/chart" xmlns:r="http://schemas.openxmlformats.org/officeDocument/2006/relationships" r:id="rId3"/>
            </a:graphicData>
          </a:graphic>
        </p:graphicFrame>
      </p:grpSp>
      <p:sp>
        <p:nvSpPr>
          <p:cNvPr id="11" name="文本框 10"/>
          <p:cNvSpPr txBox="1"/>
          <p:nvPr/>
        </p:nvSpPr>
        <p:spPr>
          <a:xfrm>
            <a:off x="1040111" y="1064349"/>
            <a:ext cx="10081601" cy="1077218"/>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目前全区装机容量</a:t>
            </a:r>
            <a:r>
              <a:rPr lang="en-US" altLang="zh-CN" sz="1600" dirty="0" smtClean="0">
                <a:latin typeface="微软雅黑" panose="020B0503020204020204" pitchFamily="34" charset="-122"/>
                <a:ea typeface="微软雅黑" panose="020B0503020204020204" pitchFamily="34" charset="-122"/>
              </a:rPr>
              <a:t>30</a:t>
            </a:r>
            <a:r>
              <a:rPr lang="zh-CN" altLang="en-US" sz="1600" dirty="0" smtClean="0">
                <a:latin typeface="微软雅黑" panose="020B0503020204020204" pitchFamily="34" charset="-122"/>
                <a:ea typeface="微软雅黑" panose="020B0503020204020204" pitchFamily="34" charset="-122"/>
              </a:rPr>
              <a:t>万千瓦以上的电厂绝大部分已经安装了工况监控系统，通过工况采集到了发电量、燃煤量等</a:t>
            </a:r>
            <a:r>
              <a:rPr lang="en-US" altLang="zh-CN" sz="1600" dirty="0" smtClean="0">
                <a:latin typeface="微软雅黑" panose="020B0503020204020204" pitchFamily="34" charset="-122"/>
                <a:ea typeface="微软雅黑" panose="020B0503020204020204" pitchFamily="34" charset="-122"/>
              </a:rPr>
              <a:t>CEMS</a:t>
            </a:r>
            <a:r>
              <a:rPr lang="zh-CN" altLang="en-US" sz="1600" dirty="0" smtClean="0">
                <a:latin typeface="微软雅黑" panose="020B0503020204020204" pitchFamily="34" charset="-122"/>
                <a:ea typeface="微软雅黑" panose="020B0503020204020204" pitchFamily="34" charset="-122"/>
              </a:rPr>
              <a:t>在线监控没有采集的重要参数。大数据平台集成工况系统的数据，实现对发电量、有效利用小时、污染物</a:t>
            </a:r>
            <a:r>
              <a:rPr lang="zh-CN" altLang="en-US" sz="1600" dirty="0">
                <a:latin typeface="微软雅黑" panose="020B0503020204020204" pitchFamily="34" charset="-122"/>
                <a:ea typeface="微软雅黑" panose="020B0503020204020204" pitchFamily="34" charset="-122"/>
              </a:rPr>
              <a:t>排放（</a:t>
            </a:r>
            <a:r>
              <a:rPr lang="en-US" altLang="zh-CN" sz="1600" dirty="0">
                <a:latin typeface="微软雅黑" panose="020B0503020204020204" pitchFamily="34" charset="-122"/>
                <a:ea typeface="微软雅黑" panose="020B0503020204020204" pitchFamily="34" charset="-122"/>
              </a:rPr>
              <a:t>SO2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NOx</a:t>
            </a:r>
            <a:r>
              <a:rPr lang="zh-CN" altLang="en-US" sz="1600" dirty="0">
                <a:latin typeface="微软雅黑" panose="020B0503020204020204" pitchFamily="34" charset="-122"/>
                <a:ea typeface="微软雅黑" panose="020B0503020204020204" pitchFamily="34" charset="-122"/>
              </a:rPr>
              <a:t>、烟尘）</a:t>
            </a:r>
            <a:r>
              <a:rPr lang="zh-CN" altLang="en-US" sz="1600" dirty="0" smtClean="0">
                <a:latin typeface="微软雅黑" panose="020B0503020204020204" pitchFamily="34" charset="-122"/>
                <a:ea typeface="微软雅黑" panose="020B0503020204020204" pitchFamily="34" charset="-122"/>
              </a:rPr>
              <a:t>情况</a:t>
            </a:r>
            <a:r>
              <a:rPr lang="zh-CN" altLang="en-US" sz="1600" dirty="0">
                <a:latin typeface="微软雅黑" panose="020B0503020204020204" pitchFamily="34" charset="-122"/>
                <a:ea typeface="微软雅黑" panose="020B0503020204020204" pitchFamily="34" charset="-122"/>
              </a:rPr>
              <a:t>的</a:t>
            </a:r>
            <a:r>
              <a:rPr lang="zh-CN" altLang="en-US" sz="1600" dirty="0" smtClean="0">
                <a:latin typeface="微软雅黑" panose="020B0503020204020204" pitchFamily="34" charset="-122"/>
                <a:ea typeface="微软雅黑" panose="020B0503020204020204" pitchFamily="34" charset="-122"/>
              </a:rPr>
              <a:t>专题分析，以时间、盟市及电力集团等维度，展示</a:t>
            </a:r>
            <a:r>
              <a:rPr lang="en-US" altLang="zh-CN" sz="1600" dirty="0" smtClean="0">
                <a:latin typeface="微软雅黑" panose="020B0503020204020204" pitchFamily="34" charset="-122"/>
                <a:ea typeface="微软雅黑" panose="020B0503020204020204" pitchFamily="34" charset="-122"/>
              </a:rPr>
              <a:t>30</a:t>
            </a:r>
            <a:r>
              <a:rPr lang="zh-CN" altLang="en-US" sz="1600" dirty="0" smtClean="0">
                <a:latin typeface="微软雅黑" panose="020B0503020204020204" pitchFamily="34" charset="-122"/>
                <a:ea typeface="微软雅黑" panose="020B0503020204020204" pitchFamily="34" charset="-122"/>
              </a:rPr>
              <a:t>万千瓦以上电厂的生产和排污的全貌。</a:t>
            </a:r>
            <a:endParaRPr lang="zh-CN" altLang="en-US" sz="1600" dirty="0">
              <a:latin typeface="微软雅黑" panose="020B0503020204020204" pitchFamily="34" charset="-122"/>
              <a:ea typeface="微软雅黑" panose="020B0503020204020204" pitchFamily="34" charset="-122"/>
            </a:endParaRPr>
          </a:p>
        </p:txBody>
      </p:sp>
      <p:sp>
        <p:nvSpPr>
          <p:cNvPr id="12" name="矩形 11"/>
          <p:cNvSpPr/>
          <p:nvPr/>
        </p:nvSpPr>
        <p:spPr>
          <a:xfrm>
            <a:off x="1054959" y="683404"/>
            <a:ext cx="2608406" cy="369332"/>
          </a:xfrm>
          <a:prstGeom prst="rect">
            <a:avLst/>
          </a:prstGeom>
        </p:spPr>
        <p:txBody>
          <a:bodyPr wrap="none">
            <a:spAutoFit/>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、火电厂工况分析专题</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椭圆 9"/>
          <p:cNvSpPr/>
          <p:nvPr/>
        </p:nvSpPr>
        <p:spPr>
          <a:xfrm>
            <a:off x="5087888" y="3367440"/>
            <a:ext cx="27191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标注 12"/>
          <p:cNvSpPr/>
          <p:nvPr/>
        </p:nvSpPr>
        <p:spPr>
          <a:xfrm>
            <a:off x="5159896" y="2607820"/>
            <a:ext cx="1728192" cy="516551"/>
          </a:xfrm>
          <a:prstGeom prst="wedgeRectCallout">
            <a:avLst>
              <a:gd name="adj1" fmla="val -44715"/>
              <a:gd name="adj2" fmla="val 11117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兴安盟</a:t>
            </a:r>
            <a:r>
              <a:rPr lang="en-US" altLang="zh-CN" sz="1200" dirty="0" smtClean="0">
                <a:solidFill>
                  <a:schemeClr val="tx1"/>
                </a:solidFill>
                <a:latin typeface="微软雅黑" panose="020B0503020204020204" pitchFamily="34" charset="-122"/>
                <a:ea typeface="微软雅黑" panose="020B0503020204020204" pitchFamily="34" charset="-122"/>
              </a:rPr>
              <a:t>15</a:t>
            </a:r>
            <a:r>
              <a:rPr lang="zh-CN" altLang="en-US" sz="1200" dirty="0" smtClean="0">
                <a:solidFill>
                  <a:schemeClr val="tx1"/>
                </a:solidFill>
                <a:latin typeface="微软雅黑" panose="020B0503020204020204" pitchFamily="34" charset="-122"/>
                <a:ea typeface="微软雅黑" panose="020B0503020204020204" pitchFamily="34" charset="-122"/>
              </a:rPr>
              <a:t>年脱硫效率低于全区平均水平。</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4" name="文本占位符 2"/>
          <p:cNvSpPr txBox="1">
            <a:spLocks/>
          </p:cNvSpPr>
          <p:nvPr/>
        </p:nvSpPr>
        <p:spPr>
          <a:xfrm>
            <a:off x="2853047" y="71838"/>
            <a:ext cx="6910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0" fontAlgn="base" hangingPunct="0">
              <a:spcBef>
                <a:spcPct val="0"/>
              </a:spcBef>
              <a:spcAft>
                <a:spcPct val="0"/>
              </a:spcAft>
              <a:buFont typeface="Arial" panose="020B0604020202020204" pitchFamily="34" charset="0"/>
              <a:buNone/>
            </a:pPr>
            <a:r>
              <a:rPr lang="zh-CN" altLang="en-US" sz="2000" b="1" smtClean="0">
                <a:solidFill>
                  <a:srgbClr val="000000"/>
                </a:solidFill>
                <a:latin typeface="微软雅黑" panose="020B0503020204020204" pitchFamily="34" charset="-122"/>
                <a:ea typeface="微软雅黑" panose="020B0503020204020204" pitchFamily="34" charset="-122"/>
              </a:rPr>
              <a:t>二、电力行业污染排放分析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68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27448" y="2196860"/>
            <a:ext cx="10009112" cy="3801034"/>
            <a:chOff x="2027548" y="2564904"/>
            <a:chExt cx="8136904" cy="3801034"/>
          </a:xfrm>
        </p:grpSpPr>
        <p:graphicFrame>
          <p:nvGraphicFramePr>
            <p:cNvPr id="3" name="图表 2"/>
            <p:cNvGraphicFramePr/>
            <p:nvPr>
              <p:extLst/>
            </p:nvPr>
          </p:nvGraphicFramePr>
          <p:xfrm>
            <a:off x="2027548" y="2564904"/>
            <a:ext cx="3787370" cy="38010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p:nvPr>
              <p:extLst/>
            </p:nvPr>
          </p:nvGraphicFramePr>
          <p:xfrm>
            <a:off x="5987988" y="2564904"/>
            <a:ext cx="4176464" cy="3801034"/>
          </p:xfrm>
          <a:graphic>
            <a:graphicData uri="http://schemas.openxmlformats.org/drawingml/2006/chart">
              <c:chart xmlns:c="http://schemas.openxmlformats.org/drawingml/2006/chart" xmlns:r="http://schemas.openxmlformats.org/officeDocument/2006/relationships" r:id="rId3"/>
            </a:graphicData>
          </a:graphic>
        </p:graphicFrame>
      </p:grpSp>
      <p:sp>
        <p:nvSpPr>
          <p:cNvPr id="13" name="文本框 12"/>
          <p:cNvSpPr txBox="1"/>
          <p:nvPr/>
        </p:nvSpPr>
        <p:spPr>
          <a:xfrm>
            <a:off x="1271464" y="1328210"/>
            <a:ext cx="9865096"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通过工况监控采集到的脱硫系统入口</a:t>
            </a:r>
            <a:r>
              <a:rPr lang="en-US" altLang="zh-CN" sz="1600" dirty="0" smtClean="0">
                <a:latin typeface="微软雅黑" panose="020B0503020204020204" pitchFamily="34" charset="-122"/>
                <a:ea typeface="微软雅黑" panose="020B0503020204020204" pitchFamily="34" charset="-122"/>
              </a:rPr>
              <a:t>SO2</a:t>
            </a:r>
            <a:r>
              <a:rPr lang="zh-CN" altLang="en-US" sz="1600" dirty="0" smtClean="0">
                <a:latin typeface="微软雅黑" panose="020B0503020204020204" pitchFamily="34" charset="-122"/>
                <a:ea typeface="微软雅黑" panose="020B0503020204020204" pitchFamily="34" charset="-122"/>
              </a:rPr>
              <a:t>浓度和燃煤量，可以对电厂使用的燃煤硫分进行推算，平台对工况系统的数据进行集成，以时间</a:t>
            </a:r>
            <a:r>
              <a:rPr lang="zh-CN" altLang="en-US" sz="1600" dirty="0">
                <a:latin typeface="微软雅黑" panose="020B0503020204020204" pitchFamily="34" charset="-122"/>
                <a:ea typeface="微软雅黑" panose="020B0503020204020204" pitchFamily="34" charset="-122"/>
              </a:rPr>
              <a:t>、盟市及电力</a:t>
            </a:r>
            <a:r>
              <a:rPr lang="zh-CN" altLang="en-US" sz="1600" dirty="0" smtClean="0">
                <a:latin typeface="微软雅黑" panose="020B0503020204020204" pitchFamily="34" charset="-122"/>
                <a:ea typeface="微软雅黑" panose="020B0503020204020204" pitchFamily="34" charset="-122"/>
              </a:rPr>
              <a:t>集团等多维度对推算硫分的变化趋势进行分析。</a:t>
            </a:r>
            <a:endParaRPr lang="zh-CN" altLang="en-US" sz="1600" dirty="0">
              <a:latin typeface="微软雅黑" panose="020B0503020204020204" pitchFamily="34" charset="-122"/>
              <a:ea typeface="微软雅黑" panose="020B0503020204020204" pitchFamily="34" charset="-122"/>
            </a:endParaRPr>
          </a:p>
        </p:txBody>
      </p:sp>
      <p:sp>
        <p:nvSpPr>
          <p:cNvPr id="15" name="矩形 14"/>
          <p:cNvSpPr/>
          <p:nvPr/>
        </p:nvSpPr>
        <p:spPr>
          <a:xfrm>
            <a:off x="1127448" y="679494"/>
            <a:ext cx="2608406" cy="369332"/>
          </a:xfrm>
          <a:prstGeom prst="rect">
            <a:avLst/>
          </a:prstGeom>
        </p:spPr>
        <p:txBody>
          <a:bodyPr wrap="none">
            <a:spAutoFit/>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、火电厂工况分析专题</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椭圆 1"/>
          <p:cNvSpPr/>
          <p:nvPr/>
        </p:nvSpPr>
        <p:spPr>
          <a:xfrm>
            <a:off x="3735854" y="3645024"/>
            <a:ext cx="27191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标注 3"/>
          <p:cNvSpPr/>
          <p:nvPr/>
        </p:nvSpPr>
        <p:spPr>
          <a:xfrm>
            <a:off x="3751878" y="2050400"/>
            <a:ext cx="3024336" cy="1020607"/>
          </a:xfrm>
          <a:prstGeom prst="wedgeRectCallout">
            <a:avLst>
              <a:gd name="adj1" fmla="val -44715"/>
              <a:gd name="adj2" fmla="val 11117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火电厂大气污染物排放标准（</a:t>
            </a:r>
            <a:r>
              <a:rPr lang="en-US" altLang="zh-CN" sz="1200" dirty="0" smtClean="0">
                <a:solidFill>
                  <a:schemeClr val="tx1"/>
                </a:solidFill>
                <a:latin typeface="微软雅黑" panose="020B0503020204020204" pitchFamily="34" charset="-122"/>
                <a:ea typeface="微软雅黑" panose="020B0503020204020204" pitchFamily="34" charset="-122"/>
              </a:rPr>
              <a:t> GB 13223-2011</a:t>
            </a:r>
            <a:r>
              <a:rPr lang="zh-CN" altLang="en-US" sz="1200" dirty="0">
                <a:solidFill>
                  <a:schemeClr val="tx1"/>
                </a:solidFill>
                <a:latin typeface="微软雅黑" panose="020B0503020204020204" pitchFamily="34" charset="-122"/>
                <a:ea typeface="微软雅黑" panose="020B0503020204020204" pitchFamily="34" charset="-122"/>
              </a:rPr>
              <a:t>）规定，自</a:t>
            </a:r>
            <a:r>
              <a:rPr lang="en-US" altLang="zh-CN" sz="1200" dirty="0">
                <a:solidFill>
                  <a:schemeClr val="tx1"/>
                </a:solidFill>
                <a:latin typeface="微软雅黑" panose="020B0503020204020204" pitchFamily="34" charset="-122"/>
                <a:ea typeface="微软雅黑" panose="020B0503020204020204" pitchFamily="34" charset="-122"/>
              </a:rPr>
              <a:t>2014</a:t>
            </a:r>
            <a:r>
              <a:rPr lang="zh-CN" altLang="en-US" sz="1200" dirty="0">
                <a:solidFill>
                  <a:schemeClr val="tx1"/>
                </a:solidFill>
                <a:latin typeface="微软雅黑" panose="020B0503020204020204" pitchFamily="34" charset="-122"/>
                <a:ea typeface="微软雅黑" panose="020B0503020204020204" pitchFamily="34" charset="-122"/>
              </a:rPr>
              <a:t>年</a:t>
            </a:r>
            <a:r>
              <a:rPr lang="en-US" altLang="zh-CN" sz="1200" dirty="0">
                <a:solidFill>
                  <a:schemeClr val="tx1"/>
                </a:solidFill>
                <a:latin typeface="微软雅黑" panose="020B0503020204020204" pitchFamily="34" charset="-122"/>
                <a:ea typeface="微软雅黑" panose="020B0503020204020204" pitchFamily="34" charset="-122"/>
              </a:rPr>
              <a:t>7</a:t>
            </a:r>
            <a:r>
              <a:rPr lang="zh-CN" altLang="en-US" sz="1200" dirty="0">
                <a:solidFill>
                  <a:schemeClr val="tx1"/>
                </a:solidFill>
                <a:latin typeface="微软雅黑" panose="020B0503020204020204" pitchFamily="34" charset="-122"/>
                <a:ea typeface="微软雅黑" panose="020B0503020204020204" pitchFamily="34" charset="-122"/>
              </a:rPr>
              <a:t>月</a:t>
            </a:r>
            <a:r>
              <a:rPr lang="en-US" altLang="zh-CN" sz="1200" dirty="0">
                <a:solidFill>
                  <a:schemeClr val="tx1"/>
                </a:solidFill>
                <a:latin typeface="微软雅黑" panose="020B0503020204020204" pitchFamily="34" charset="-122"/>
                <a:ea typeface="微软雅黑" panose="020B0503020204020204" pitchFamily="34" charset="-122"/>
              </a:rPr>
              <a:t>1</a:t>
            </a:r>
            <a:r>
              <a:rPr lang="zh-CN" altLang="en-US" sz="1200" dirty="0">
                <a:solidFill>
                  <a:schemeClr val="tx1"/>
                </a:solidFill>
                <a:latin typeface="微软雅黑" panose="020B0503020204020204" pitchFamily="34" charset="-122"/>
                <a:ea typeface="微软雅黑" panose="020B0503020204020204" pitchFamily="34" charset="-122"/>
              </a:rPr>
              <a:t>日起，现有火力发电锅炉及燃气轮机组执行表</a:t>
            </a:r>
            <a:r>
              <a:rPr lang="en-US" altLang="zh-CN" sz="1200" dirty="0">
                <a:solidFill>
                  <a:schemeClr val="tx1"/>
                </a:solidFill>
                <a:latin typeface="微软雅黑" panose="020B0503020204020204" pitchFamily="34" charset="-122"/>
                <a:ea typeface="微软雅黑" panose="020B0503020204020204" pitchFamily="34" charset="-122"/>
              </a:rPr>
              <a:t>1</a:t>
            </a:r>
            <a:r>
              <a:rPr lang="zh-CN" altLang="en-US" sz="1200" dirty="0">
                <a:solidFill>
                  <a:schemeClr val="tx1"/>
                </a:solidFill>
                <a:latin typeface="微软雅黑" panose="020B0503020204020204" pitchFamily="34" charset="-122"/>
                <a:ea typeface="微软雅黑" panose="020B0503020204020204" pitchFamily="34" charset="-122"/>
              </a:rPr>
              <a:t>规定的烟尘、二氧化硫、氮</a:t>
            </a:r>
            <a:r>
              <a:rPr lang="zh-CN" altLang="en-US" sz="1200" dirty="0" smtClean="0">
                <a:solidFill>
                  <a:schemeClr val="tx1"/>
                </a:solidFill>
                <a:latin typeface="微软雅黑" panose="020B0503020204020204" pitchFamily="34" charset="-122"/>
                <a:ea typeface="微软雅黑" panose="020B0503020204020204" pitchFamily="34" charset="-122"/>
              </a:rPr>
              <a:t>氧化物排放限值。（</a:t>
            </a:r>
            <a:r>
              <a:rPr lang="en-US" altLang="zh-CN" sz="1200" dirty="0" smtClean="0">
                <a:solidFill>
                  <a:schemeClr val="tx1"/>
                </a:solidFill>
                <a:latin typeface="微软雅黑" panose="020B0503020204020204" pitchFamily="34" charset="-122"/>
                <a:ea typeface="微软雅黑" panose="020B0503020204020204" pitchFamily="34" charset="-122"/>
              </a:rPr>
              <a:t>30,200,100</a:t>
            </a:r>
            <a:r>
              <a:rPr lang="zh-CN" altLang="en-US" sz="1200" dirty="0" smtClean="0">
                <a:solidFill>
                  <a:schemeClr val="tx1"/>
                </a:solidFill>
                <a:latin typeface="微软雅黑" panose="020B0503020204020204" pitchFamily="34" charset="-122"/>
                <a:ea typeface="微软雅黑" panose="020B0503020204020204" pitchFamily="34" charset="-122"/>
              </a:rPr>
              <a:t>）</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 name="文本占位符 2"/>
          <p:cNvSpPr txBox="1">
            <a:spLocks/>
          </p:cNvSpPr>
          <p:nvPr/>
        </p:nvSpPr>
        <p:spPr>
          <a:xfrm>
            <a:off x="2853047" y="71838"/>
            <a:ext cx="6910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0" fontAlgn="base" hangingPunct="0">
              <a:spcBef>
                <a:spcPct val="0"/>
              </a:spcBef>
              <a:spcAft>
                <a:spcPct val="0"/>
              </a:spcAft>
              <a:buFont typeface="Arial" panose="020B0604020202020204" pitchFamily="34" charset="0"/>
              <a:buNone/>
            </a:pPr>
            <a:r>
              <a:rPr lang="zh-CN" altLang="en-US" sz="2000" b="1" smtClean="0">
                <a:solidFill>
                  <a:srgbClr val="000000"/>
                </a:solidFill>
                <a:latin typeface="微软雅黑" panose="020B0503020204020204" pitchFamily="34" charset="-122"/>
                <a:ea typeface="微软雅黑" panose="020B0503020204020204" pitchFamily="34" charset="-122"/>
              </a:rPr>
              <a:t>二、电力行业污染排放分析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383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9245" y="4930851"/>
            <a:ext cx="10365610" cy="1650813"/>
          </a:xfrm>
          <a:prstGeom prst="rect">
            <a:avLst/>
          </a:prstGeom>
          <a:solidFill>
            <a:srgbClr val="F7F7F7"/>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991173" y="6058444"/>
            <a:ext cx="8276446" cy="523220"/>
          </a:xfrm>
          <a:prstGeom prst="rect">
            <a:avLst/>
          </a:prstGeom>
          <a:noFill/>
        </p:spPr>
        <p:txBody>
          <a:bodyPr wrap="square" rtlCol="0">
            <a:spAutoFit/>
          </a:bodyPr>
          <a:lstStyle/>
          <a:p>
            <a:pPr lvl="0"/>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超低排放是指：</a:t>
            </a:r>
            <a:endPar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endParaRPr>
          </a:p>
          <a:p>
            <a:pPr lvl="0"/>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在基准</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氧含量</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的条件</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下，</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SO</a:t>
            </a:r>
            <a:r>
              <a:rPr lang="en-US" altLang="zh-CN" sz="1400" baseline="-250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浓度低于</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35mg/m</a:t>
            </a:r>
            <a:r>
              <a:rPr lang="en-US" altLang="zh-CN" sz="1400" baseline="30000"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NOx</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浓度低于</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50mg/m</a:t>
            </a:r>
            <a:r>
              <a:rPr lang="en-US" altLang="zh-CN" sz="1400" baseline="30000"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，烟尘</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浓度低于</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10mg/m</a:t>
            </a:r>
            <a:r>
              <a:rPr lang="en-US" altLang="zh-CN" sz="1400" baseline="30000"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7" name="组合 36"/>
          <p:cNvGrpSpPr/>
          <p:nvPr/>
        </p:nvGrpSpPr>
        <p:grpSpPr>
          <a:xfrm>
            <a:off x="986974" y="1065144"/>
            <a:ext cx="10512427" cy="1970087"/>
            <a:chOff x="922337" y="1183760"/>
            <a:chExt cx="10512427" cy="1970087"/>
          </a:xfrm>
        </p:grpSpPr>
        <p:pic>
          <p:nvPicPr>
            <p:cNvPr id="23" name="Picture 421" descr="Untitled-20"/>
            <p:cNvPicPr>
              <a:picLocks noChangeAspect="1" noChangeArrowheads="1"/>
            </p:cNvPicPr>
            <p:nvPr/>
          </p:nvPicPr>
          <p:blipFill>
            <a:blip r:embed="rId3"/>
            <a:srcRect/>
            <a:stretch>
              <a:fillRect/>
            </a:stretch>
          </p:blipFill>
          <p:spPr bwMode="auto">
            <a:xfrm>
              <a:off x="922337" y="1183760"/>
              <a:ext cx="10512427" cy="1970087"/>
            </a:xfrm>
            <a:prstGeom prst="rect">
              <a:avLst/>
            </a:prstGeom>
            <a:noFill/>
            <a:ln w="9525">
              <a:noFill/>
              <a:miter lim="800000"/>
              <a:headEnd/>
              <a:tailEnd/>
            </a:ln>
          </p:spPr>
        </p:pic>
        <p:grpSp>
          <p:nvGrpSpPr>
            <p:cNvPr id="35" name="组合 34"/>
            <p:cNvGrpSpPr/>
            <p:nvPr/>
          </p:nvGrpSpPr>
          <p:grpSpPr>
            <a:xfrm>
              <a:off x="9732958" y="1579047"/>
              <a:ext cx="1470025" cy="1319213"/>
              <a:chOff x="8027988" y="1578330"/>
              <a:chExt cx="1470025" cy="1319213"/>
            </a:xfrm>
          </p:grpSpPr>
          <p:pic>
            <p:nvPicPr>
              <p:cNvPr id="25" name="Picture 420" descr="Untitled-19"/>
              <p:cNvPicPr>
                <a:picLocks noChangeAspect="1" noChangeArrowheads="1"/>
              </p:cNvPicPr>
              <p:nvPr/>
            </p:nvPicPr>
            <p:blipFill>
              <a:blip r:embed="rId4"/>
              <a:srcRect/>
              <a:stretch>
                <a:fillRect/>
              </a:stretch>
            </p:blipFill>
            <p:spPr bwMode="auto">
              <a:xfrm>
                <a:off x="8027988" y="1578330"/>
                <a:ext cx="1470025" cy="1319213"/>
              </a:xfrm>
              <a:prstGeom prst="rect">
                <a:avLst/>
              </a:prstGeom>
              <a:noFill/>
              <a:ln w="9525">
                <a:noFill/>
                <a:miter lim="800000"/>
                <a:headEnd/>
                <a:tailEnd/>
              </a:ln>
            </p:spPr>
          </p:pic>
          <p:pic>
            <p:nvPicPr>
              <p:cNvPr id="27" name="Picture 418" descr="Untitled-17"/>
              <p:cNvPicPr>
                <a:picLocks noChangeAspect="1" noChangeArrowheads="1"/>
              </p:cNvPicPr>
              <p:nvPr/>
            </p:nvPicPr>
            <p:blipFill>
              <a:blip r:embed="rId5"/>
              <a:srcRect/>
              <a:stretch>
                <a:fillRect/>
              </a:stretch>
            </p:blipFill>
            <p:spPr bwMode="auto">
              <a:xfrm>
                <a:off x="8253413" y="1833918"/>
                <a:ext cx="909637" cy="766762"/>
              </a:xfrm>
              <a:prstGeom prst="rect">
                <a:avLst/>
              </a:prstGeom>
              <a:noFill/>
              <a:ln w="9525">
                <a:noFill/>
                <a:miter lim="800000"/>
                <a:headEnd/>
                <a:tailEnd/>
              </a:ln>
            </p:spPr>
          </p:pic>
        </p:grpSp>
      </p:grpSp>
      <p:grpSp>
        <p:nvGrpSpPr>
          <p:cNvPr id="39" name="组合 38"/>
          <p:cNvGrpSpPr/>
          <p:nvPr/>
        </p:nvGrpSpPr>
        <p:grpSpPr>
          <a:xfrm>
            <a:off x="986975" y="2924944"/>
            <a:ext cx="10512426" cy="1906588"/>
            <a:chOff x="922338" y="3214172"/>
            <a:chExt cx="10512426" cy="1906588"/>
          </a:xfrm>
        </p:grpSpPr>
        <p:pic>
          <p:nvPicPr>
            <p:cNvPr id="22" name="Picture 417" descr="Untitled-21"/>
            <p:cNvPicPr>
              <a:picLocks noChangeAspect="1" noChangeArrowheads="1"/>
            </p:cNvPicPr>
            <p:nvPr/>
          </p:nvPicPr>
          <p:blipFill>
            <a:blip r:embed="rId6"/>
            <a:srcRect/>
            <a:stretch>
              <a:fillRect/>
            </a:stretch>
          </p:blipFill>
          <p:spPr bwMode="auto">
            <a:xfrm>
              <a:off x="922338" y="3214172"/>
              <a:ext cx="10512426" cy="1906588"/>
            </a:xfrm>
            <a:prstGeom prst="rect">
              <a:avLst/>
            </a:prstGeom>
            <a:noFill/>
            <a:ln w="9525">
              <a:noFill/>
              <a:miter lim="800000"/>
              <a:headEnd/>
              <a:tailEnd/>
            </a:ln>
          </p:spPr>
        </p:pic>
        <p:grpSp>
          <p:nvGrpSpPr>
            <p:cNvPr id="36" name="组合 35"/>
            <p:cNvGrpSpPr/>
            <p:nvPr/>
          </p:nvGrpSpPr>
          <p:grpSpPr>
            <a:xfrm>
              <a:off x="9732958" y="3554922"/>
              <a:ext cx="1470025" cy="1319212"/>
              <a:chOff x="8027987" y="3548417"/>
              <a:chExt cx="1470025" cy="1319212"/>
            </a:xfrm>
          </p:grpSpPr>
          <p:pic>
            <p:nvPicPr>
              <p:cNvPr id="26" name="Picture 423" descr="Untitled-19"/>
              <p:cNvPicPr>
                <a:picLocks noChangeAspect="1" noChangeArrowheads="1"/>
              </p:cNvPicPr>
              <p:nvPr/>
            </p:nvPicPr>
            <p:blipFill>
              <a:blip r:embed="rId4"/>
              <a:srcRect/>
              <a:stretch>
                <a:fillRect/>
              </a:stretch>
            </p:blipFill>
            <p:spPr bwMode="auto">
              <a:xfrm>
                <a:off x="8027987" y="3548417"/>
                <a:ext cx="1470025" cy="1319212"/>
              </a:xfrm>
              <a:prstGeom prst="rect">
                <a:avLst/>
              </a:prstGeom>
              <a:noFill/>
              <a:ln w="9525">
                <a:noFill/>
                <a:miter lim="800000"/>
                <a:headEnd/>
                <a:tailEnd/>
              </a:ln>
            </p:spPr>
          </p:pic>
          <p:pic>
            <p:nvPicPr>
              <p:cNvPr id="28" name="Picture 419" descr="Untitled-18"/>
              <p:cNvPicPr>
                <a:picLocks noChangeAspect="1" noChangeArrowheads="1"/>
              </p:cNvPicPr>
              <p:nvPr/>
            </p:nvPicPr>
            <p:blipFill>
              <a:blip r:embed="rId7"/>
              <a:srcRect/>
              <a:stretch>
                <a:fillRect/>
              </a:stretch>
            </p:blipFill>
            <p:spPr bwMode="auto">
              <a:xfrm>
                <a:off x="8353424" y="3777017"/>
                <a:ext cx="774700" cy="774700"/>
              </a:xfrm>
              <a:prstGeom prst="rect">
                <a:avLst/>
              </a:prstGeom>
              <a:noFill/>
              <a:ln w="9525">
                <a:noFill/>
                <a:miter lim="800000"/>
                <a:headEnd/>
                <a:tailEnd/>
              </a:ln>
            </p:spPr>
          </p:pic>
        </p:grpSp>
      </p:grpSp>
      <p:sp>
        <p:nvSpPr>
          <p:cNvPr id="31" name="Rectangle 426"/>
          <p:cNvSpPr>
            <a:spLocks noChangeArrowheads="1"/>
          </p:cNvSpPr>
          <p:nvPr/>
        </p:nvSpPr>
        <p:spPr bwMode="auto">
          <a:xfrm>
            <a:off x="2991173" y="1826240"/>
            <a:ext cx="6632246" cy="738664"/>
          </a:xfrm>
          <a:prstGeom prst="rect">
            <a:avLst/>
          </a:prstGeom>
          <a:noFill/>
          <a:ln w="9525" algn="ctr">
            <a:noFill/>
            <a:miter lim="800000"/>
            <a:headEnd/>
            <a:tailEnd/>
          </a:ln>
          <a:effectLst/>
        </p:spPr>
        <p:txBody>
          <a:bodyPr wrap="square">
            <a:spAutoFit/>
          </a:bodyPr>
          <a:lstStyle/>
          <a:p>
            <a:pPr latinLnBrk="1"/>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二）行动目标</a:t>
            </a:r>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鼓励</a:t>
            </a:r>
            <a:r>
              <a:rPr kumimoji="1"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西部地区</a:t>
            </a:r>
            <a:r>
              <a:rPr kumimoji="1"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新建机组</a:t>
            </a:r>
            <a:r>
              <a:rPr kumimoji="1"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接近或达到燃气轮机组排放限值</a:t>
            </a:r>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kumimoji="1"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endParaRPr>
          </a:p>
          <a:p>
            <a:pPr latinLnBrk="1"/>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到</a:t>
            </a:r>
            <a:r>
              <a:rPr kumimoji="1"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2020</a:t>
            </a:r>
            <a:r>
              <a:rPr kumimoji="1"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年，</a:t>
            </a:r>
            <a:r>
              <a:rPr kumimoji="1"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现役燃煤</a:t>
            </a:r>
            <a:r>
              <a:rPr kumimoji="1" lang="zh-CN" altLang="en-US" sz="1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发电机组</a:t>
            </a:r>
            <a:r>
              <a:rPr kumimoji="1"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其他</a:t>
            </a:r>
            <a:r>
              <a:rPr kumimoji="1"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有条件的燃煤发电机组，改造后大气污染物排放浓度基本达到燃气轮机组排放限值。</a:t>
            </a:r>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kumimoji="1" lang="en-US" altLang="ko-KR"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Rectangle 427"/>
          <p:cNvSpPr>
            <a:spLocks noChangeArrowheads="1"/>
          </p:cNvSpPr>
          <p:nvPr/>
        </p:nvSpPr>
        <p:spPr bwMode="auto">
          <a:xfrm>
            <a:off x="2771774" y="1342973"/>
            <a:ext cx="5481637" cy="369332"/>
          </a:xfrm>
          <a:prstGeom prst="rect">
            <a:avLst/>
          </a:prstGeom>
          <a:noFill/>
          <a:ln w="9525" algn="ctr">
            <a:noFill/>
            <a:miter lim="800000"/>
            <a:headEnd/>
            <a:tailEnd/>
          </a:ln>
          <a:effectLst/>
        </p:spPr>
        <p:txBody>
          <a:bodyPr wrap="square">
            <a:spAutoFit/>
          </a:bodyPr>
          <a:lstStyle/>
          <a:p>
            <a:pPr latinLnBrk="1"/>
            <a:r>
              <a:rPr kumimoji="1" lang="zh-CN" altLang="en-US"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煤电节能减排升级与改造行动计划（</a:t>
            </a:r>
            <a:r>
              <a:rPr kumimoji="1" lang="en-US" altLang="zh-CN"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2014—2020</a:t>
            </a:r>
            <a:r>
              <a:rPr kumimoji="1" lang="zh-CN" altLang="en-US"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年）</a:t>
            </a:r>
            <a:endParaRPr kumimoji="1" lang="en-US" altLang="ko-KR" b="0"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Rectangle 430"/>
          <p:cNvSpPr>
            <a:spLocks noChangeArrowheads="1"/>
          </p:cNvSpPr>
          <p:nvPr/>
        </p:nvSpPr>
        <p:spPr bwMode="auto">
          <a:xfrm>
            <a:off x="2991173" y="3739070"/>
            <a:ext cx="6632246" cy="954107"/>
          </a:xfrm>
          <a:prstGeom prst="rect">
            <a:avLst/>
          </a:prstGeom>
          <a:noFill/>
          <a:ln w="9525" algn="ctr">
            <a:noFill/>
            <a:miter lim="800000"/>
            <a:headEnd/>
            <a:tailEnd/>
          </a:ln>
          <a:effectLst/>
        </p:spPr>
        <p:txBody>
          <a:bodyPr wrap="square">
            <a:spAutoFit/>
          </a:bodyPr>
          <a:lstStyle/>
          <a:p>
            <a:pPr latinLnBrk="1"/>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“为</a:t>
            </a:r>
            <a:r>
              <a:rPr kumimoji="1" lang="zh-CN" altLang="en-US" sz="1400" dirty="0">
                <a:latin typeface="Times New Roman" panose="02020603050405020304" pitchFamily="18" charset="0"/>
                <a:ea typeface="微软雅黑" panose="020B0503020204020204" pitchFamily="34" charset="-122"/>
                <a:cs typeface="Times New Roman" panose="02020603050405020304" pitchFamily="18" charset="0"/>
              </a:rPr>
              <a:t>鼓励引导超低排放，对经所在地省级环保部门验收合格并符合上述超低限值要求的燃煤发电企业给予适当的上网电价支持。</a:t>
            </a:r>
            <a:r>
              <a:rPr kumimoji="1"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a:t>
            </a:r>
            <a:r>
              <a:rPr kumimoji="1"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2016</a:t>
            </a:r>
            <a:r>
              <a:rPr kumimoji="1"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年</a:t>
            </a:r>
            <a:r>
              <a:rPr kumimoji="1"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月</a:t>
            </a:r>
            <a:r>
              <a:rPr kumimoji="1"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日以前已经并网运行的现役机组，对其统购上网电量加价每千瓦时</a:t>
            </a:r>
            <a:r>
              <a:rPr kumimoji="1"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分钱（含税）；对</a:t>
            </a:r>
            <a:r>
              <a:rPr kumimoji="1"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2016</a:t>
            </a:r>
            <a:r>
              <a:rPr kumimoji="1"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年</a:t>
            </a:r>
            <a:r>
              <a:rPr kumimoji="1"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月</a:t>
            </a:r>
            <a:r>
              <a:rPr kumimoji="1"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日之后并网运行的新建机组，对其统购上网电量加价每千瓦时</a:t>
            </a:r>
            <a:r>
              <a:rPr kumimoji="1"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0.5</a:t>
            </a:r>
            <a:r>
              <a:rPr kumimoji="1"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分钱（含税）</a:t>
            </a:r>
            <a:r>
              <a:rPr kumimoji="1" lang="zh-CN" altLang="en-US" sz="1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kumimoji="1" lang="en-US" altLang="ko-KR"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Rectangle 431"/>
          <p:cNvSpPr>
            <a:spLocks noChangeArrowheads="1"/>
          </p:cNvSpPr>
          <p:nvPr/>
        </p:nvSpPr>
        <p:spPr bwMode="auto">
          <a:xfrm>
            <a:off x="2720682" y="3042364"/>
            <a:ext cx="6902737" cy="646331"/>
          </a:xfrm>
          <a:prstGeom prst="rect">
            <a:avLst/>
          </a:prstGeom>
          <a:noFill/>
          <a:ln w="9525" algn="ctr">
            <a:noFill/>
            <a:miter lim="800000"/>
            <a:headEnd/>
            <a:tailEnd/>
          </a:ln>
          <a:effectLst/>
        </p:spPr>
        <p:txBody>
          <a:bodyPr wrap="square">
            <a:spAutoFit/>
          </a:bodyPr>
          <a:lstStyle/>
          <a:p>
            <a:pPr latinLnBrk="1"/>
            <a:r>
              <a:rPr kumimoji="1" lang="en-US" altLang="zh-CN"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关于实行燃煤电厂超低排放电价支持政策有关问题的通知</a:t>
            </a:r>
            <a:r>
              <a:rPr kumimoji="1" lang="en-US" altLang="zh-CN"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（发改价格</a:t>
            </a:r>
            <a:r>
              <a:rPr kumimoji="1" lang="en-US" altLang="zh-CN"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[2015]2835</a:t>
            </a:r>
            <a:r>
              <a:rPr kumimoji="1" lang="zh-CN" altLang="en-US"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号）</a:t>
            </a:r>
            <a:endParaRPr kumimoji="1" lang="en-US" altLang="ko-KR" b="0"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4" name="Picture 422" descr="Untitled-5"/>
          <p:cNvPicPr>
            <a:picLocks noChangeAspect="1" noChangeArrowheads="1"/>
          </p:cNvPicPr>
          <p:nvPr/>
        </p:nvPicPr>
        <p:blipFill>
          <a:blip r:embed="rId8"/>
          <a:srcRect/>
          <a:stretch>
            <a:fillRect/>
          </a:stretch>
        </p:blipFill>
        <p:spPr bwMode="auto">
          <a:xfrm>
            <a:off x="632225" y="4653752"/>
            <a:ext cx="2271712" cy="2200275"/>
          </a:xfrm>
          <a:prstGeom prst="rect">
            <a:avLst/>
          </a:prstGeom>
          <a:noFill/>
          <a:ln w="9525">
            <a:noFill/>
            <a:miter lim="800000"/>
            <a:headEnd/>
            <a:tailEnd/>
          </a:ln>
        </p:spPr>
      </p:pic>
      <p:sp>
        <p:nvSpPr>
          <p:cNvPr id="20" name="矩形 19"/>
          <p:cNvSpPr/>
          <p:nvPr/>
        </p:nvSpPr>
        <p:spPr>
          <a:xfrm>
            <a:off x="1127448" y="679494"/>
            <a:ext cx="2377574" cy="369332"/>
          </a:xfrm>
          <a:prstGeom prst="rect">
            <a:avLst/>
          </a:prstGeom>
        </p:spPr>
        <p:txBody>
          <a:bodyPr wrap="none">
            <a:spAutoFit/>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、超低排放预测专题</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Rectangle 431"/>
          <p:cNvSpPr>
            <a:spLocks noChangeArrowheads="1"/>
          </p:cNvSpPr>
          <p:nvPr/>
        </p:nvSpPr>
        <p:spPr bwMode="auto">
          <a:xfrm>
            <a:off x="2720682" y="4976004"/>
            <a:ext cx="8415878" cy="369332"/>
          </a:xfrm>
          <a:prstGeom prst="rect">
            <a:avLst/>
          </a:prstGeom>
          <a:noFill/>
          <a:ln w="9525" algn="ctr">
            <a:noFill/>
            <a:miter lim="800000"/>
            <a:headEnd/>
            <a:tailEnd/>
          </a:ln>
          <a:effectLst/>
        </p:spPr>
        <p:txBody>
          <a:bodyPr wrap="square">
            <a:spAutoFit/>
          </a:bodyPr>
          <a:lstStyle/>
          <a:p>
            <a:pPr latinLnBrk="1"/>
            <a:r>
              <a:rPr kumimoji="1" lang="en-US" altLang="zh-CN" dirty="0" smtClean="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dirty="0" smtClean="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在乌海及周边地区环境综合整治工作会议上的讲话</a:t>
            </a:r>
            <a:r>
              <a:rPr kumimoji="1" lang="en-US" altLang="zh-CN" dirty="0" smtClean="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dirty="0" smtClean="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（符太增   </a:t>
            </a:r>
            <a:r>
              <a:rPr kumimoji="1" lang="en-US" altLang="zh-CN" dirty="0" smtClean="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2016.2.29</a:t>
            </a:r>
            <a:r>
              <a:rPr kumimoji="1" lang="zh-CN" altLang="en-US" dirty="0" smtClean="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kumimoji="1" lang="en-US" altLang="ko-KR" b="0" dirty="0">
              <a:solidFill>
                <a:srgbClr val="0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Rectangle 430"/>
          <p:cNvSpPr>
            <a:spLocks noChangeArrowheads="1"/>
          </p:cNvSpPr>
          <p:nvPr/>
        </p:nvSpPr>
        <p:spPr bwMode="auto">
          <a:xfrm>
            <a:off x="2991173" y="5445224"/>
            <a:ext cx="8276447" cy="523220"/>
          </a:xfrm>
          <a:prstGeom prst="rect">
            <a:avLst/>
          </a:prstGeom>
          <a:noFill/>
          <a:ln w="9525" algn="ctr">
            <a:noFill/>
            <a:miter lim="800000"/>
            <a:headEnd/>
            <a:tailEnd/>
          </a:ln>
          <a:effectLst/>
        </p:spPr>
        <p:txBody>
          <a:bodyPr wrap="square">
            <a:spAutoFit/>
          </a:bodyPr>
          <a:lstStyle/>
          <a:p>
            <a:pPr latinLnBrk="1"/>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“二要推进重点行业污染治理。从明年</a:t>
            </a:r>
            <a:r>
              <a:rPr kumimoji="1"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月起，该区域新建燃煤发电机组执行大气污染物超低排放限值；</a:t>
            </a:r>
            <a:r>
              <a:rPr kumimoji="1"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2018</a:t>
            </a:r>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年</a:t>
            </a:r>
            <a:r>
              <a:rPr kumimoji="1"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月起，现役燃煤发电机组执行大气污染物超低排放限值。”</a:t>
            </a:r>
            <a:endParaRPr kumimoji="1" lang="en-US" altLang="ko-KR"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占位符 2"/>
          <p:cNvSpPr txBox="1">
            <a:spLocks/>
          </p:cNvSpPr>
          <p:nvPr/>
        </p:nvSpPr>
        <p:spPr>
          <a:xfrm>
            <a:off x="2853047" y="71838"/>
            <a:ext cx="6910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0" fontAlgn="base" hangingPunct="0">
              <a:spcBef>
                <a:spcPct val="0"/>
              </a:spcBef>
              <a:spcAft>
                <a:spcPct val="0"/>
              </a:spcAft>
              <a:buFont typeface="Arial" panose="020B0604020202020204" pitchFamily="34" charset="0"/>
              <a:buNone/>
            </a:pPr>
            <a:r>
              <a:rPr lang="zh-CN" altLang="en-US" sz="2000" b="1" smtClean="0">
                <a:solidFill>
                  <a:srgbClr val="000000"/>
                </a:solidFill>
                <a:latin typeface="微软雅黑" panose="020B0503020204020204" pitchFamily="34" charset="-122"/>
                <a:ea typeface="微软雅黑" panose="020B0503020204020204" pitchFamily="34" charset="-122"/>
              </a:rPr>
              <a:t>二、电力行业污染排放分析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1038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27448" y="679494"/>
            <a:ext cx="2377574" cy="369332"/>
          </a:xfrm>
          <a:prstGeom prst="rect">
            <a:avLst/>
          </a:prstGeom>
        </p:spPr>
        <p:txBody>
          <a:bodyPr wrap="none">
            <a:spAutoFit/>
          </a:bodyPr>
          <a:lstStyle/>
          <a:p>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、超低排放预测专题</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4028460" y="1213234"/>
            <a:ext cx="7272654"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大</a:t>
            </a:r>
            <a:r>
              <a:rPr lang="zh-CN" altLang="en-US" sz="1600" dirty="0" smtClean="0">
                <a:latin typeface="微软雅黑" panose="020B0503020204020204" pitchFamily="34" charset="-122"/>
                <a:ea typeface="微软雅黑" panose="020B0503020204020204" pitchFamily="34" charset="-122"/>
              </a:rPr>
              <a:t>数据平台提供条件筛选、组合工具，帮助用户形成多套超低排放实施预测方案，并对预测方案生效后的相应污染物（</a:t>
            </a:r>
            <a:r>
              <a:rPr lang="en-US" altLang="zh-CN" sz="1600" dirty="0" smtClean="0">
                <a:latin typeface="微软雅黑" panose="020B0503020204020204" pitchFamily="34" charset="-122"/>
                <a:ea typeface="微软雅黑" panose="020B0503020204020204" pitchFamily="34" charset="-122"/>
              </a:rPr>
              <a:t>SO2</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NOx</a:t>
            </a:r>
            <a:r>
              <a:rPr lang="zh-CN" altLang="en-US" sz="1600" dirty="0" smtClean="0">
                <a:latin typeface="微软雅黑" panose="020B0503020204020204" pitchFamily="34" charset="-122"/>
                <a:ea typeface="微软雅黑" panose="020B0503020204020204" pitchFamily="34" charset="-122"/>
              </a:rPr>
              <a:t>、烟尘）释放的环境容量，为决策提供数据依据</a:t>
            </a:r>
            <a:r>
              <a:rPr lang="zh-CN" altLang="en-US" sz="1600" dirty="0">
                <a:latin typeface="微软雅黑" panose="020B0503020204020204" pitchFamily="34" charset="-122"/>
                <a:ea typeface="微软雅黑" panose="020B0503020204020204" pitchFamily="34" charset="-122"/>
              </a:rPr>
              <a:t>。可进行多个预设方案对比</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906118" y="3576686"/>
            <a:ext cx="4653593" cy="2855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p:cNvSpPr/>
          <p:nvPr/>
        </p:nvSpPr>
        <p:spPr>
          <a:xfrm>
            <a:off x="906116" y="2321670"/>
            <a:ext cx="767377" cy="125352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1673494" y="2319886"/>
            <a:ext cx="3886217" cy="1255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898311" y="2356505"/>
            <a:ext cx="805201" cy="276999"/>
          </a:xfrm>
          <a:prstGeom prst="rect">
            <a:avLst/>
          </a:prstGeom>
          <a:noFill/>
        </p:spPr>
        <p:txBody>
          <a:bodyPr wrap="square" rtlCol="0">
            <a:spAutoFit/>
          </a:bodyPr>
          <a:lstStyle/>
          <a:p>
            <a:pPr algn="ct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装机容量</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1766639" y="2329770"/>
            <a:ext cx="3536227" cy="276999"/>
          </a:xfrm>
          <a:prstGeom prst="rect">
            <a:avLst/>
          </a:prstGeom>
          <a:noFill/>
        </p:spPr>
        <p:txBody>
          <a:bodyPr wrap="square" rtlCol="0">
            <a:spAutoFit/>
          </a:bodyPr>
          <a:lstStyle/>
          <a:p>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0-125MW     125-200MW     200-300MW</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圆角矩形 10"/>
          <p:cNvSpPr/>
          <p:nvPr/>
        </p:nvSpPr>
        <p:spPr>
          <a:xfrm>
            <a:off x="4792022" y="2375677"/>
            <a:ext cx="660421" cy="170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多选</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887105" y="2617802"/>
            <a:ext cx="816407" cy="276999"/>
          </a:xfrm>
          <a:prstGeom prst="rect">
            <a:avLst/>
          </a:prstGeom>
          <a:noFill/>
        </p:spPr>
        <p:txBody>
          <a:bodyPr wrap="square" rtlCol="0">
            <a:spAutoFit/>
          </a:bodyPr>
          <a:lstStyle/>
          <a:p>
            <a:pPr algn="ct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排放绩效</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p:cNvSpPr txBox="1"/>
          <p:nvPr/>
        </p:nvSpPr>
        <p:spPr>
          <a:xfrm>
            <a:off x="1766640" y="2617801"/>
            <a:ext cx="2773278" cy="276999"/>
          </a:xfrm>
          <a:prstGeom prst="rect">
            <a:avLst/>
          </a:prstGeom>
          <a:noFill/>
        </p:spPr>
        <p:txBody>
          <a:bodyPr wrap="square" rtlCol="0">
            <a:spAutoFit/>
          </a:bodyPr>
          <a:lstStyle/>
          <a:p>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0.1-0.2g/kwh     0.2-0.3g/kwh</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圆角矩形 13"/>
          <p:cNvSpPr/>
          <p:nvPr/>
        </p:nvSpPr>
        <p:spPr>
          <a:xfrm>
            <a:off x="4793942" y="2676597"/>
            <a:ext cx="660421" cy="170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多选</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p:cNvSpPr txBox="1"/>
          <p:nvPr/>
        </p:nvSpPr>
        <p:spPr>
          <a:xfrm>
            <a:off x="850856" y="2905834"/>
            <a:ext cx="852656" cy="276999"/>
          </a:xfrm>
          <a:prstGeom prst="rect">
            <a:avLst/>
          </a:prstGeom>
          <a:noFill/>
        </p:spPr>
        <p:txBody>
          <a:bodyPr wrap="square" rtlCol="0">
            <a:spAutoFit/>
          </a:bodyPr>
          <a:lstStyle/>
          <a:p>
            <a:pPr algn="ct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所属盟市</a:t>
            </a:r>
          </a:p>
        </p:txBody>
      </p:sp>
      <p:sp>
        <p:nvSpPr>
          <p:cNvPr id="16" name="文本框 15"/>
          <p:cNvSpPr txBox="1"/>
          <p:nvPr/>
        </p:nvSpPr>
        <p:spPr>
          <a:xfrm>
            <a:off x="1791679" y="2903496"/>
            <a:ext cx="2723200" cy="276999"/>
          </a:xfrm>
          <a:prstGeom prst="rect">
            <a:avLst/>
          </a:prstGeom>
          <a:noFill/>
        </p:spPr>
        <p:txBody>
          <a:bodyPr wrap="square" rtlCol="0">
            <a:spAutoFit/>
          </a:bodyPr>
          <a:lstStyle/>
          <a:p>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呼和浩特</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乌海     包头     鄂尔多斯</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7" name="组合 16"/>
          <p:cNvGrpSpPr/>
          <p:nvPr/>
        </p:nvGrpSpPr>
        <p:grpSpPr>
          <a:xfrm>
            <a:off x="970546" y="3575194"/>
            <a:ext cx="4268996" cy="2848015"/>
            <a:chOff x="899949" y="4001288"/>
            <a:chExt cx="4268996" cy="2848015"/>
          </a:xfrm>
        </p:grpSpPr>
        <p:sp>
          <p:nvSpPr>
            <p:cNvPr id="18" name="矩形 17"/>
            <p:cNvSpPr/>
            <p:nvPr/>
          </p:nvSpPr>
          <p:spPr>
            <a:xfrm>
              <a:off x="917907" y="4015998"/>
              <a:ext cx="828214" cy="2933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2016</a:t>
              </a:r>
              <a:r>
                <a:rPr lang="zh-CN" altLang="en-US"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4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1774967" y="4001288"/>
              <a:ext cx="646676" cy="315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整改 </a:t>
              </a:r>
              <a:r>
                <a:rPr lang="en-US" altLang="zh-CN"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p:cNvSpPr/>
            <p:nvPr/>
          </p:nvSpPr>
          <p:spPr>
            <a:xfrm>
              <a:off x="2474271" y="4027590"/>
              <a:ext cx="859898" cy="280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阿拉善 </a:t>
              </a:r>
              <a:r>
                <a:rPr lang="en-US" altLang="zh-CN"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p:cNvSpPr/>
            <p:nvPr/>
          </p:nvSpPr>
          <p:spPr>
            <a:xfrm>
              <a:off x="3414382" y="4027590"/>
              <a:ext cx="1054938" cy="280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呼和浩特</a:t>
              </a:r>
              <a:r>
                <a:rPr lang="zh-CN" altLang="en-US" sz="14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p:cNvSpPr/>
            <p:nvPr/>
          </p:nvSpPr>
          <p:spPr>
            <a:xfrm>
              <a:off x="899949" y="4388785"/>
              <a:ext cx="1202397" cy="279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300-600MW</a:t>
              </a:r>
              <a:r>
                <a:rPr lang="en-US" altLang="zh-CN" sz="14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p:cNvSpPr/>
            <p:nvPr/>
          </p:nvSpPr>
          <p:spPr>
            <a:xfrm>
              <a:off x="2169831" y="4376599"/>
              <a:ext cx="1244551" cy="292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0.7-0.8g/kwh ×</a:t>
              </a: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圆角矩形 23"/>
            <p:cNvSpPr/>
            <p:nvPr/>
          </p:nvSpPr>
          <p:spPr>
            <a:xfrm>
              <a:off x="4192697" y="6507310"/>
              <a:ext cx="976248" cy="3419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导出</a:t>
              </a:r>
            </a:p>
          </p:txBody>
        </p:sp>
        <p:sp>
          <p:nvSpPr>
            <p:cNvPr id="25" name="圆角矩形 24"/>
            <p:cNvSpPr/>
            <p:nvPr/>
          </p:nvSpPr>
          <p:spPr>
            <a:xfrm>
              <a:off x="3178682" y="6498614"/>
              <a:ext cx="944674" cy="3419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保存</a:t>
              </a:r>
              <a:endPar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26" name="表格 25"/>
          <p:cNvGraphicFramePr>
            <a:graphicFrameLocks noGrp="1"/>
          </p:cNvGraphicFramePr>
          <p:nvPr>
            <p:extLst/>
          </p:nvPr>
        </p:nvGraphicFramePr>
        <p:xfrm>
          <a:off x="970546" y="4276391"/>
          <a:ext cx="4463661" cy="1543378"/>
        </p:xfrm>
        <a:graphic>
          <a:graphicData uri="http://schemas.openxmlformats.org/drawingml/2006/table">
            <a:tbl>
              <a:tblPr>
                <a:tableStyleId>{5C22544A-7EE6-4342-B048-85BDC9FD1C3A}</a:tableStyleId>
              </a:tblPr>
              <a:tblGrid>
                <a:gridCol w="1235151">
                  <a:extLst>
                    <a:ext uri="{9D8B030D-6E8A-4147-A177-3AD203B41FA5}">
                      <a16:colId xmlns:a16="http://schemas.microsoft.com/office/drawing/2014/main" xmlns="" val="847170562"/>
                    </a:ext>
                  </a:extLst>
                </a:gridCol>
                <a:gridCol w="538085">
                  <a:extLst>
                    <a:ext uri="{9D8B030D-6E8A-4147-A177-3AD203B41FA5}">
                      <a16:colId xmlns:a16="http://schemas.microsoft.com/office/drawing/2014/main" xmlns="" val="3928019740"/>
                    </a:ext>
                  </a:extLst>
                </a:gridCol>
                <a:gridCol w="538085">
                  <a:extLst>
                    <a:ext uri="{9D8B030D-6E8A-4147-A177-3AD203B41FA5}">
                      <a16:colId xmlns:a16="http://schemas.microsoft.com/office/drawing/2014/main" xmlns="" val="2310378790"/>
                    </a:ext>
                  </a:extLst>
                </a:gridCol>
                <a:gridCol w="538085">
                  <a:extLst>
                    <a:ext uri="{9D8B030D-6E8A-4147-A177-3AD203B41FA5}">
                      <a16:colId xmlns:a16="http://schemas.microsoft.com/office/drawing/2014/main" xmlns="" val="4135940882"/>
                    </a:ext>
                  </a:extLst>
                </a:gridCol>
                <a:gridCol w="538085">
                  <a:extLst>
                    <a:ext uri="{9D8B030D-6E8A-4147-A177-3AD203B41FA5}">
                      <a16:colId xmlns:a16="http://schemas.microsoft.com/office/drawing/2014/main" xmlns="" val="795892572"/>
                    </a:ext>
                  </a:extLst>
                </a:gridCol>
                <a:gridCol w="538085">
                  <a:extLst>
                    <a:ext uri="{9D8B030D-6E8A-4147-A177-3AD203B41FA5}">
                      <a16:colId xmlns:a16="http://schemas.microsoft.com/office/drawing/2014/main" xmlns="" val="2000056575"/>
                    </a:ext>
                  </a:extLst>
                </a:gridCol>
                <a:gridCol w="538085">
                  <a:extLst>
                    <a:ext uri="{9D8B030D-6E8A-4147-A177-3AD203B41FA5}">
                      <a16:colId xmlns:a16="http://schemas.microsoft.com/office/drawing/2014/main" xmlns="" val="2205618549"/>
                    </a:ext>
                  </a:extLst>
                </a:gridCol>
              </a:tblGrid>
              <a:tr h="198202">
                <a:tc>
                  <a:txBody>
                    <a:bodyPr/>
                    <a:lstStyle/>
                    <a:p>
                      <a:pPr algn="ctr" fontAlgn="ctr"/>
                      <a:r>
                        <a:rPr lang="zh-CN" altLang="en-US" sz="1200" u="none" strike="noStrike">
                          <a:effectLst/>
                        </a:rPr>
                        <a:t>电厂名称</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dirty="0">
                          <a:effectLst/>
                        </a:rPr>
                        <a:t>电厂</a:t>
                      </a:r>
                      <a:r>
                        <a:rPr lang="en-US" altLang="zh-CN" sz="1200" u="none" strike="noStrike" dirty="0">
                          <a:effectLst/>
                        </a:rPr>
                        <a:t>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xmlns="" val="1317863624"/>
                  </a:ext>
                </a:extLst>
              </a:tr>
              <a:tr h="198202">
                <a:tc>
                  <a:txBody>
                    <a:bodyPr/>
                    <a:lstStyle/>
                    <a:p>
                      <a:pPr algn="ctr" fontAlgn="ctr"/>
                      <a:r>
                        <a:rPr lang="zh-CN" altLang="en-US" sz="1200" u="none" strike="noStrike">
                          <a:effectLst/>
                        </a:rPr>
                        <a:t>装机容量（</a:t>
                      </a:r>
                      <a:r>
                        <a:rPr lang="en-US" altLang="zh-CN" sz="1200" u="none" strike="noStrike">
                          <a:effectLst/>
                        </a:rPr>
                        <a:t>MW</a:t>
                      </a:r>
                      <a:r>
                        <a:rPr lang="zh-CN" altLang="en-US" sz="1200" u="none" strike="noStrike">
                          <a:effectLst/>
                        </a:rPr>
                        <a:t>）</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dirty="0">
                          <a:effectLst/>
                        </a:rPr>
                        <a:t>50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125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150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250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xmlns="" val="219178185"/>
                  </a:ext>
                </a:extLst>
              </a:tr>
              <a:tr h="198202">
                <a:tc>
                  <a:txBody>
                    <a:bodyPr/>
                    <a:lstStyle/>
                    <a:p>
                      <a:pPr algn="ctr" fontAlgn="ctr"/>
                      <a:r>
                        <a:rPr lang="zh-CN" altLang="en-US" sz="1200" u="none" strike="noStrike">
                          <a:effectLst/>
                        </a:rPr>
                        <a:t>电厂名称</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11×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dirty="0">
                          <a:effectLst/>
                        </a:rPr>
                        <a:t>电厂</a:t>
                      </a:r>
                      <a:r>
                        <a:rPr lang="en-US" altLang="zh-CN" sz="1200" u="none" strike="noStrike" dirty="0">
                          <a:effectLst/>
                        </a:rPr>
                        <a:t>12×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13×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dirty="0">
                          <a:effectLst/>
                        </a:rPr>
                        <a:t>电厂</a:t>
                      </a:r>
                      <a:r>
                        <a:rPr lang="en-US" altLang="zh-CN" sz="1200" u="none" strike="noStrike" dirty="0">
                          <a:effectLst/>
                        </a:rPr>
                        <a:t>14×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xmlns="" val="124958891"/>
                  </a:ext>
                </a:extLst>
              </a:tr>
              <a:tr h="198202">
                <a:tc>
                  <a:txBody>
                    <a:bodyPr/>
                    <a:lstStyle/>
                    <a:p>
                      <a:pPr algn="ctr" fontAlgn="ctr"/>
                      <a:r>
                        <a:rPr lang="zh-CN" altLang="en-US" sz="1200" u="none" strike="noStrike">
                          <a:effectLst/>
                        </a:rPr>
                        <a:t>装机容量（</a:t>
                      </a:r>
                      <a:r>
                        <a:rPr lang="en-US" altLang="zh-CN" sz="1200" u="none" strike="noStrike">
                          <a:effectLst/>
                        </a:rPr>
                        <a:t>MW</a:t>
                      </a:r>
                      <a:r>
                        <a:rPr lang="zh-CN" altLang="en-US" sz="1200" u="none" strike="noStrike">
                          <a:effectLst/>
                        </a:rPr>
                        <a:t>）</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xmlns="" val="3010667156"/>
                  </a:ext>
                </a:extLst>
              </a:tr>
              <a:tr h="198202">
                <a:tc>
                  <a:txBody>
                    <a:bodyPr/>
                    <a:lstStyle/>
                    <a:p>
                      <a:pPr algn="ctr" fontAlgn="ctr"/>
                      <a:r>
                        <a:rPr lang="zh-CN" altLang="en-US" sz="1200" u="none" strike="noStrike" dirty="0">
                          <a:effectLst/>
                        </a:rPr>
                        <a:t>电厂名称</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15×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16×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17×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18×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a:effectLst/>
                        </a:rPr>
                        <a:t>电厂</a:t>
                      </a:r>
                      <a:r>
                        <a:rPr lang="en-US" altLang="zh-CN" sz="1200" u="none" strike="noStrike">
                          <a:effectLst/>
                        </a:rPr>
                        <a:t>19×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u="none" strike="noStrike" dirty="0">
                          <a:effectLst/>
                        </a:rPr>
                        <a:t>电厂</a:t>
                      </a:r>
                      <a:r>
                        <a:rPr lang="en-US" altLang="zh-CN" sz="1200" u="none" strike="noStrike" dirty="0">
                          <a:effectLst/>
                        </a:rPr>
                        <a:t>20×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xmlns="" val="2062322832"/>
                  </a:ext>
                </a:extLst>
              </a:tr>
              <a:tr h="198202">
                <a:tc>
                  <a:txBody>
                    <a:bodyPr/>
                    <a:lstStyle/>
                    <a:p>
                      <a:pPr algn="ctr" fontAlgn="ctr"/>
                      <a:r>
                        <a:rPr lang="zh-CN" altLang="en-US" sz="1200" u="none" strike="noStrike" dirty="0">
                          <a:effectLst/>
                        </a:rPr>
                        <a:t>装机容量（</a:t>
                      </a:r>
                      <a:r>
                        <a:rPr lang="en-US" altLang="zh-CN" sz="1200" u="none" strike="noStrike" dirty="0">
                          <a:effectLst/>
                        </a:rPr>
                        <a:t>MW</a:t>
                      </a:r>
                      <a:r>
                        <a:rPr lang="zh-CN" altLang="en-US" sz="1200" u="none" strike="noStrike" dirty="0">
                          <a:effectLst/>
                        </a:rPr>
                        <a: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dirty="0">
                          <a:effectLst/>
                        </a:rPr>
                        <a:t>450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dirty="0">
                          <a:effectLst/>
                        </a:rPr>
                        <a:t>450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450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u="none" strike="noStrike" dirty="0">
                          <a:effectLst/>
                        </a:rPr>
                        <a:t>600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xmlns="" val="1163485457"/>
                  </a:ext>
                </a:extLst>
              </a:tr>
            </a:tbl>
          </a:graphicData>
        </a:graphic>
      </p:graphicFrame>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118" y="1213234"/>
            <a:ext cx="1266825" cy="904875"/>
          </a:xfrm>
          <a:prstGeom prst="rect">
            <a:avLst/>
          </a:prstGeom>
        </p:spPr>
      </p:pic>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475" y="1217996"/>
            <a:ext cx="1257300" cy="895350"/>
          </a:xfrm>
          <a:prstGeom prst="rect">
            <a:avLst/>
          </a:prstGeom>
        </p:spPr>
      </p:pic>
      <p:sp>
        <p:nvSpPr>
          <p:cNvPr id="29" name="矩形 28"/>
          <p:cNvSpPr/>
          <p:nvPr/>
        </p:nvSpPr>
        <p:spPr>
          <a:xfrm>
            <a:off x="906119" y="5849219"/>
            <a:ext cx="767376" cy="2233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新建 </a:t>
            </a:r>
            <a:r>
              <a:rPr lang="en-US" altLang="zh-CN"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矩形 29"/>
          <p:cNvSpPr/>
          <p:nvPr/>
        </p:nvSpPr>
        <p:spPr>
          <a:xfrm>
            <a:off x="1700312" y="5849219"/>
            <a:ext cx="1119448" cy="2233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锡林郭勒</a:t>
            </a:r>
            <a:r>
              <a:rPr lang="zh-CN" altLang="en-US"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盟 </a:t>
            </a:r>
            <a:r>
              <a:rPr lang="en-US" altLang="zh-CN"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p:cNvSpPr/>
          <p:nvPr/>
        </p:nvSpPr>
        <p:spPr>
          <a:xfrm>
            <a:off x="2857788" y="5849219"/>
            <a:ext cx="1132644" cy="2233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200-300MW ×</a:t>
            </a: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 31"/>
          <p:cNvSpPr/>
          <p:nvPr/>
        </p:nvSpPr>
        <p:spPr>
          <a:xfrm>
            <a:off x="4028460" y="5849219"/>
            <a:ext cx="1211082" cy="2233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300-600MW ×</a:t>
            </a: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文本框 32"/>
          <p:cNvSpPr txBox="1"/>
          <p:nvPr/>
        </p:nvSpPr>
        <p:spPr>
          <a:xfrm>
            <a:off x="1064515" y="6151140"/>
            <a:ext cx="1787904" cy="263373"/>
          </a:xfrm>
          <a:prstGeom prst="rect">
            <a:avLst/>
          </a:prstGeom>
          <a:noFill/>
        </p:spPr>
        <p:txBody>
          <a:bodyPr wrap="square" rtlCol="0">
            <a:spAutoFit/>
          </a:bodyPr>
          <a:lstStyle/>
          <a:p>
            <a:pPr algn="r"/>
            <a:r>
              <a:rPr lang="zh-CN" altLang="en-US" sz="1100" i="1" dirty="0" smtClean="0">
                <a:latin typeface="Times New Roman" panose="02020603050405020304" pitchFamily="18" charset="0"/>
                <a:ea typeface="微软雅黑" panose="020B0503020204020204" pitchFamily="34" charset="-122"/>
                <a:cs typeface="Times New Roman" panose="02020603050405020304" pitchFamily="18" charset="0"/>
              </a:rPr>
              <a:t>注：点</a:t>
            </a:r>
            <a:r>
              <a:rPr lang="en-US" altLang="zh-CN" sz="1100" i="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100" i="1" dirty="0" smtClean="0">
                <a:latin typeface="Times New Roman" panose="02020603050405020304" pitchFamily="18" charset="0"/>
                <a:ea typeface="微软雅黑" panose="020B0503020204020204" pitchFamily="34" charset="-122"/>
                <a:cs typeface="Times New Roman" panose="02020603050405020304" pitchFamily="18" charset="0"/>
              </a:rPr>
              <a:t>可删除该条件</a:t>
            </a:r>
            <a:endParaRPr lang="zh-CN" altLang="en-US" sz="11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右箭头 34"/>
          <p:cNvSpPr/>
          <p:nvPr/>
        </p:nvSpPr>
        <p:spPr>
          <a:xfrm>
            <a:off x="5862363" y="360149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结果预测</a:t>
            </a:r>
            <a:endParaRPr lang="zh-CN" altLang="en-US" sz="1200" dirty="0"/>
          </a:p>
        </p:txBody>
      </p:sp>
      <p:sp>
        <p:nvSpPr>
          <p:cNvPr id="37" name="矩形 36"/>
          <p:cNvSpPr/>
          <p:nvPr/>
        </p:nvSpPr>
        <p:spPr>
          <a:xfrm>
            <a:off x="10628974" y="5289794"/>
            <a:ext cx="252785" cy="7200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atin typeface="+mj-ea"/>
              <a:ea typeface="+mj-ea"/>
            </a:endParaRPr>
          </a:p>
        </p:txBody>
      </p:sp>
      <p:graphicFrame>
        <p:nvGraphicFramePr>
          <p:cNvPr id="38" name="图表 37"/>
          <p:cNvGraphicFramePr>
            <a:graphicFrameLocks/>
          </p:cNvGraphicFramePr>
          <p:nvPr>
            <p:extLst/>
          </p:nvPr>
        </p:nvGraphicFramePr>
        <p:xfrm>
          <a:off x="6894021" y="2516989"/>
          <a:ext cx="5112235" cy="3007208"/>
        </p:xfrm>
        <a:graphic>
          <a:graphicData uri="http://schemas.openxmlformats.org/drawingml/2006/chart">
            <c:chart xmlns:c="http://schemas.openxmlformats.org/drawingml/2006/chart" xmlns:r="http://schemas.openxmlformats.org/officeDocument/2006/relationships" r:id="rId4"/>
          </a:graphicData>
        </a:graphic>
      </p:graphicFrame>
      <p:sp>
        <p:nvSpPr>
          <p:cNvPr id="39" name="文本框 38"/>
          <p:cNvSpPr txBox="1"/>
          <p:nvPr/>
        </p:nvSpPr>
        <p:spPr>
          <a:xfrm>
            <a:off x="10956548" y="5206603"/>
            <a:ext cx="824553" cy="230832"/>
          </a:xfrm>
          <a:prstGeom prst="rect">
            <a:avLst/>
          </a:prstGeom>
          <a:noFill/>
        </p:spPr>
        <p:txBody>
          <a:bodyPr wrap="square" rtlCol="0">
            <a:spAutoFit/>
          </a:bodyPr>
          <a:lstStyle/>
          <a:p>
            <a:r>
              <a:rPr lang="zh-CN" altLang="en-US" sz="900" dirty="0" smtClean="0">
                <a:latin typeface="+mj-ea"/>
                <a:ea typeface="+mj-ea"/>
              </a:rPr>
              <a:t>置换空间</a:t>
            </a:r>
            <a:endParaRPr lang="zh-CN" altLang="en-US" sz="900" dirty="0">
              <a:latin typeface="+mj-ea"/>
              <a:ea typeface="+mj-ea"/>
            </a:endParaRPr>
          </a:p>
        </p:txBody>
      </p:sp>
      <p:sp>
        <p:nvSpPr>
          <p:cNvPr id="40" name="文本框 39"/>
          <p:cNvSpPr txBox="1"/>
          <p:nvPr/>
        </p:nvSpPr>
        <p:spPr>
          <a:xfrm>
            <a:off x="864838" y="3182512"/>
            <a:ext cx="852656" cy="276999"/>
          </a:xfrm>
          <a:prstGeom prst="rect">
            <a:avLst/>
          </a:prstGeom>
          <a:noFill/>
        </p:spPr>
        <p:txBody>
          <a:bodyPr wrap="square" rtlCol="0">
            <a:spAutoFit/>
          </a:bodyPr>
          <a:lstStyle/>
          <a:p>
            <a:pPr algn="ct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所属集团</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文本框 40"/>
          <p:cNvSpPr txBox="1"/>
          <p:nvPr/>
        </p:nvSpPr>
        <p:spPr>
          <a:xfrm>
            <a:off x="1766638" y="3224009"/>
            <a:ext cx="3025383" cy="276999"/>
          </a:xfrm>
          <a:prstGeom prst="rect">
            <a:avLst/>
          </a:prstGeom>
          <a:noFill/>
        </p:spPr>
        <p:txBody>
          <a:bodyPr wrap="square" rtlCol="0">
            <a:spAutoFit/>
          </a:bodyPr>
          <a:lstStyle/>
          <a:p>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大唐    北方联合    国电    中电投    华能</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圆角矩形 41"/>
          <p:cNvSpPr/>
          <p:nvPr/>
        </p:nvSpPr>
        <p:spPr>
          <a:xfrm>
            <a:off x="4792022" y="3255676"/>
            <a:ext cx="660421" cy="170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多选</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文本占位符 2"/>
          <p:cNvSpPr txBox="1">
            <a:spLocks/>
          </p:cNvSpPr>
          <p:nvPr/>
        </p:nvSpPr>
        <p:spPr>
          <a:xfrm>
            <a:off x="2853047" y="71838"/>
            <a:ext cx="6910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0" fontAlgn="base" hangingPunct="0">
              <a:spcBef>
                <a:spcPct val="0"/>
              </a:spcBef>
              <a:spcAft>
                <a:spcPct val="0"/>
              </a:spcAft>
              <a:buFont typeface="Arial" panose="020B0604020202020204" pitchFamily="34" charset="0"/>
              <a:buNone/>
            </a:pPr>
            <a:r>
              <a:rPr lang="zh-CN" altLang="en-US" sz="2000" b="1" smtClean="0">
                <a:solidFill>
                  <a:srgbClr val="000000"/>
                </a:solidFill>
                <a:latin typeface="微软雅黑" panose="020B0503020204020204" pitchFamily="34" charset="-122"/>
                <a:ea typeface="微软雅黑" panose="020B0503020204020204" pitchFamily="34" charset="-122"/>
              </a:rPr>
              <a:t>二、电力行业污染排放分析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849189" y="2319733"/>
            <a:ext cx="6192688" cy="3150344"/>
            <a:chOff x="5849189" y="2319733"/>
            <a:chExt cx="6192688" cy="3150344"/>
          </a:xfrm>
        </p:grpSpPr>
        <p:pic>
          <p:nvPicPr>
            <p:cNvPr id="43" name="table"/>
            <p:cNvPicPr>
              <a:picLocks noChangeAspect="1"/>
            </p:cNvPicPr>
            <p:nvPr/>
          </p:nvPicPr>
          <p:blipFill>
            <a:blip r:embed="rId5"/>
            <a:stretch>
              <a:fillRect/>
            </a:stretch>
          </p:blipFill>
          <p:spPr>
            <a:xfrm>
              <a:off x="5849189" y="2319733"/>
              <a:ext cx="6192688" cy="3150344"/>
            </a:xfrm>
            <a:prstGeom prst="rect">
              <a:avLst/>
            </a:prstGeom>
            <a:solidFill>
              <a:srgbClr val="5B9BD5"/>
            </a:solidFill>
          </p:spPr>
        </p:pic>
        <p:sp>
          <p:nvSpPr>
            <p:cNvPr id="2" name="矩形 1"/>
            <p:cNvSpPr/>
            <p:nvPr/>
          </p:nvSpPr>
          <p:spPr>
            <a:xfrm>
              <a:off x="9912424" y="2780928"/>
              <a:ext cx="864096" cy="144016"/>
            </a:xfrm>
            <a:prstGeom prst="rect">
              <a:avLst/>
            </a:prstGeom>
            <a:solidFill>
              <a:srgbClr val="EAEFF7"/>
            </a:solidFill>
            <a:ln>
              <a:solidFill>
                <a:srgbClr val="EAEF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a:t>
              </a:r>
              <a:r>
                <a:rPr lang="en-US" altLang="zh-CN" sz="1000" dirty="0" smtClean="0">
                  <a:solidFill>
                    <a:schemeClr val="tx1"/>
                  </a:solidFill>
                </a:rPr>
                <a:t>Kg/kwh</a:t>
              </a:r>
              <a:r>
                <a:rPr lang="zh-CN" altLang="en-US" sz="1000" dirty="0" smtClean="0">
                  <a:solidFill>
                    <a:schemeClr val="tx1"/>
                  </a:solidFill>
                </a:rPr>
                <a:t>）</a:t>
              </a:r>
              <a:endParaRPr lang="zh-CN" altLang="en-US" sz="1000" dirty="0">
                <a:solidFill>
                  <a:schemeClr val="tx1"/>
                </a:solidFill>
              </a:endParaRPr>
            </a:p>
          </p:txBody>
        </p:sp>
      </p:grpSp>
    </p:spTree>
    <p:extLst>
      <p:ext uri="{BB962C8B-B14F-4D97-AF65-F5344CB8AC3E}">
        <p14:creationId xmlns:p14="http://schemas.microsoft.com/office/powerpoint/2010/main" val="426874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59496" y="1056267"/>
            <a:ext cx="9073008" cy="584775"/>
          </a:xfrm>
          <a:prstGeom prst="rect">
            <a:avLst/>
          </a:prstGeom>
        </p:spPr>
        <p:txBody>
          <a:bodyPr wrap="square">
            <a:spAutoFit/>
          </a:bodyPr>
          <a:lstStyle/>
          <a:p>
            <a:pPr indent="304800">
              <a:spcAft>
                <a:spcPts val="0"/>
              </a:spcAft>
            </a:pPr>
            <a:r>
              <a:rPr lang="zh-CN" altLang="zh-CN" sz="1600" kern="100" dirty="0">
                <a:latin typeface="微软雅黑" panose="020B0503020204020204" pitchFamily="34" charset="-122"/>
                <a:ea typeface="微软雅黑" panose="020B0503020204020204" pitchFamily="34" charset="-122"/>
              </a:rPr>
              <a:t>此外，还可以设置目标减排量对方案进行配置：用户可选择开始结束时间，污染物类型，改造类型，所属盟市，目标削减量，装机容量及排放绩效对</a:t>
            </a:r>
            <a:r>
              <a:rPr lang="zh-CN" altLang="zh-CN" sz="1600" kern="100" dirty="0" smtClean="0">
                <a:latin typeface="微软雅黑" panose="020B0503020204020204" pitchFamily="34" charset="-122"/>
                <a:ea typeface="微软雅黑" panose="020B0503020204020204" pitchFamily="34" charset="-122"/>
              </a:rPr>
              <a:t>目标</a:t>
            </a:r>
            <a:r>
              <a:rPr lang="zh-CN" altLang="en-US" sz="1600" kern="100" dirty="0">
                <a:latin typeface="微软雅黑" panose="020B0503020204020204" pitchFamily="34" charset="-122"/>
                <a:ea typeface="微软雅黑" panose="020B0503020204020204" pitchFamily="34" charset="-122"/>
              </a:rPr>
              <a:t>进行</a:t>
            </a:r>
            <a:r>
              <a:rPr lang="zh-CN" altLang="zh-CN" sz="1600" kern="100" dirty="0" smtClean="0">
                <a:latin typeface="微软雅黑" panose="020B0503020204020204" pitchFamily="34" charset="-122"/>
                <a:ea typeface="微软雅黑" panose="020B0503020204020204" pitchFamily="34" charset="-122"/>
              </a:rPr>
              <a:t>预</a:t>
            </a:r>
            <a:r>
              <a:rPr lang="zh-CN" altLang="zh-CN" sz="1600" kern="100" dirty="0">
                <a:latin typeface="微软雅黑" panose="020B0503020204020204" pitchFamily="34" charset="-122"/>
                <a:ea typeface="微软雅黑" panose="020B0503020204020204" pitchFamily="34" charset="-122"/>
              </a:rPr>
              <a:t>设</a:t>
            </a:r>
            <a:r>
              <a:rPr lang="zh-CN" altLang="zh-CN" sz="1600" kern="100" dirty="0" smtClean="0">
                <a:latin typeface="微软雅黑" panose="020B0503020204020204" pitchFamily="34" charset="-122"/>
                <a:ea typeface="微软雅黑" panose="020B0503020204020204" pitchFamily="34" charset="-122"/>
              </a:rPr>
              <a:t>，</a:t>
            </a:r>
            <a:r>
              <a:rPr lang="zh-CN" altLang="en-US" sz="1600" kern="100" dirty="0" smtClean="0">
                <a:latin typeface="微软雅黑" panose="020B0503020204020204" pitchFamily="34" charset="-122"/>
                <a:ea typeface="微软雅黑" panose="020B0503020204020204" pitchFamily="34" charset="-122"/>
              </a:rPr>
              <a:t>逆推出</a:t>
            </a:r>
            <a:r>
              <a:rPr lang="zh-CN" altLang="zh-CN" sz="1600" kern="100" dirty="0" smtClean="0">
                <a:latin typeface="微软雅黑" panose="020B0503020204020204" pitchFamily="34" charset="-122"/>
                <a:ea typeface="微软雅黑" panose="020B0503020204020204" pitchFamily="34" charset="-122"/>
              </a:rPr>
              <a:t>相应的</a:t>
            </a:r>
            <a:r>
              <a:rPr lang="zh-CN" altLang="en-US" sz="1600" kern="100" dirty="0" smtClean="0">
                <a:latin typeface="微软雅黑" panose="020B0503020204020204" pitchFamily="34" charset="-122"/>
                <a:ea typeface="微软雅黑" panose="020B0503020204020204" pitchFamily="34" charset="-122"/>
              </a:rPr>
              <a:t>超低排放</a:t>
            </a:r>
            <a:r>
              <a:rPr lang="zh-CN" altLang="zh-CN" sz="1600" kern="100" dirty="0" smtClean="0">
                <a:latin typeface="微软雅黑" panose="020B0503020204020204" pitchFamily="34" charset="-122"/>
                <a:ea typeface="微软雅黑" panose="020B0503020204020204" pitchFamily="34" charset="-122"/>
              </a:rPr>
              <a:t>方案</a:t>
            </a:r>
            <a:r>
              <a:rPr lang="zh-CN" altLang="zh-CN" sz="1600" kern="100" dirty="0">
                <a:latin typeface="微软雅黑" panose="020B0503020204020204" pitchFamily="34" charset="-122"/>
                <a:ea typeface="微软雅黑" panose="020B0503020204020204" pitchFamily="34" charset="-122"/>
              </a:rPr>
              <a:t>。</a:t>
            </a:r>
          </a:p>
        </p:txBody>
      </p:sp>
      <p:sp>
        <p:nvSpPr>
          <p:cNvPr id="4" name="矩形 3"/>
          <p:cNvSpPr/>
          <p:nvPr/>
        </p:nvSpPr>
        <p:spPr>
          <a:xfrm>
            <a:off x="1127448" y="679494"/>
            <a:ext cx="2377574" cy="369332"/>
          </a:xfrm>
          <a:prstGeom prst="rect">
            <a:avLst/>
          </a:prstGeom>
        </p:spPr>
        <p:txBody>
          <a:bodyPr wrap="none">
            <a:spAutoFit/>
          </a:bodyPr>
          <a:lstStyle/>
          <a:p>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、超低排放预测专题</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descr="C:\Users\Administrator\Desktop\QQ截图20160409104004.png"/>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700808"/>
            <a:ext cx="7992888" cy="4529604"/>
          </a:xfrm>
          <a:prstGeom prst="rect">
            <a:avLst/>
          </a:prstGeom>
          <a:noFill/>
          <a:ln>
            <a:noFill/>
          </a:ln>
        </p:spPr>
      </p:pic>
      <p:sp>
        <p:nvSpPr>
          <p:cNvPr id="6" name="文本占位符 2"/>
          <p:cNvSpPr txBox="1">
            <a:spLocks/>
          </p:cNvSpPr>
          <p:nvPr/>
        </p:nvSpPr>
        <p:spPr>
          <a:xfrm>
            <a:off x="2853047" y="71838"/>
            <a:ext cx="6910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0" fontAlgn="base" hangingPunct="0">
              <a:spcBef>
                <a:spcPct val="0"/>
              </a:spcBef>
              <a:spcAft>
                <a:spcPct val="0"/>
              </a:spcAft>
              <a:buFont typeface="Arial" panose="020B0604020202020204" pitchFamily="34" charset="0"/>
              <a:buNone/>
            </a:pPr>
            <a:r>
              <a:rPr lang="zh-CN" altLang="en-US" sz="2000" b="1" smtClean="0">
                <a:solidFill>
                  <a:srgbClr val="000000"/>
                </a:solidFill>
                <a:latin typeface="微软雅黑" panose="020B0503020204020204" pitchFamily="34" charset="-122"/>
                <a:ea typeface="微软雅黑" panose="020B0503020204020204" pitchFamily="34" charset="-122"/>
              </a:rPr>
              <a:t>二、电力行业污染排放分析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70448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Rectangl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2864"/>
            <a:ext cx="82296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48"/>
          <p:cNvSpPr txBox="1">
            <a:spLocks noChangeArrowheads="1"/>
          </p:cNvSpPr>
          <p:nvPr/>
        </p:nvSpPr>
        <p:spPr bwMode="auto">
          <a:xfrm>
            <a:off x="3332164" y="1844676"/>
            <a:ext cx="5527675" cy="2985433"/>
          </a:xfrm>
          <a:prstGeom prst="rect">
            <a:avLst/>
          </a:prstGeom>
          <a:noFill/>
          <a:ln>
            <a:noFill/>
          </a:ln>
          <a:effectLs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Font typeface="Wingdings" panose="05000000000000000000" pitchFamily="2" charset="2"/>
              <a:buChar char="l"/>
              <a:defRPr/>
            </a:pPr>
            <a:r>
              <a:rPr lang="zh-CN" altLang="en-US" sz="2000" b="1" dirty="0">
                <a:solidFill>
                  <a:srgbClr val="404040"/>
                </a:solidFill>
                <a:latin typeface="微软雅黑" panose="020B0503020204020204" pitchFamily="34" charset="-122"/>
                <a:ea typeface="微软雅黑" panose="020B0503020204020204" pitchFamily="34" charset="-122"/>
              </a:rPr>
              <a:t> </a:t>
            </a:r>
            <a:r>
              <a:rPr lang="zh-CN" altLang="en-US" sz="2800" b="1" dirty="0">
                <a:solidFill>
                  <a:srgbClr val="0067B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项目背景及目标</a:t>
            </a:r>
            <a:endParaRPr lang="en-US" altLang="zh-CN" sz="2800" b="1" dirty="0">
              <a:solidFill>
                <a:srgbClr val="0067B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defRPr/>
            </a:pPr>
            <a:r>
              <a:rPr lang="zh-CN" altLang="en-US" sz="2200" b="1" dirty="0">
                <a:solidFill>
                  <a:srgbClr val="404040"/>
                </a:solidFill>
                <a:latin typeface="微软雅黑" panose="020B0503020204020204" pitchFamily="34" charset="-122"/>
                <a:ea typeface="微软雅黑" panose="020B0503020204020204" pitchFamily="34" charset="-122"/>
              </a:rPr>
              <a:t>总体功能框架</a:t>
            </a:r>
          </a:p>
          <a:p>
            <a:pPr>
              <a:lnSpc>
                <a:spcPct val="200000"/>
              </a:lnSpc>
              <a:buFont typeface="Wingdings" panose="05000000000000000000" pitchFamily="2" charset="2"/>
              <a:buChar char="l"/>
              <a:defRPr/>
            </a:pPr>
            <a:r>
              <a:rPr lang="zh-CN" altLang="en-US" sz="2200" b="1" dirty="0" smtClean="0">
                <a:solidFill>
                  <a:srgbClr val="404040"/>
                </a:solidFill>
                <a:latin typeface="微软雅黑" panose="020B0503020204020204" pitchFamily="34" charset="-122"/>
                <a:ea typeface="微软雅黑" panose="020B0503020204020204" pitchFamily="34" charset="-122"/>
              </a:rPr>
              <a:t>电力行业大数据分析</a:t>
            </a:r>
            <a:endParaRPr lang="zh-CN" altLang="en-US" sz="2200" b="1" dirty="0">
              <a:solidFill>
                <a:srgbClr val="404040"/>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defRPr/>
            </a:pPr>
            <a:r>
              <a:rPr lang="zh-CN" altLang="en-US" sz="2200" b="1" dirty="0">
                <a:solidFill>
                  <a:srgbClr val="404040"/>
                </a:solidFill>
                <a:latin typeface="微软雅黑" panose="020B0503020204020204" pitchFamily="34" charset="-122"/>
                <a:ea typeface="微软雅黑" panose="020B0503020204020204" pitchFamily="34" charset="-122"/>
              </a:rPr>
              <a:t> </a:t>
            </a:r>
            <a:r>
              <a:rPr lang="zh-CN" altLang="en-US" sz="2200" b="1" dirty="0" smtClean="0">
                <a:solidFill>
                  <a:srgbClr val="404040"/>
                </a:solidFill>
                <a:latin typeface="微软雅黑" panose="020B0503020204020204" pitchFamily="34" charset="-122"/>
                <a:ea typeface="微软雅黑" panose="020B0503020204020204" pitchFamily="34" charset="-122"/>
              </a:rPr>
              <a:t>重点污染源自动监控数据质量分析及应用</a:t>
            </a:r>
            <a:endParaRPr lang="zh-CN" altLang="en-US" sz="2200"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Rectangl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2864"/>
            <a:ext cx="82296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48"/>
          <p:cNvSpPr txBox="1">
            <a:spLocks noChangeArrowheads="1"/>
          </p:cNvSpPr>
          <p:nvPr/>
        </p:nvSpPr>
        <p:spPr bwMode="auto">
          <a:xfrm>
            <a:off x="3332164" y="1844676"/>
            <a:ext cx="7372348" cy="2862322"/>
          </a:xfrm>
          <a:prstGeom prst="rect">
            <a:avLst/>
          </a:prstGeom>
          <a:noFill/>
          <a:ln>
            <a:noFill/>
          </a:ln>
          <a:effectLs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200000"/>
              </a:lnSpc>
              <a:buFont typeface="Wingdings" panose="05000000000000000000" pitchFamily="2" charset="2"/>
              <a:buChar char="l"/>
              <a:defRPr/>
            </a:pPr>
            <a:r>
              <a:rPr lang="zh-CN" altLang="en-US" sz="2000" b="1" dirty="0">
                <a:solidFill>
                  <a:srgbClr val="404040"/>
                </a:solidFill>
                <a:latin typeface="微软雅黑" panose="020B0503020204020204" pitchFamily="34" charset="-122"/>
                <a:ea typeface="微软雅黑" panose="020B0503020204020204" pitchFamily="34" charset="-122"/>
              </a:rPr>
              <a:t> </a:t>
            </a:r>
            <a:r>
              <a:rPr lang="zh-CN" altLang="en-US" sz="2000" b="1" dirty="0" smtClean="0">
                <a:solidFill>
                  <a:srgbClr val="404040"/>
                </a:solidFill>
                <a:latin typeface="微软雅黑" panose="020B0503020204020204" pitchFamily="34" charset="-122"/>
                <a:ea typeface="微软雅黑" panose="020B0503020204020204" pitchFamily="34" charset="-122"/>
              </a:rPr>
              <a:t> 项目</a:t>
            </a:r>
            <a:r>
              <a:rPr lang="zh-CN" altLang="en-US" sz="2000" b="1" dirty="0">
                <a:solidFill>
                  <a:srgbClr val="404040"/>
                </a:solidFill>
                <a:latin typeface="微软雅黑" panose="020B0503020204020204" pitchFamily="34" charset="-122"/>
                <a:ea typeface="微软雅黑" panose="020B0503020204020204" pitchFamily="34" charset="-122"/>
              </a:rPr>
              <a:t>背景及目标</a:t>
            </a:r>
            <a:endParaRPr lang="en-US" altLang="zh-CN" sz="2000" b="1" dirty="0">
              <a:solidFill>
                <a:srgbClr val="404040"/>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defRPr/>
            </a:pPr>
            <a:r>
              <a:rPr lang="zh-CN" altLang="en-US" sz="2200" b="1" dirty="0" smtClean="0">
                <a:solidFill>
                  <a:srgbClr val="404040"/>
                </a:solidFill>
                <a:latin typeface="微软雅黑" panose="020B0503020204020204" pitchFamily="34" charset="-122"/>
                <a:ea typeface="微软雅黑" panose="020B0503020204020204" pitchFamily="34" charset="-122"/>
              </a:rPr>
              <a:t> 总体</a:t>
            </a:r>
            <a:r>
              <a:rPr lang="zh-CN" altLang="en-US" sz="2200" b="1" dirty="0">
                <a:solidFill>
                  <a:srgbClr val="404040"/>
                </a:solidFill>
                <a:latin typeface="微软雅黑" panose="020B0503020204020204" pitchFamily="34" charset="-122"/>
                <a:ea typeface="微软雅黑" panose="020B0503020204020204" pitchFamily="34" charset="-122"/>
              </a:rPr>
              <a:t>功能框架</a:t>
            </a:r>
          </a:p>
          <a:p>
            <a:pPr marL="457200" indent="-457200">
              <a:lnSpc>
                <a:spcPct val="200000"/>
              </a:lnSpc>
              <a:buFont typeface="Wingdings" panose="05000000000000000000" pitchFamily="2" charset="2"/>
              <a:buChar char="l"/>
              <a:defRPr/>
            </a:pPr>
            <a:r>
              <a:rPr lang="zh-CN" altLang="en-US" sz="2000" b="1" dirty="0">
                <a:solidFill>
                  <a:srgbClr val="404040"/>
                </a:solidFill>
                <a:latin typeface="微软雅黑" panose="020B0503020204020204" pitchFamily="34" charset="-122"/>
                <a:ea typeface="微软雅黑" panose="020B0503020204020204" pitchFamily="34" charset="-122"/>
              </a:rPr>
              <a:t>电力行业大数据分析</a:t>
            </a:r>
          </a:p>
          <a:p>
            <a:pPr marL="342900" indent="-342900">
              <a:lnSpc>
                <a:spcPct val="200000"/>
              </a:lnSpc>
              <a:buFont typeface="Wingdings" panose="05000000000000000000" pitchFamily="2" charset="2"/>
              <a:buChar char="l"/>
              <a:defRPr/>
            </a:pPr>
            <a:r>
              <a:rPr lang="zh-CN" altLang="en-US" sz="2200" b="1" dirty="0">
                <a:solidFill>
                  <a:srgbClr val="404040"/>
                </a:solidFill>
                <a:latin typeface="微软雅黑" panose="020B0503020204020204" pitchFamily="34" charset="-122"/>
                <a:ea typeface="微软雅黑" panose="020B0503020204020204" pitchFamily="34" charset="-122"/>
              </a:rPr>
              <a:t> </a:t>
            </a:r>
            <a:r>
              <a:rPr lang="zh-CN" altLang="en-US" sz="2800" b="1" dirty="0">
                <a:solidFill>
                  <a:srgbClr val="0067B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重点污染源自动监控数据质量分析及应用</a:t>
            </a:r>
          </a:p>
        </p:txBody>
      </p:sp>
    </p:spTree>
    <p:extLst>
      <p:ext uri="{BB962C8B-B14F-4D97-AF65-F5344CB8AC3E}">
        <p14:creationId xmlns:p14="http://schemas.microsoft.com/office/powerpoint/2010/main" val="2210715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2732874" y="53863"/>
            <a:ext cx="6910387" cy="3693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p>
            <a:pPr marL="0" indent="0" algn="ctr">
              <a:buNone/>
            </a:pPr>
            <a:r>
              <a:rPr lang="zh-CN" altLang="en-US" sz="2000" b="1" dirty="0" smtClean="0">
                <a:latin typeface="微软雅黑" panose="020B0503020204020204" pitchFamily="34" charset="-122"/>
                <a:ea typeface="微软雅黑" panose="020B0503020204020204" pitchFamily="34" charset="-122"/>
              </a:rPr>
              <a:t>一、</a:t>
            </a:r>
            <a:r>
              <a:rPr lang="zh-CN" altLang="zh-CN" sz="2000" b="1" dirty="0" smtClean="0">
                <a:latin typeface="微软雅黑" panose="020B0503020204020204" pitchFamily="34" charset="-122"/>
                <a:ea typeface="微软雅黑" panose="020B0503020204020204" pitchFamily="34" charset="-122"/>
              </a:rPr>
              <a:t>重点</a:t>
            </a:r>
            <a:r>
              <a:rPr lang="zh-CN" altLang="zh-CN" sz="2000" b="1" dirty="0">
                <a:latin typeface="微软雅黑" panose="020B0503020204020204" pitchFamily="34" charset="-122"/>
                <a:ea typeface="微软雅黑" panose="020B0503020204020204" pitchFamily="34" charset="-122"/>
              </a:rPr>
              <a:t>污染源自动监控数据质量</a:t>
            </a:r>
            <a:r>
              <a:rPr lang="zh-CN" altLang="zh-CN" sz="2000" b="1" dirty="0" smtClean="0">
                <a:latin typeface="微软雅黑" panose="020B0503020204020204" pitchFamily="34" charset="-122"/>
                <a:ea typeface="微软雅黑" panose="020B0503020204020204" pitchFamily="34" charset="-122"/>
              </a:rPr>
              <a:t>评估</a:t>
            </a:r>
            <a:endParaRPr lang="zh-CN" altLang="zh-CN" sz="2000" b="1" dirty="0">
              <a:latin typeface="微软雅黑" panose="020B0503020204020204" pitchFamily="34" charset="-122"/>
              <a:ea typeface="微软雅黑" panose="020B0503020204020204" pitchFamily="34" charset="-122"/>
            </a:endParaRPr>
          </a:p>
        </p:txBody>
      </p:sp>
      <p:sp>
        <p:nvSpPr>
          <p:cNvPr id="4" name="矩形 3"/>
          <p:cNvSpPr/>
          <p:nvPr/>
        </p:nvSpPr>
        <p:spPr>
          <a:xfrm>
            <a:off x="5902997" y="2718861"/>
            <a:ext cx="5920948" cy="584775"/>
          </a:xfrm>
          <a:prstGeom prst="rect">
            <a:avLst/>
          </a:prstGeom>
        </p:spPr>
        <p:txBody>
          <a:bodyPr wrap="square">
            <a:spAutoFit/>
          </a:bodyPr>
          <a:lstStyle/>
          <a:p>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采用</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统计学方法，考察规定时间内目标数据的波动性，波动性低于合理值时，认定波动性指标不合格。即所谓</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僵尸</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数据</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endParaRPr>
          </a:p>
        </p:txBody>
      </p:sp>
      <p:sp>
        <p:nvSpPr>
          <p:cNvPr id="5" name="矩形 4"/>
          <p:cNvSpPr/>
          <p:nvPr/>
        </p:nvSpPr>
        <p:spPr>
          <a:xfrm>
            <a:off x="798284" y="836712"/>
            <a:ext cx="10950933" cy="923330"/>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借鉴标准化项目在</a:t>
            </a:r>
            <a:r>
              <a:rPr lang="en-US" altLang="zh-CN" dirty="0">
                <a:latin typeface="微软雅黑" panose="020B0503020204020204" pitchFamily="34" charset="-122"/>
                <a:ea typeface="微软雅黑" panose="020B0503020204020204" pitchFamily="34" charset="-122"/>
              </a:rPr>
              <a:t>30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万千瓦以上电厂在线数据准确性判断上的成功经验，初步建立重点污染</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源自</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动监控数据质量评估体系，实现重点污染</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源自</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动监控数据准确性、真实性判断，精确打击污染源企业的偷排漏排、篡改自动监控数据等恶劣违法行为，预警企业违规违法行为</a:t>
            </a:r>
            <a:r>
              <a:rPr lang="zh-CN" altLang="zh-CN"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latin typeface="微软雅黑" panose="020B0503020204020204" pitchFamily="34" charset="-122"/>
                <a:ea typeface="微软雅黑" panose="020B0503020204020204" pitchFamily="34" charset="-122"/>
              </a:rPr>
              <a:t>实现排污企业的差别化、精准化和精细化</a:t>
            </a:r>
            <a:r>
              <a:rPr lang="zh-CN" altLang="zh-CN" dirty="0" smtClean="0">
                <a:latin typeface="微软雅黑" panose="020B0503020204020204" pitchFamily="34" charset="-122"/>
                <a:ea typeface="微软雅黑" panose="020B0503020204020204" pitchFamily="34" charset="-122"/>
              </a:rPr>
              <a:t>管理</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aphicFrame>
        <p:nvGraphicFramePr>
          <p:cNvPr id="10" name="图表 9"/>
          <p:cNvGraphicFramePr/>
          <p:nvPr>
            <p:extLst>
              <p:ext uri="{D42A27DB-BD31-4B8C-83A1-F6EECF244321}">
                <p14:modId xmlns:p14="http://schemas.microsoft.com/office/powerpoint/2010/main" val="3514914605"/>
              </p:ext>
            </p:extLst>
          </p:nvPr>
        </p:nvGraphicFramePr>
        <p:xfrm>
          <a:off x="8987244" y="4335574"/>
          <a:ext cx="990600" cy="10866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p:cNvGraphicFramePr/>
          <p:nvPr>
            <p:extLst>
              <p:ext uri="{D42A27DB-BD31-4B8C-83A1-F6EECF244321}">
                <p14:modId xmlns:p14="http://schemas.microsoft.com/office/powerpoint/2010/main" val="1190578075"/>
              </p:ext>
            </p:extLst>
          </p:nvPr>
        </p:nvGraphicFramePr>
        <p:xfrm>
          <a:off x="6418920" y="2381690"/>
          <a:ext cx="990600" cy="10866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p:cNvGraphicFramePr/>
          <p:nvPr>
            <p:extLst>
              <p:ext uri="{D42A27DB-BD31-4B8C-83A1-F6EECF244321}">
                <p14:modId xmlns:p14="http://schemas.microsoft.com/office/powerpoint/2010/main" val="3500953468"/>
              </p:ext>
            </p:extLst>
          </p:nvPr>
        </p:nvGraphicFramePr>
        <p:xfrm>
          <a:off x="10368231" y="5233919"/>
          <a:ext cx="990600" cy="10866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p:cNvGraphicFramePr/>
          <p:nvPr>
            <p:extLst>
              <p:ext uri="{D42A27DB-BD31-4B8C-83A1-F6EECF244321}">
                <p14:modId xmlns:p14="http://schemas.microsoft.com/office/powerpoint/2010/main" val="529746683"/>
              </p:ext>
            </p:extLst>
          </p:nvPr>
        </p:nvGraphicFramePr>
        <p:xfrm>
          <a:off x="7672622" y="3430394"/>
          <a:ext cx="990600" cy="1086624"/>
        </p:xfrm>
        <a:graphic>
          <a:graphicData uri="http://schemas.openxmlformats.org/drawingml/2006/chart">
            <c:chart xmlns:c="http://schemas.openxmlformats.org/drawingml/2006/chart" xmlns:r="http://schemas.openxmlformats.org/officeDocument/2006/relationships" r:id="rId5"/>
          </a:graphicData>
        </a:graphic>
      </p:graphicFrame>
      <p:sp>
        <p:nvSpPr>
          <p:cNvPr id="8" name="矩形 7"/>
          <p:cNvSpPr/>
          <p:nvPr/>
        </p:nvSpPr>
        <p:spPr>
          <a:xfrm>
            <a:off x="4157414" y="2706007"/>
            <a:ext cx="1800493" cy="369332"/>
          </a:xfrm>
          <a:prstGeom prst="rect">
            <a:avLst/>
          </a:prstGeom>
        </p:spPr>
        <p:txBody>
          <a:bodyPr wrap="none">
            <a:spAutoFit/>
          </a:bodyPr>
          <a:lstStyle/>
          <a:p>
            <a:r>
              <a:rPr lang="zh-CN" altLang="zh-CN" b="1" dirty="0" smtClean="0">
                <a:latin typeface="微软雅黑" panose="020B0503020204020204" pitchFamily="34" charset="-122"/>
                <a:ea typeface="微软雅黑" panose="020B0503020204020204" pitchFamily="34" charset="-122"/>
                <a:cs typeface="Times New Roman" panose="02020603050405020304" pitchFamily="18" charset="0"/>
              </a:rPr>
              <a:t>波动</a:t>
            </a: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异常</a:t>
            </a:r>
            <a:r>
              <a:rPr lang="zh-CN" altLang="zh-CN" b="1" dirty="0" smtClean="0">
                <a:latin typeface="微软雅黑" panose="020B0503020204020204" pitchFamily="34" charset="-122"/>
                <a:ea typeface="微软雅黑" panose="020B0503020204020204" pitchFamily="34" charset="-122"/>
                <a:cs typeface="Times New Roman" panose="02020603050405020304" pitchFamily="18" charset="0"/>
              </a:rPr>
              <a:t>指标</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p:txBody>
      </p:sp>
      <p:sp>
        <p:nvSpPr>
          <p:cNvPr id="34" name="文本框 33"/>
          <p:cNvSpPr txBox="1"/>
          <p:nvPr/>
        </p:nvSpPr>
        <p:spPr>
          <a:xfrm>
            <a:off x="4112090" y="2051562"/>
            <a:ext cx="1790907"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表征</a:t>
            </a:r>
            <a:r>
              <a:rPr lang="zh-CN" altLang="en-US" b="1" dirty="0" smtClean="0">
                <a:latin typeface="微软雅黑" panose="020B0503020204020204" pitchFamily="34" charset="-122"/>
                <a:ea typeface="微软雅黑" panose="020B0503020204020204" pitchFamily="34" charset="-122"/>
              </a:rPr>
              <a:t>质量指标</a:t>
            </a:r>
            <a:endParaRPr lang="zh-CN" altLang="en-US" b="1" dirty="0">
              <a:latin typeface="微软雅黑" panose="020B0503020204020204" pitchFamily="34" charset="-122"/>
              <a:ea typeface="微软雅黑" panose="020B0503020204020204" pitchFamily="34" charset="-122"/>
            </a:endParaRPr>
          </a:p>
        </p:txBody>
      </p:sp>
      <p:graphicFrame>
        <p:nvGraphicFramePr>
          <p:cNvPr id="6" name="图示 5"/>
          <p:cNvGraphicFramePr/>
          <p:nvPr>
            <p:extLst>
              <p:ext uri="{D42A27DB-BD31-4B8C-83A1-F6EECF244321}">
                <p14:modId xmlns:p14="http://schemas.microsoft.com/office/powerpoint/2010/main" val="1779507765"/>
              </p:ext>
            </p:extLst>
          </p:nvPr>
        </p:nvGraphicFramePr>
        <p:xfrm>
          <a:off x="340208" y="1899115"/>
          <a:ext cx="3786338" cy="44214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5" name="矩形 34"/>
          <p:cNvSpPr/>
          <p:nvPr/>
        </p:nvSpPr>
        <p:spPr>
          <a:xfrm>
            <a:off x="5872129" y="3801894"/>
            <a:ext cx="5920948" cy="584775"/>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自动监控数据处于陡升或陡降状态，明显不符合常理，认为该指标不合格。</a:t>
            </a:r>
            <a:endParaRPr lang="zh-CN" altLang="en-US" sz="1600" dirty="0">
              <a:latin typeface="微软雅黑" panose="020B0503020204020204" pitchFamily="34" charset="-122"/>
              <a:ea typeface="微软雅黑" panose="020B0503020204020204" pitchFamily="34" charset="-122"/>
            </a:endParaRPr>
          </a:p>
        </p:txBody>
      </p:sp>
      <p:sp>
        <p:nvSpPr>
          <p:cNvPr id="36" name="矩形 35"/>
          <p:cNvSpPr/>
          <p:nvPr/>
        </p:nvSpPr>
        <p:spPr>
          <a:xfrm>
            <a:off x="4126546" y="3789040"/>
            <a:ext cx="1800493"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陡升陡降</a:t>
            </a:r>
            <a:r>
              <a:rPr lang="zh-CN" altLang="zh-CN" b="1" dirty="0" smtClean="0">
                <a:latin typeface="微软雅黑" panose="020B0503020204020204" pitchFamily="34" charset="-122"/>
                <a:ea typeface="微软雅黑" panose="020B0503020204020204" pitchFamily="34" charset="-122"/>
                <a:cs typeface="Times New Roman" panose="02020603050405020304" pitchFamily="18" charset="0"/>
              </a:rPr>
              <a:t>指标</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p:txBody>
      </p:sp>
      <p:sp>
        <p:nvSpPr>
          <p:cNvPr id="37" name="矩形 36"/>
          <p:cNvSpPr/>
          <p:nvPr/>
        </p:nvSpPr>
        <p:spPr>
          <a:xfrm>
            <a:off x="5872129" y="5539372"/>
            <a:ext cx="5920948" cy="584775"/>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由于仪表或人为设置了限值，超过限值的数据不能显示，导致自动监控数据失真。</a:t>
            </a:r>
            <a:endParaRPr lang="zh-CN" altLang="en-US" sz="1600" dirty="0">
              <a:latin typeface="微软雅黑" panose="020B0503020204020204" pitchFamily="34" charset="-122"/>
              <a:ea typeface="微软雅黑" panose="020B0503020204020204" pitchFamily="34" charset="-122"/>
            </a:endParaRPr>
          </a:p>
        </p:txBody>
      </p:sp>
      <p:sp>
        <p:nvSpPr>
          <p:cNvPr id="38" name="矩形 37"/>
          <p:cNvSpPr/>
          <p:nvPr/>
        </p:nvSpPr>
        <p:spPr>
          <a:xfrm>
            <a:off x="4126546" y="5526518"/>
            <a:ext cx="1569660"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设限值</a:t>
            </a:r>
            <a:r>
              <a:rPr lang="zh-CN" altLang="zh-CN" b="1" dirty="0" smtClean="0">
                <a:latin typeface="微软雅黑" panose="020B0503020204020204" pitchFamily="34" charset="-122"/>
                <a:ea typeface="微软雅黑" panose="020B0503020204020204" pitchFamily="34" charset="-122"/>
                <a:cs typeface="Times New Roman" panose="02020603050405020304" pitchFamily="18" charset="0"/>
              </a:rPr>
              <a:t>指标</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p:txBody>
      </p:sp>
      <p:sp>
        <p:nvSpPr>
          <p:cNvPr id="39" name="矩形 38"/>
          <p:cNvSpPr/>
          <p:nvPr/>
        </p:nvSpPr>
        <p:spPr>
          <a:xfrm>
            <a:off x="5828270" y="4720249"/>
            <a:ext cx="5920948" cy="584775"/>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由于仪表故障或人为设置，数据呈现一条直线，导致自动监控数据失真。</a:t>
            </a:r>
            <a:endParaRPr lang="zh-CN" altLang="en-US" sz="1600" dirty="0">
              <a:latin typeface="微软雅黑" panose="020B0503020204020204" pitchFamily="34" charset="-122"/>
              <a:ea typeface="微软雅黑" panose="020B0503020204020204" pitchFamily="34" charset="-122"/>
            </a:endParaRPr>
          </a:p>
        </p:txBody>
      </p:sp>
      <p:sp>
        <p:nvSpPr>
          <p:cNvPr id="40" name="矩形 39"/>
          <p:cNvSpPr/>
          <p:nvPr/>
        </p:nvSpPr>
        <p:spPr>
          <a:xfrm>
            <a:off x="4082687" y="4707395"/>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恒定值</a:t>
            </a:r>
            <a:r>
              <a:rPr lang="zh-CN" altLang="zh-CN" b="1" dirty="0" smtClean="0">
                <a:latin typeface="微软雅黑" panose="020B0503020204020204" pitchFamily="34" charset="-122"/>
                <a:ea typeface="微软雅黑" panose="020B0503020204020204" pitchFamily="34" charset="-122"/>
                <a:cs typeface="Times New Roman" panose="02020603050405020304" pitchFamily="18" charset="0"/>
              </a:rPr>
              <a:t>指标</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189233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1" grpId="0">
        <p:bldAsOne/>
      </p:bldGraphic>
      <p:bldGraphic spid="12" grpId="0">
        <p:bldAsOne/>
      </p:bldGraphic>
      <p:bldGraphic spid="13"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2675117" y="35332"/>
            <a:ext cx="6910387" cy="3693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p>
            <a:pPr marL="0" indent="0" algn="ctr">
              <a:buNone/>
            </a:pPr>
            <a:r>
              <a:rPr lang="zh-CN" altLang="en-US" sz="2000" b="1" dirty="0" smtClean="0">
                <a:latin typeface="微软雅黑" panose="020B0503020204020204" pitchFamily="34" charset="-122"/>
                <a:ea typeface="微软雅黑" panose="020B0503020204020204" pitchFamily="34" charset="-122"/>
              </a:rPr>
              <a:t>一、</a:t>
            </a:r>
            <a:r>
              <a:rPr lang="zh-CN" altLang="zh-CN" sz="2000" b="1" dirty="0" smtClean="0">
                <a:latin typeface="微软雅黑" panose="020B0503020204020204" pitchFamily="34" charset="-122"/>
                <a:ea typeface="微软雅黑" panose="020B0503020204020204" pitchFamily="34" charset="-122"/>
              </a:rPr>
              <a:t>重点</a:t>
            </a:r>
            <a:r>
              <a:rPr lang="zh-CN" altLang="zh-CN" sz="2000" b="1" dirty="0">
                <a:latin typeface="微软雅黑" panose="020B0503020204020204" pitchFamily="34" charset="-122"/>
                <a:ea typeface="微软雅黑" panose="020B0503020204020204" pitchFamily="34" charset="-122"/>
              </a:rPr>
              <a:t>污染源自动监控数据质量</a:t>
            </a:r>
            <a:r>
              <a:rPr lang="zh-CN" altLang="zh-CN" sz="2000" b="1" dirty="0" smtClean="0">
                <a:latin typeface="微软雅黑" panose="020B0503020204020204" pitchFamily="34" charset="-122"/>
                <a:ea typeface="微软雅黑" panose="020B0503020204020204" pitchFamily="34" charset="-122"/>
              </a:rPr>
              <a:t>评估</a:t>
            </a:r>
            <a:endParaRPr lang="zh-CN" altLang="zh-CN" sz="2000" b="1" dirty="0">
              <a:latin typeface="微软雅黑" panose="020B0503020204020204" pitchFamily="34" charset="-122"/>
              <a:ea typeface="微软雅黑" panose="020B0503020204020204" pitchFamily="34" charset="-122"/>
            </a:endParaRPr>
          </a:p>
        </p:txBody>
      </p:sp>
      <p:sp>
        <p:nvSpPr>
          <p:cNvPr id="4" name="矩形 3"/>
          <p:cNvSpPr/>
          <p:nvPr/>
        </p:nvSpPr>
        <p:spPr>
          <a:xfrm>
            <a:off x="846876" y="2729382"/>
            <a:ext cx="6255658" cy="338554"/>
          </a:xfrm>
          <a:prstGeom prst="rect">
            <a:avLst/>
          </a:prstGeom>
        </p:spPr>
        <p:txBody>
          <a:bodyPr wrap="square">
            <a:spAutoFit/>
          </a:bodyPr>
          <a:lstStyle/>
          <a:p>
            <a:r>
              <a:rPr lang="zh-CN" altLang="en-US" sz="1600" b="1" dirty="0" smtClean="0">
                <a:latin typeface="微软雅黑" panose="020B0503020204020204" pitchFamily="34" charset="-122"/>
                <a:ea typeface="微软雅黑" panose="020B0503020204020204" pitchFamily="34" charset="-122"/>
                <a:cs typeface="Times New Roman" panose="02020603050405020304" pitchFamily="18" charset="0"/>
              </a:rPr>
              <a:t>完整</a:t>
            </a:r>
            <a:r>
              <a:rPr lang="zh-CN"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性</a:t>
            </a:r>
            <a:r>
              <a:rPr lang="zh-CN" altLang="zh-CN" sz="1600" b="1" dirty="0">
                <a:latin typeface="微软雅黑" panose="020B0503020204020204" pitchFamily="34" charset="-122"/>
                <a:ea typeface="微软雅黑" panose="020B0503020204020204" pitchFamily="34" charset="-122"/>
                <a:cs typeface="Times New Roman" panose="02020603050405020304" pitchFamily="18" charset="0"/>
              </a:rPr>
              <a:t>指标</a:t>
            </a:r>
            <a:r>
              <a:rPr lang="zh-CN"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数据传输率小于一定的限值时，判断为</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不合格</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829284" y="3629696"/>
            <a:ext cx="6154058"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有效性</a:t>
            </a:r>
            <a:r>
              <a:rPr lang="zh-CN"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性</a:t>
            </a:r>
            <a:r>
              <a:rPr lang="zh-CN" altLang="zh-CN" sz="1600" b="1" dirty="0">
                <a:latin typeface="微软雅黑" panose="020B0503020204020204" pitchFamily="34" charset="-122"/>
                <a:ea typeface="微软雅黑" panose="020B0503020204020204" pitchFamily="34" charset="-122"/>
                <a:cs typeface="Times New Roman" panose="02020603050405020304" pitchFamily="18" charset="0"/>
              </a:rPr>
              <a:t>指标</a:t>
            </a:r>
            <a:r>
              <a:rPr lang="zh-CN"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有效率小于一定的限值时，判断为不合格</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endParaRPr>
          </a:p>
        </p:txBody>
      </p:sp>
      <p:graphicFrame>
        <p:nvGraphicFramePr>
          <p:cNvPr id="25" name="图示 24"/>
          <p:cNvGraphicFramePr/>
          <p:nvPr>
            <p:extLst>
              <p:ext uri="{D42A27DB-BD31-4B8C-83A1-F6EECF244321}">
                <p14:modId xmlns:p14="http://schemas.microsoft.com/office/powerpoint/2010/main" val="553676769"/>
              </p:ext>
            </p:extLst>
          </p:nvPr>
        </p:nvGraphicFramePr>
        <p:xfrm>
          <a:off x="8179434" y="1180783"/>
          <a:ext cx="3786338" cy="4421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矩形 25"/>
          <p:cNvSpPr/>
          <p:nvPr/>
        </p:nvSpPr>
        <p:spPr>
          <a:xfrm>
            <a:off x="2312069" y="1722408"/>
            <a:ext cx="5584132" cy="830997"/>
          </a:xfrm>
          <a:prstGeom prst="rect">
            <a:avLst/>
          </a:prstGeom>
        </p:spPr>
        <p:txBody>
          <a:bodyPr wrap="square">
            <a:spAutoFit/>
          </a:bodyPr>
          <a:lstStyle/>
          <a:p>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建立</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数学分析模型，考察一定时段内目标数据的重现性，分析重现周期，当数据出现周期性重现时，认定重现性指标不合格。</a:t>
            </a:r>
            <a:endParaRPr lang="zh-CN" altLang="en-US" sz="1600" dirty="0">
              <a:latin typeface="微软雅黑" panose="020B0503020204020204" pitchFamily="34" charset="-122"/>
              <a:ea typeface="微软雅黑" panose="020B0503020204020204" pitchFamily="34" charset="-122"/>
            </a:endParaRPr>
          </a:p>
        </p:txBody>
      </p:sp>
      <p:sp>
        <p:nvSpPr>
          <p:cNvPr id="27" name="矩形 26"/>
          <p:cNvSpPr/>
          <p:nvPr/>
        </p:nvSpPr>
        <p:spPr>
          <a:xfrm>
            <a:off x="846876" y="1722408"/>
            <a:ext cx="1415772" cy="338554"/>
          </a:xfrm>
          <a:prstGeom prst="rect">
            <a:avLst/>
          </a:prstGeom>
        </p:spPr>
        <p:txBody>
          <a:bodyPr wrap="none">
            <a:spAutoFit/>
          </a:bodyPr>
          <a:lstStyle/>
          <a:p>
            <a:r>
              <a:rPr lang="zh-CN" altLang="zh-CN" sz="1600" b="1" dirty="0">
                <a:latin typeface="微软雅黑" panose="020B0503020204020204" pitchFamily="34" charset="-122"/>
                <a:ea typeface="微软雅黑" panose="020B0503020204020204" pitchFamily="34" charset="-122"/>
                <a:cs typeface="Times New Roman" panose="02020603050405020304" pitchFamily="18" charset="0"/>
              </a:rPr>
              <a:t>重现性指标：</a:t>
            </a:r>
            <a:endParaRPr lang="zh-CN" altLang="en-US" sz="1600" dirty="0"/>
          </a:p>
        </p:txBody>
      </p:sp>
      <p:sp>
        <p:nvSpPr>
          <p:cNvPr id="28" name="矩形 27"/>
          <p:cNvSpPr/>
          <p:nvPr/>
        </p:nvSpPr>
        <p:spPr>
          <a:xfrm>
            <a:off x="2260686" y="4598895"/>
            <a:ext cx="5896274" cy="1815882"/>
          </a:xfrm>
          <a:prstGeom prst="rect">
            <a:avLst/>
          </a:prstGeom>
        </p:spPr>
        <p:txBody>
          <a:bodyPr wrap="square">
            <a:spAutoFit/>
          </a:bodyPr>
          <a:lstStyle/>
          <a:p>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根据</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环保管理部门对自动监控设备的现场检查记录，提取自动监控设备的安装位置规范性、运行维护及时性，形成该自动监控设备数据可靠性指标</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可靠性</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指标是一个管理指标，具有一票否决权。当被环保管理部门认定存在违法行为，可靠性指标直接变为</a:t>
            </a:r>
            <a:r>
              <a:rPr lang="en-US" altLang="zh-CN" sz="1600" dirty="0" smtClean="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，有效期根据管理部门意见设定。</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600" dirty="0">
              <a:latin typeface="微软雅黑" panose="020B0503020204020204" pitchFamily="34" charset="-122"/>
              <a:ea typeface="微软雅黑" panose="020B0503020204020204" pitchFamily="34" charset="-122"/>
            </a:endParaRPr>
          </a:p>
        </p:txBody>
      </p:sp>
      <p:sp>
        <p:nvSpPr>
          <p:cNvPr id="29" name="矩形 28"/>
          <p:cNvSpPr/>
          <p:nvPr/>
        </p:nvSpPr>
        <p:spPr>
          <a:xfrm>
            <a:off x="822441" y="4602591"/>
            <a:ext cx="1415772" cy="338554"/>
          </a:xfrm>
          <a:prstGeom prst="rect">
            <a:avLst/>
          </a:prstGeom>
        </p:spPr>
        <p:txBody>
          <a:bodyPr wrap="none">
            <a:spAutoFit/>
          </a:bodyPr>
          <a:lstStyle/>
          <a:p>
            <a:r>
              <a:rPr lang="zh-CN" altLang="zh-CN" sz="1600" b="1" dirty="0">
                <a:latin typeface="微软雅黑" panose="020B0503020204020204" pitchFamily="34" charset="-122"/>
                <a:ea typeface="微软雅黑" panose="020B0503020204020204" pitchFamily="34" charset="-122"/>
                <a:cs typeface="Times New Roman" panose="02020603050405020304" pitchFamily="18" charset="0"/>
              </a:rPr>
              <a:t>可靠性指标：</a:t>
            </a:r>
            <a:endParaRPr lang="zh-CN" altLang="en-US" sz="1600" dirty="0"/>
          </a:p>
        </p:txBody>
      </p:sp>
      <p:graphicFrame>
        <p:nvGraphicFramePr>
          <p:cNvPr id="30" name="图表 29"/>
          <p:cNvGraphicFramePr/>
          <p:nvPr>
            <p:extLst>
              <p:ext uri="{D42A27DB-BD31-4B8C-83A1-F6EECF244321}">
                <p14:modId xmlns:p14="http://schemas.microsoft.com/office/powerpoint/2010/main" val="391657143"/>
              </p:ext>
            </p:extLst>
          </p:nvPr>
        </p:nvGraphicFramePr>
        <p:xfrm>
          <a:off x="4770774" y="1419642"/>
          <a:ext cx="1044123" cy="1058082"/>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332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2671286" y="31656"/>
            <a:ext cx="6910387" cy="3693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p>
            <a:pPr marL="0" indent="0" algn="ctr">
              <a:buNone/>
            </a:pPr>
            <a:r>
              <a:rPr lang="zh-CN" altLang="en-US" sz="2000" b="1" dirty="0" smtClean="0">
                <a:latin typeface="微软雅黑" panose="020B0503020204020204" pitchFamily="34" charset="-122"/>
                <a:ea typeface="微软雅黑" panose="020B0503020204020204" pitchFamily="34" charset="-122"/>
              </a:rPr>
              <a:t>一、</a:t>
            </a:r>
            <a:r>
              <a:rPr lang="zh-CN" altLang="zh-CN" sz="2000" b="1" dirty="0" smtClean="0">
                <a:latin typeface="微软雅黑" panose="020B0503020204020204" pitchFamily="34" charset="-122"/>
                <a:ea typeface="微软雅黑" panose="020B0503020204020204" pitchFamily="34" charset="-122"/>
              </a:rPr>
              <a:t>重点</a:t>
            </a:r>
            <a:r>
              <a:rPr lang="zh-CN" altLang="zh-CN" sz="2000" b="1" dirty="0">
                <a:latin typeface="微软雅黑" panose="020B0503020204020204" pitchFamily="34" charset="-122"/>
                <a:ea typeface="微软雅黑" panose="020B0503020204020204" pitchFamily="34" charset="-122"/>
              </a:rPr>
              <a:t>污染源自动监控数据质量</a:t>
            </a:r>
            <a:r>
              <a:rPr lang="zh-CN" altLang="zh-CN" sz="2000" b="1" dirty="0" smtClean="0">
                <a:latin typeface="微软雅黑" panose="020B0503020204020204" pitchFamily="34" charset="-122"/>
                <a:ea typeface="微软雅黑" panose="020B0503020204020204" pitchFamily="34" charset="-122"/>
              </a:rPr>
              <a:t>评估</a:t>
            </a:r>
            <a:endParaRPr lang="zh-CN" altLang="zh-CN" sz="2000" b="1" dirty="0">
              <a:latin typeface="微软雅黑" panose="020B0503020204020204" pitchFamily="34" charset="-122"/>
              <a:ea typeface="微软雅黑" panose="020B0503020204020204" pitchFamily="34" charset="-122"/>
            </a:endParaRPr>
          </a:p>
        </p:txBody>
      </p:sp>
      <p:sp>
        <p:nvSpPr>
          <p:cNvPr id="4" name="矩形 3"/>
          <p:cNvSpPr/>
          <p:nvPr/>
        </p:nvSpPr>
        <p:spPr>
          <a:xfrm>
            <a:off x="1143000" y="908720"/>
            <a:ext cx="10137576" cy="923330"/>
          </a:xfrm>
          <a:prstGeom prst="rect">
            <a:avLst/>
          </a:prstGeom>
        </p:spPr>
        <p:txBody>
          <a:bodyPr wrap="square">
            <a:spAutoFit/>
          </a:bodyPr>
          <a:lstStyle/>
          <a:p>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、数据质量评估体系管理</a:t>
            </a:r>
            <a:endPar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建立</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灵活可配的</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数据质量</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评估指标</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体系</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模型，用户可自主配置各项指标权重，也可使用系统推荐设置。实现评估体系可配置。</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 name="图示 6"/>
          <p:cNvGraphicFramePr/>
          <p:nvPr>
            <p:extLst>
              <p:ext uri="{D42A27DB-BD31-4B8C-83A1-F6EECF244321}">
                <p14:modId xmlns:p14="http://schemas.microsoft.com/office/powerpoint/2010/main" val="2773832170"/>
              </p:ext>
            </p:extLst>
          </p:nvPr>
        </p:nvGraphicFramePr>
        <p:xfrm>
          <a:off x="263352" y="1809632"/>
          <a:ext cx="3786338" cy="3980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4462" y="1988840"/>
            <a:ext cx="7496153" cy="4257675"/>
          </a:xfrm>
          <a:prstGeom prst="rect">
            <a:avLst/>
          </a:prstGeom>
        </p:spPr>
      </p:pic>
    </p:spTree>
    <p:extLst>
      <p:ext uri="{BB962C8B-B14F-4D97-AF65-F5344CB8AC3E}">
        <p14:creationId xmlns:p14="http://schemas.microsoft.com/office/powerpoint/2010/main" val="30562247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8160" y="1035859"/>
            <a:ext cx="11049000"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    本单元根据上单元中的指标规则对重点污染源在线监控数据质量进行</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评分</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，对全区分数最低的前十位企业进行公示，并可查询所有企业得分详情；对盟市间及行业间进行横向比对；以时间维度进行趋势分析。</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占位符 2"/>
          <p:cNvSpPr>
            <a:spLocks noGrp="1"/>
          </p:cNvSpPr>
          <p:nvPr>
            <p:ph type="body" sz="quarter" idx="4294967295"/>
          </p:nvPr>
        </p:nvSpPr>
        <p:spPr>
          <a:xfrm>
            <a:off x="2807150" y="56457"/>
            <a:ext cx="6910387" cy="3693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p>
            <a:pPr marL="0" indent="0" algn="ctr">
              <a:buNone/>
            </a:pPr>
            <a:r>
              <a:rPr lang="zh-CN" altLang="en-US" sz="2000" b="1" dirty="0">
                <a:latin typeface="微软雅黑" panose="020B0503020204020204" pitchFamily="34" charset="-122"/>
                <a:ea typeface="微软雅黑" panose="020B0503020204020204" pitchFamily="34" charset="-122"/>
              </a:rPr>
              <a:t>一</a:t>
            </a:r>
            <a:r>
              <a:rPr lang="zh-CN" altLang="en-US" sz="2000" b="1" dirty="0" smtClean="0">
                <a:latin typeface="微软雅黑" panose="020B0503020204020204" pitchFamily="34" charset="-122"/>
                <a:ea typeface="微软雅黑" panose="020B0503020204020204" pitchFamily="34" charset="-122"/>
              </a:rPr>
              <a:t>、重点</a:t>
            </a:r>
            <a:r>
              <a:rPr lang="zh-CN" altLang="en-US" sz="2000" b="1" dirty="0">
                <a:latin typeface="微软雅黑" panose="020B0503020204020204" pitchFamily="34" charset="-122"/>
                <a:ea typeface="微软雅黑" panose="020B0503020204020204" pitchFamily="34" charset="-122"/>
              </a:rPr>
              <a:t>污染源在线监控</a:t>
            </a:r>
            <a:r>
              <a:rPr lang="zh-CN" altLang="en-US" sz="2000" b="1" dirty="0" smtClean="0">
                <a:latin typeface="微软雅黑" panose="020B0503020204020204" pitchFamily="34" charset="-122"/>
                <a:ea typeface="微软雅黑" panose="020B0503020204020204" pitchFamily="34" charset="-122"/>
              </a:rPr>
              <a:t>数据质量评估</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22" name="图表 21"/>
          <p:cNvGraphicFramePr>
            <a:graphicFrameLocks/>
          </p:cNvGraphicFramePr>
          <p:nvPr>
            <p:extLst>
              <p:ext uri="{D42A27DB-BD31-4B8C-83A1-F6EECF244321}">
                <p14:modId xmlns:p14="http://schemas.microsoft.com/office/powerpoint/2010/main" val="587550745"/>
              </p:ext>
            </p:extLst>
          </p:nvPr>
        </p:nvGraphicFramePr>
        <p:xfrm>
          <a:off x="5889770" y="4426863"/>
          <a:ext cx="1770004" cy="18824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19"/>
          <p:cNvGraphicFramePr>
            <a:graphicFrameLocks/>
          </p:cNvGraphicFramePr>
          <p:nvPr>
            <p:extLst>
              <p:ext uri="{D42A27DB-BD31-4B8C-83A1-F6EECF244321}">
                <p14:modId xmlns:p14="http://schemas.microsoft.com/office/powerpoint/2010/main" val="3504974681"/>
              </p:ext>
            </p:extLst>
          </p:nvPr>
        </p:nvGraphicFramePr>
        <p:xfrm>
          <a:off x="8438466" y="4449931"/>
          <a:ext cx="1969701" cy="17689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图表 20"/>
          <p:cNvGraphicFramePr>
            <a:graphicFrameLocks/>
          </p:cNvGraphicFramePr>
          <p:nvPr>
            <p:extLst>
              <p:ext uri="{D42A27DB-BD31-4B8C-83A1-F6EECF244321}">
                <p14:modId xmlns:p14="http://schemas.microsoft.com/office/powerpoint/2010/main" val="3851807553"/>
              </p:ext>
            </p:extLst>
          </p:nvPr>
        </p:nvGraphicFramePr>
        <p:xfrm>
          <a:off x="8457283" y="2440316"/>
          <a:ext cx="1932069" cy="1763960"/>
        </p:xfrm>
        <a:graphic>
          <a:graphicData uri="http://schemas.openxmlformats.org/drawingml/2006/chart">
            <c:chart xmlns:c="http://schemas.openxmlformats.org/drawingml/2006/chart" xmlns:r="http://schemas.openxmlformats.org/officeDocument/2006/relationships" r:id="rId5"/>
          </a:graphicData>
        </a:graphic>
      </p:graphicFrame>
      <p:pic>
        <p:nvPicPr>
          <p:cNvPr id="4" name="图片 3"/>
          <p:cNvPicPr>
            <a:picLocks noChangeAspect="1"/>
          </p:cNvPicPr>
          <p:nvPr/>
        </p:nvPicPr>
        <p:blipFill>
          <a:blip r:embed="rId6"/>
          <a:stretch>
            <a:fillRect/>
          </a:stretch>
        </p:blipFill>
        <p:spPr>
          <a:xfrm>
            <a:off x="5926255" y="2486916"/>
            <a:ext cx="1789616" cy="1784052"/>
          </a:xfrm>
          <a:prstGeom prst="rect">
            <a:avLst/>
          </a:prstGeom>
        </p:spPr>
      </p:pic>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9630" y="2132856"/>
            <a:ext cx="4068876" cy="3108766"/>
          </a:xfrm>
          <a:prstGeom prst="rect">
            <a:avLst/>
          </a:prstGeom>
        </p:spPr>
      </p:pic>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4465" y="5456678"/>
            <a:ext cx="120870" cy="126842"/>
          </a:xfrm>
          <a:prstGeom prst="rect">
            <a:avLst/>
          </a:prstGeom>
        </p:spPr>
      </p:pic>
      <p:sp>
        <p:nvSpPr>
          <p:cNvPr id="24" name="文本框 23"/>
          <p:cNvSpPr txBox="1"/>
          <p:nvPr/>
        </p:nvSpPr>
        <p:spPr>
          <a:xfrm>
            <a:off x="1560428" y="5362633"/>
            <a:ext cx="2950988" cy="307777"/>
          </a:xfrm>
          <a:prstGeom prst="rect">
            <a:avLst/>
          </a:prstGeom>
          <a:noFill/>
        </p:spPr>
        <p:txBody>
          <a:bodyPr wrap="square" rtlCol="0">
            <a:spAutoFit/>
          </a:bodyPr>
          <a:lstStyle/>
          <a:p>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监控数据质量分数最低前十位企业</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p:cNvSpPr/>
          <p:nvPr/>
        </p:nvSpPr>
        <p:spPr>
          <a:xfrm>
            <a:off x="730434" y="666527"/>
            <a:ext cx="2377574" cy="369332"/>
          </a:xfrm>
          <a:prstGeom prst="rect">
            <a:avLst/>
          </a:prstGeom>
        </p:spPr>
        <p:txBody>
          <a:bodyPr wrap="none">
            <a:spAutoFit/>
          </a:bodyPr>
          <a:lstStyle/>
          <a:p>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、数据质量状况分析</a:t>
            </a:r>
            <a:endPar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6" name="组合 25"/>
          <p:cNvGrpSpPr/>
          <p:nvPr/>
        </p:nvGrpSpPr>
        <p:grpSpPr>
          <a:xfrm>
            <a:off x="2388614" y="2569259"/>
            <a:ext cx="2266788" cy="2244858"/>
            <a:chOff x="2388614" y="2569259"/>
            <a:chExt cx="2266788" cy="2244858"/>
          </a:xfrm>
        </p:grpSpPr>
        <p:pic>
          <p:nvPicPr>
            <p:cNvPr id="27" name="图片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15863" y="3700567"/>
              <a:ext cx="120870" cy="126842"/>
            </a:xfrm>
            <a:prstGeom prst="rect">
              <a:avLst/>
            </a:prstGeom>
          </p:spPr>
        </p:pic>
        <p:pic>
          <p:nvPicPr>
            <p:cNvPr id="28" name="图片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10009" y="3894430"/>
              <a:ext cx="120870" cy="126842"/>
            </a:xfrm>
            <a:prstGeom prst="rect">
              <a:avLst/>
            </a:prstGeom>
          </p:spPr>
        </p:pic>
        <p:pic>
          <p:nvPicPr>
            <p:cNvPr id="29" name="图片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5296" y="4283396"/>
              <a:ext cx="120870" cy="126842"/>
            </a:xfrm>
            <a:prstGeom prst="rect">
              <a:avLst/>
            </a:prstGeom>
          </p:spPr>
        </p:pic>
        <p:pic>
          <p:nvPicPr>
            <p:cNvPr id="30" name="图片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5735" y="2734292"/>
              <a:ext cx="120870" cy="126842"/>
            </a:xfrm>
            <a:prstGeom prst="rect">
              <a:avLst/>
            </a:prstGeom>
          </p:spPr>
        </p:pic>
        <p:pic>
          <p:nvPicPr>
            <p:cNvPr id="31" name="图片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27111" y="4687275"/>
              <a:ext cx="120870" cy="126842"/>
            </a:xfrm>
            <a:prstGeom prst="rect">
              <a:avLst/>
            </a:prstGeom>
          </p:spPr>
        </p:pic>
        <p:pic>
          <p:nvPicPr>
            <p:cNvPr id="32" name="图片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00459" y="4087106"/>
              <a:ext cx="120870" cy="126842"/>
            </a:xfrm>
            <a:prstGeom prst="rect">
              <a:avLst/>
            </a:prstGeom>
          </p:spPr>
        </p:pic>
        <p:pic>
          <p:nvPicPr>
            <p:cNvPr id="33" name="图片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58441" y="2989400"/>
              <a:ext cx="120870" cy="126842"/>
            </a:xfrm>
            <a:prstGeom prst="rect">
              <a:avLst/>
            </a:prstGeom>
          </p:spPr>
        </p:pic>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4865" y="3118017"/>
              <a:ext cx="120870" cy="126842"/>
            </a:xfrm>
            <a:prstGeom prst="rect">
              <a:avLst/>
            </a:prstGeom>
          </p:spPr>
        </p:pic>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4865" y="4150532"/>
              <a:ext cx="120870" cy="126842"/>
            </a:xfrm>
            <a:prstGeom prst="rect">
              <a:avLst/>
            </a:prstGeom>
          </p:spPr>
        </p:pic>
        <p:pic>
          <p:nvPicPr>
            <p:cNvPr id="36" name="图片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89741" y="4213947"/>
              <a:ext cx="120870" cy="126842"/>
            </a:xfrm>
            <a:prstGeom prst="rect">
              <a:avLst/>
            </a:prstGeom>
          </p:spPr>
        </p:pic>
        <p:sp>
          <p:nvSpPr>
            <p:cNvPr id="37" name="泪滴形 36"/>
            <p:cNvSpPr/>
            <p:nvPr/>
          </p:nvSpPr>
          <p:spPr>
            <a:xfrm rot="8086609">
              <a:off x="4234946" y="3944863"/>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4200188" y="3929587"/>
              <a:ext cx="205547" cy="246221"/>
            </a:xfrm>
            <a:prstGeom prst="rect">
              <a:avLst/>
            </a:prstGeom>
            <a:noFill/>
          </p:spPr>
          <p:txBody>
            <a:bodyPr wrap="square" rtlCol="0">
              <a:spAutoFit/>
            </a:bodyPr>
            <a:lstStyle/>
            <a:p>
              <a:r>
                <a:rPr lang="en-US" altLang="zh-CN" sz="1000" dirty="0" smtClean="0"/>
                <a:t>6</a:t>
              </a:r>
              <a:endParaRPr lang="zh-CN" altLang="en-US" sz="1000" dirty="0"/>
            </a:p>
          </p:txBody>
        </p:sp>
        <p:sp>
          <p:nvSpPr>
            <p:cNvPr id="39" name="泪滴形 38"/>
            <p:cNvSpPr/>
            <p:nvPr/>
          </p:nvSpPr>
          <p:spPr>
            <a:xfrm rot="8086609">
              <a:off x="3765944" y="3522859"/>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731186" y="3507583"/>
              <a:ext cx="205547" cy="246221"/>
            </a:xfrm>
            <a:prstGeom prst="rect">
              <a:avLst/>
            </a:prstGeom>
            <a:noFill/>
          </p:spPr>
          <p:txBody>
            <a:bodyPr wrap="square" rtlCol="0">
              <a:spAutoFit/>
            </a:bodyPr>
            <a:lstStyle/>
            <a:p>
              <a:r>
                <a:rPr lang="en-US" altLang="zh-CN" sz="1000" dirty="0" smtClean="0"/>
                <a:t>3</a:t>
              </a:r>
              <a:endParaRPr lang="zh-CN" altLang="en-US" sz="1000" dirty="0"/>
            </a:p>
          </p:txBody>
        </p:sp>
        <p:sp>
          <p:nvSpPr>
            <p:cNvPr id="41" name="泪滴形 40"/>
            <p:cNvSpPr/>
            <p:nvPr/>
          </p:nvSpPr>
          <p:spPr>
            <a:xfrm rot="8086609">
              <a:off x="3285466" y="3698642"/>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250708" y="3683366"/>
              <a:ext cx="205547" cy="246221"/>
            </a:xfrm>
            <a:prstGeom prst="rect">
              <a:avLst/>
            </a:prstGeom>
            <a:noFill/>
          </p:spPr>
          <p:txBody>
            <a:bodyPr wrap="square" rtlCol="0">
              <a:spAutoFit/>
            </a:bodyPr>
            <a:lstStyle/>
            <a:p>
              <a:r>
                <a:rPr lang="en-US" altLang="zh-CN" sz="1000" dirty="0" smtClean="0"/>
                <a:t>9</a:t>
              </a:r>
              <a:endParaRPr lang="zh-CN" altLang="en-US" sz="1000" dirty="0"/>
            </a:p>
          </p:txBody>
        </p:sp>
        <p:sp>
          <p:nvSpPr>
            <p:cNvPr id="43" name="泪滴形 42"/>
            <p:cNvSpPr/>
            <p:nvPr/>
          </p:nvSpPr>
          <p:spPr>
            <a:xfrm rot="8086609">
              <a:off x="3375298" y="3909398"/>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3340540" y="3894122"/>
              <a:ext cx="205547" cy="246221"/>
            </a:xfrm>
            <a:prstGeom prst="rect">
              <a:avLst/>
            </a:prstGeom>
            <a:noFill/>
          </p:spPr>
          <p:txBody>
            <a:bodyPr wrap="square" rtlCol="0">
              <a:spAutoFit/>
            </a:bodyPr>
            <a:lstStyle/>
            <a:p>
              <a:r>
                <a:rPr lang="en-US" altLang="zh-CN" sz="1000" dirty="0" smtClean="0"/>
                <a:t>7</a:t>
              </a:r>
              <a:endParaRPr lang="zh-CN" altLang="en-US" sz="1000" dirty="0"/>
            </a:p>
          </p:txBody>
        </p:sp>
        <p:sp>
          <p:nvSpPr>
            <p:cNvPr id="45" name="泪滴形 44"/>
            <p:cNvSpPr/>
            <p:nvPr/>
          </p:nvSpPr>
          <p:spPr>
            <a:xfrm rot="8086609">
              <a:off x="2977023" y="4036765"/>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942265" y="4021489"/>
              <a:ext cx="205547" cy="246221"/>
            </a:xfrm>
            <a:prstGeom prst="rect">
              <a:avLst/>
            </a:prstGeom>
            <a:noFill/>
          </p:spPr>
          <p:txBody>
            <a:bodyPr wrap="square" rtlCol="0">
              <a:spAutoFit/>
            </a:bodyPr>
            <a:lstStyle/>
            <a:p>
              <a:r>
                <a:rPr lang="en-US" altLang="zh-CN" sz="1000" dirty="0" smtClean="0"/>
                <a:t>5</a:t>
              </a:r>
              <a:endParaRPr lang="zh-CN" altLang="en-US" sz="1000" dirty="0"/>
            </a:p>
          </p:txBody>
        </p:sp>
        <p:sp>
          <p:nvSpPr>
            <p:cNvPr id="47" name="泪滴形 46"/>
            <p:cNvSpPr/>
            <p:nvPr/>
          </p:nvSpPr>
          <p:spPr>
            <a:xfrm rot="8086609">
              <a:off x="2423372" y="4102382"/>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2388614" y="4087106"/>
              <a:ext cx="205547" cy="246221"/>
            </a:xfrm>
            <a:prstGeom prst="rect">
              <a:avLst/>
            </a:prstGeom>
            <a:noFill/>
          </p:spPr>
          <p:txBody>
            <a:bodyPr wrap="square" rtlCol="0">
              <a:spAutoFit/>
            </a:bodyPr>
            <a:lstStyle/>
            <a:p>
              <a:r>
                <a:rPr lang="en-US" altLang="zh-CN" sz="1000" dirty="0" smtClean="0"/>
                <a:t>1</a:t>
              </a:r>
              <a:endParaRPr lang="zh-CN" altLang="en-US" sz="1000" dirty="0"/>
            </a:p>
          </p:txBody>
        </p:sp>
        <p:sp>
          <p:nvSpPr>
            <p:cNvPr id="49" name="泪滴形 48"/>
            <p:cNvSpPr/>
            <p:nvPr/>
          </p:nvSpPr>
          <p:spPr>
            <a:xfrm rot="8086609">
              <a:off x="2600924" y="4481606"/>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2566166" y="4466330"/>
              <a:ext cx="205547" cy="246221"/>
            </a:xfrm>
            <a:prstGeom prst="rect">
              <a:avLst/>
            </a:prstGeom>
            <a:noFill/>
          </p:spPr>
          <p:txBody>
            <a:bodyPr wrap="square" rtlCol="0">
              <a:spAutoFit/>
            </a:bodyPr>
            <a:lstStyle/>
            <a:p>
              <a:r>
                <a:rPr lang="en-US" altLang="zh-CN" sz="1000" dirty="0"/>
                <a:t>4</a:t>
              </a:r>
              <a:endParaRPr lang="zh-CN" altLang="en-US" sz="1000" dirty="0"/>
            </a:p>
          </p:txBody>
        </p:sp>
        <p:sp>
          <p:nvSpPr>
            <p:cNvPr id="51" name="泪滴形 50"/>
            <p:cNvSpPr/>
            <p:nvPr/>
          </p:nvSpPr>
          <p:spPr>
            <a:xfrm rot="8086609">
              <a:off x="4026878" y="2783731"/>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3992120" y="2768455"/>
              <a:ext cx="205547" cy="246221"/>
            </a:xfrm>
            <a:prstGeom prst="rect">
              <a:avLst/>
            </a:prstGeom>
            <a:noFill/>
          </p:spPr>
          <p:txBody>
            <a:bodyPr wrap="square" rtlCol="0">
              <a:spAutoFit/>
            </a:bodyPr>
            <a:lstStyle/>
            <a:p>
              <a:r>
                <a:rPr lang="en-US" altLang="zh-CN" sz="1000" dirty="0" smtClean="0"/>
                <a:t>2</a:t>
              </a:r>
              <a:endParaRPr lang="zh-CN" altLang="en-US" sz="1000" dirty="0"/>
            </a:p>
          </p:txBody>
        </p:sp>
        <p:sp>
          <p:nvSpPr>
            <p:cNvPr id="53" name="泪滴形 52"/>
            <p:cNvSpPr/>
            <p:nvPr/>
          </p:nvSpPr>
          <p:spPr>
            <a:xfrm rot="8086609">
              <a:off x="4403004" y="2584535"/>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4295800" y="2569259"/>
              <a:ext cx="359602" cy="246221"/>
            </a:xfrm>
            <a:prstGeom prst="rect">
              <a:avLst/>
            </a:prstGeom>
            <a:noFill/>
          </p:spPr>
          <p:txBody>
            <a:bodyPr wrap="square" rtlCol="0">
              <a:spAutoFit/>
            </a:bodyPr>
            <a:lstStyle/>
            <a:p>
              <a:r>
                <a:rPr lang="en-US" altLang="zh-CN" sz="1000" dirty="0" smtClean="0"/>
                <a:t>10</a:t>
              </a:r>
              <a:endParaRPr lang="zh-CN" altLang="en-US" sz="1000" dirty="0"/>
            </a:p>
          </p:txBody>
        </p:sp>
        <p:sp>
          <p:nvSpPr>
            <p:cNvPr id="55" name="泪滴形 54"/>
            <p:cNvSpPr/>
            <p:nvPr/>
          </p:nvSpPr>
          <p:spPr>
            <a:xfrm rot="8086609">
              <a:off x="4232425" y="2876410"/>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197667" y="2861134"/>
              <a:ext cx="205547" cy="246221"/>
            </a:xfrm>
            <a:prstGeom prst="rect">
              <a:avLst/>
            </a:prstGeom>
            <a:noFill/>
          </p:spPr>
          <p:txBody>
            <a:bodyPr wrap="square" rtlCol="0">
              <a:spAutoFit/>
            </a:bodyPr>
            <a:lstStyle/>
            <a:p>
              <a:r>
                <a:rPr lang="en-US" altLang="zh-CN" sz="1000" dirty="0" smtClean="0"/>
                <a:t>8</a:t>
              </a:r>
              <a:endParaRPr lang="zh-CN" altLang="en-US" sz="1000" dirty="0"/>
            </a:p>
          </p:txBody>
        </p:sp>
      </p:grpSp>
      <p:pic>
        <p:nvPicPr>
          <p:cNvPr id="57" name="图片 56"/>
          <p:cNvPicPr>
            <a:picLocks noChangeAspect="1"/>
          </p:cNvPicPr>
          <p:nvPr/>
        </p:nvPicPr>
        <p:blipFill rotWithShape="1">
          <a:blip r:embed="rId9"/>
          <a:srcRect l="51659" t="-18312" b="1"/>
          <a:stretch/>
        </p:blipFill>
        <p:spPr>
          <a:xfrm>
            <a:off x="1465335" y="2399725"/>
            <a:ext cx="920758" cy="267212"/>
          </a:xfrm>
          <a:prstGeom prst="rect">
            <a:avLst/>
          </a:prstGeom>
        </p:spPr>
      </p:pic>
    </p:spTree>
    <p:extLst>
      <p:ext uri="{BB962C8B-B14F-4D97-AF65-F5344CB8AC3E}">
        <p14:creationId xmlns:p14="http://schemas.microsoft.com/office/powerpoint/2010/main" val="3005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ircle(in)">
                                      <p:cBhvr>
                                        <p:cTn id="10" dur="2000"/>
                                        <p:tgtEl>
                                          <p:spTgt spid="2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circle(in)">
                                      <p:cBhvr>
                                        <p:cTn id="13" dur="2000"/>
                                        <p:tgtEl>
                                          <p:spTgt spid="22"/>
                                        </p:tgtEl>
                                      </p:cBhvr>
                                    </p:animEffect>
                                  </p:childTnLst>
                                </p:cTn>
                              </p:par>
                              <p:par>
                                <p:cTn id="14" presetID="6"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Graphic spid="20" grpId="0">
        <p:bldAsOne/>
      </p:bldGraphic>
      <p:bldGraphic spid="21"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2719260" y="26513"/>
            <a:ext cx="6910387" cy="3693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p>
            <a:pPr marL="0" indent="0" algn="ctr">
              <a:buNone/>
            </a:pPr>
            <a:r>
              <a:rPr lang="zh-CN" altLang="en-US" sz="2000" b="1" dirty="0">
                <a:latin typeface="微软雅黑" panose="020B0503020204020204" pitchFamily="34" charset="-122"/>
                <a:ea typeface="微软雅黑" panose="020B0503020204020204" pitchFamily="34" charset="-122"/>
              </a:rPr>
              <a:t>一</a:t>
            </a:r>
            <a:r>
              <a:rPr lang="zh-CN" altLang="en-US" sz="2000" b="1" dirty="0" smtClean="0">
                <a:latin typeface="微软雅黑" panose="020B0503020204020204" pitchFamily="34" charset="-122"/>
                <a:ea typeface="微软雅黑" panose="020B0503020204020204" pitchFamily="34" charset="-122"/>
              </a:rPr>
              <a:t>、重点</a:t>
            </a:r>
            <a:r>
              <a:rPr lang="zh-CN" altLang="en-US" sz="2000" b="1" dirty="0">
                <a:latin typeface="微软雅黑" panose="020B0503020204020204" pitchFamily="34" charset="-122"/>
                <a:ea typeface="微软雅黑" panose="020B0503020204020204" pitchFamily="34" charset="-122"/>
              </a:rPr>
              <a:t>污染源在线监控</a:t>
            </a:r>
            <a:r>
              <a:rPr lang="zh-CN" altLang="en-US" sz="2000" b="1" dirty="0" smtClean="0">
                <a:latin typeface="微软雅黑" panose="020B0503020204020204" pitchFamily="34" charset="-122"/>
                <a:ea typeface="微软雅黑" panose="020B0503020204020204" pitchFamily="34" charset="-122"/>
              </a:rPr>
              <a:t>数据质量评估</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14401" y="980728"/>
            <a:ext cx="10203542" cy="646331"/>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通过对历史数据建立分析模型，初步建立重点污染源自动监控数据质量评估体系，实现重点污染源自动监控数据准确性、真实性判断。</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38" y="1747999"/>
            <a:ext cx="6631909" cy="4699416"/>
          </a:xfrm>
          <a:prstGeom prst="rect">
            <a:avLst/>
          </a:prstGeom>
        </p:spPr>
      </p:pic>
      <p:pic>
        <p:nvPicPr>
          <p:cNvPr id="23" name="图片 22"/>
          <p:cNvPicPr>
            <a:picLocks noChangeAspect="1"/>
          </p:cNvPicPr>
          <p:nvPr/>
        </p:nvPicPr>
        <p:blipFill rotWithShape="1">
          <a:blip r:embed="rId4"/>
          <a:srcRect l="51659" t="-18312" b="1"/>
          <a:stretch/>
        </p:blipFill>
        <p:spPr>
          <a:xfrm>
            <a:off x="1106862" y="2180293"/>
            <a:ext cx="1164933" cy="338074"/>
          </a:xfrm>
          <a:prstGeom prst="rect">
            <a:avLst/>
          </a:prstGeom>
        </p:spPr>
      </p:pic>
      <p:sp>
        <p:nvSpPr>
          <p:cNvPr id="52" name="矩形 51"/>
          <p:cNvSpPr/>
          <p:nvPr/>
        </p:nvSpPr>
        <p:spPr>
          <a:xfrm>
            <a:off x="914401" y="548680"/>
            <a:ext cx="2377574" cy="369332"/>
          </a:xfrm>
          <a:prstGeom prst="rect">
            <a:avLst/>
          </a:prstGeom>
        </p:spPr>
        <p:txBody>
          <a:bodyPr wrap="none">
            <a:spAutoFit/>
          </a:bodyPr>
          <a:lstStyle/>
          <a:p>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、数据质量状况分析</a:t>
            </a:r>
            <a:endPar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6" name="组合 55"/>
          <p:cNvGrpSpPr/>
          <p:nvPr/>
        </p:nvGrpSpPr>
        <p:grpSpPr>
          <a:xfrm>
            <a:off x="2965474" y="2394330"/>
            <a:ext cx="3706590" cy="3356420"/>
            <a:chOff x="2388614" y="2569259"/>
            <a:chExt cx="2266788" cy="2244858"/>
          </a:xfrm>
        </p:grpSpPr>
        <p:pic>
          <p:nvPicPr>
            <p:cNvPr id="57" name="图片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5863" y="3700567"/>
              <a:ext cx="120870" cy="126842"/>
            </a:xfrm>
            <a:prstGeom prst="rect">
              <a:avLst/>
            </a:prstGeom>
          </p:spPr>
        </p:pic>
        <p:pic>
          <p:nvPicPr>
            <p:cNvPr id="58" name="图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0009" y="3894430"/>
              <a:ext cx="120870" cy="126842"/>
            </a:xfrm>
            <a:prstGeom prst="rect">
              <a:avLst/>
            </a:prstGeom>
          </p:spPr>
        </p:pic>
        <p:pic>
          <p:nvPicPr>
            <p:cNvPr id="59" name="图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5296" y="4283396"/>
              <a:ext cx="120870" cy="126842"/>
            </a:xfrm>
            <a:prstGeom prst="rect">
              <a:avLst/>
            </a:prstGeom>
          </p:spPr>
        </p:pic>
        <p:pic>
          <p:nvPicPr>
            <p:cNvPr id="60" name="图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5735" y="2734292"/>
              <a:ext cx="120870" cy="126842"/>
            </a:xfrm>
            <a:prstGeom prst="rect">
              <a:avLst/>
            </a:prstGeom>
          </p:spPr>
        </p:pic>
        <p:pic>
          <p:nvPicPr>
            <p:cNvPr id="61" name="图片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7111" y="4687275"/>
              <a:ext cx="120870" cy="126842"/>
            </a:xfrm>
            <a:prstGeom prst="rect">
              <a:avLst/>
            </a:prstGeom>
          </p:spPr>
        </p:pic>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0459" y="4087106"/>
              <a:ext cx="120870" cy="126842"/>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8441" y="2989400"/>
              <a:ext cx="120870" cy="126842"/>
            </a:xfrm>
            <a:prstGeom prst="rect">
              <a:avLst/>
            </a:prstGeom>
          </p:spPr>
        </p:pic>
        <p:pic>
          <p:nvPicPr>
            <p:cNvPr id="64" name="图片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84865" y="3118017"/>
              <a:ext cx="120870" cy="126842"/>
            </a:xfrm>
            <a:prstGeom prst="rect">
              <a:avLst/>
            </a:prstGeom>
          </p:spPr>
        </p:pic>
        <p:pic>
          <p:nvPicPr>
            <p:cNvPr id="65" name="图片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84865" y="4150532"/>
              <a:ext cx="120870" cy="126842"/>
            </a:xfrm>
            <a:prstGeom prst="rect">
              <a:avLst/>
            </a:prstGeom>
          </p:spPr>
        </p:pic>
        <p:pic>
          <p:nvPicPr>
            <p:cNvPr id="66" name="图片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9741" y="4213947"/>
              <a:ext cx="120870" cy="126842"/>
            </a:xfrm>
            <a:prstGeom prst="rect">
              <a:avLst/>
            </a:prstGeom>
          </p:spPr>
        </p:pic>
        <p:sp>
          <p:nvSpPr>
            <p:cNvPr id="67" name="泪滴形 66"/>
            <p:cNvSpPr/>
            <p:nvPr/>
          </p:nvSpPr>
          <p:spPr>
            <a:xfrm rot="8086609">
              <a:off x="4234946" y="3944863"/>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200188" y="3929587"/>
              <a:ext cx="205547" cy="246221"/>
            </a:xfrm>
            <a:prstGeom prst="rect">
              <a:avLst/>
            </a:prstGeom>
            <a:noFill/>
          </p:spPr>
          <p:txBody>
            <a:bodyPr wrap="square" rtlCol="0">
              <a:spAutoFit/>
            </a:bodyPr>
            <a:lstStyle/>
            <a:p>
              <a:r>
                <a:rPr lang="en-US" altLang="zh-CN" sz="1000" dirty="0" smtClean="0"/>
                <a:t>6</a:t>
              </a:r>
              <a:endParaRPr lang="zh-CN" altLang="en-US" sz="1000" dirty="0"/>
            </a:p>
          </p:txBody>
        </p:sp>
        <p:sp>
          <p:nvSpPr>
            <p:cNvPr id="69" name="泪滴形 68"/>
            <p:cNvSpPr/>
            <p:nvPr/>
          </p:nvSpPr>
          <p:spPr>
            <a:xfrm rot="8086609">
              <a:off x="3765944" y="3522859"/>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3731186" y="3507583"/>
              <a:ext cx="205547" cy="246221"/>
            </a:xfrm>
            <a:prstGeom prst="rect">
              <a:avLst/>
            </a:prstGeom>
            <a:noFill/>
          </p:spPr>
          <p:txBody>
            <a:bodyPr wrap="square" rtlCol="0">
              <a:spAutoFit/>
            </a:bodyPr>
            <a:lstStyle/>
            <a:p>
              <a:r>
                <a:rPr lang="en-US" altLang="zh-CN" sz="1000" dirty="0" smtClean="0"/>
                <a:t>3</a:t>
              </a:r>
              <a:endParaRPr lang="zh-CN" altLang="en-US" sz="1000" dirty="0"/>
            </a:p>
          </p:txBody>
        </p:sp>
        <p:sp>
          <p:nvSpPr>
            <p:cNvPr id="71" name="泪滴形 70"/>
            <p:cNvSpPr/>
            <p:nvPr/>
          </p:nvSpPr>
          <p:spPr>
            <a:xfrm rot="8086609">
              <a:off x="3285466" y="3698642"/>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3250708" y="3683366"/>
              <a:ext cx="205547" cy="246221"/>
            </a:xfrm>
            <a:prstGeom prst="rect">
              <a:avLst/>
            </a:prstGeom>
            <a:noFill/>
          </p:spPr>
          <p:txBody>
            <a:bodyPr wrap="square" rtlCol="0">
              <a:spAutoFit/>
            </a:bodyPr>
            <a:lstStyle/>
            <a:p>
              <a:r>
                <a:rPr lang="en-US" altLang="zh-CN" sz="1000" dirty="0" smtClean="0"/>
                <a:t>9</a:t>
              </a:r>
              <a:endParaRPr lang="zh-CN" altLang="en-US" sz="1000" dirty="0"/>
            </a:p>
          </p:txBody>
        </p:sp>
        <p:sp>
          <p:nvSpPr>
            <p:cNvPr id="73" name="泪滴形 72"/>
            <p:cNvSpPr/>
            <p:nvPr/>
          </p:nvSpPr>
          <p:spPr>
            <a:xfrm rot="8086609">
              <a:off x="3375298" y="3909398"/>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3340540" y="3894122"/>
              <a:ext cx="205547" cy="246221"/>
            </a:xfrm>
            <a:prstGeom prst="rect">
              <a:avLst/>
            </a:prstGeom>
            <a:noFill/>
          </p:spPr>
          <p:txBody>
            <a:bodyPr wrap="square" rtlCol="0">
              <a:spAutoFit/>
            </a:bodyPr>
            <a:lstStyle/>
            <a:p>
              <a:r>
                <a:rPr lang="en-US" altLang="zh-CN" sz="1000" dirty="0" smtClean="0"/>
                <a:t>7</a:t>
              </a:r>
              <a:endParaRPr lang="zh-CN" altLang="en-US" sz="1000" dirty="0"/>
            </a:p>
          </p:txBody>
        </p:sp>
        <p:sp>
          <p:nvSpPr>
            <p:cNvPr id="75" name="泪滴形 74"/>
            <p:cNvSpPr/>
            <p:nvPr/>
          </p:nvSpPr>
          <p:spPr>
            <a:xfrm rot="8086609">
              <a:off x="2977023" y="4036765"/>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2942265" y="4021489"/>
              <a:ext cx="205547" cy="246221"/>
            </a:xfrm>
            <a:prstGeom prst="rect">
              <a:avLst/>
            </a:prstGeom>
            <a:noFill/>
          </p:spPr>
          <p:txBody>
            <a:bodyPr wrap="square" rtlCol="0">
              <a:spAutoFit/>
            </a:bodyPr>
            <a:lstStyle/>
            <a:p>
              <a:r>
                <a:rPr lang="en-US" altLang="zh-CN" sz="1000" dirty="0" smtClean="0"/>
                <a:t>5</a:t>
              </a:r>
              <a:endParaRPr lang="zh-CN" altLang="en-US" sz="1000" dirty="0"/>
            </a:p>
          </p:txBody>
        </p:sp>
        <p:sp>
          <p:nvSpPr>
            <p:cNvPr id="77" name="泪滴形 76"/>
            <p:cNvSpPr/>
            <p:nvPr/>
          </p:nvSpPr>
          <p:spPr>
            <a:xfrm rot="8086609">
              <a:off x="2423372" y="4102382"/>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2388614" y="4087106"/>
              <a:ext cx="205547" cy="246221"/>
            </a:xfrm>
            <a:prstGeom prst="rect">
              <a:avLst/>
            </a:prstGeom>
            <a:noFill/>
          </p:spPr>
          <p:txBody>
            <a:bodyPr wrap="square" rtlCol="0">
              <a:spAutoFit/>
            </a:bodyPr>
            <a:lstStyle/>
            <a:p>
              <a:r>
                <a:rPr lang="en-US" altLang="zh-CN" sz="1000" dirty="0" smtClean="0"/>
                <a:t>1</a:t>
              </a:r>
              <a:endParaRPr lang="zh-CN" altLang="en-US" sz="1000" dirty="0"/>
            </a:p>
          </p:txBody>
        </p:sp>
        <p:sp>
          <p:nvSpPr>
            <p:cNvPr id="79" name="泪滴形 78"/>
            <p:cNvSpPr/>
            <p:nvPr/>
          </p:nvSpPr>
          <p:spPr>
            <a:xfrm rot="8086609">
              <a:off x="2600924" y="4481606"/>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2566166" y="4466330"/>
              <a:ext cx="205547" cy="246221"/>
            </a:xfrm>
            <a:prstGeom prst="rect">
              <a:avLst/>
            </a:prstGeom>
            <a:noFill/>
          </p:spPr>
          <p:txBody>
            <a:bodyPr wrap="square" rtlCol="0">
              <a:spAutoFit/>
            </a:bodyPr>
            <a:lstStyle/>
            <a:p>
              <a:r>
                <a:rPr lang="en-US" altLang="zh-CN" sz="1000" dirty="0"/>
                <a:t>4</a:t>
              </a:r>
              <a:endParaRPr lang="zh-CN" altLang="en-US" sz="1000" dirty="0"/>
            </a:p>
          </p:txBody>
        </p:sp>
        <p:sp>
          <p:nvSpPr>
            <p:cNvPr id="81" name="泪滴形 80"/>
            <p:cNvSpPr/>
            <p:nvPr/>
          </p:nvSpPr>
          <p:spPr>
            <a:xfrm rot="8086609">
              <a:off x="4026878" y="2783731"/>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3992120" y="2768455"/>
              <a:ext cx="205547" cy="246221"/>
            </a:xfrm>
            <a:prstGeom prst="rect">
              <a:avLst/>
            </a:prstGeom>
            <a:noFill/>
          </p:spPr>
          <p:txBody>
            <a:bodyPr wrap="square" rtlCol="0">
              <a:spAutoFit/>
            </a:bodyPr>
            <a:lstStyle/>
            <a:p>
              <a:r>
                <a:rPr lang="en-US" altLang="zh-CN" sz="1000" dirty="0" smtClean="0"/>
                <a:t>2</a:t>
              </a:r>
              <a:endParaRPr lang="zh-CN" altLang="en-US" sz="1000" dirty="0"/>
            </a:p>
          </p:txBody>
        </p:sp>
        <p:sp>
          <p:nvSpPr>
            <p:cNvPr id="83" name="泪滴形 82"/>
            <p:cNvSpPr/>
            <p:nvPr/>
          </p:nvSpPr>
          <p:spPr>
            <a:xfrm rot="8086609">
              <a:off x="4403004" y="2584535"/>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p:cNvSpPr txBox="1"/>
            <p:nvPr/>
          </p:nvSpPr>
          <p:spPr>
            <a:xfrm>
              <a:off x="4295800" y="2569259"/>
              <a:ext cx="359602" cy="246221"/>
            </a:xfrm>
            <a:prstGeom prst="rect">
              <a:avLst/>
            </a:prstGeom>
            <a:noFill/>
          </p:spPr>
          <p:txBody>
            <a:bodyPr wrap="square" rtlCol="0">
              <a:spAutoFit/>
            </a:bodyPr>
            <a:lstStyle/>
            <a:p>
              <a:r>
                <a:rPr lang="en-US" altLang="zh-CN" sz="1000" dirty="0" smtClean="0"/>
                <a:t>10</a:t>
              </a:r>
              <a:endParaRPr lang="zh-CN" altLang="en-US" sz="1000" dirty="0"/>
            </a:p>
          </p:txBody>
        </p:sp>
        <p:sp>
          <p:nvSpPr>
            <p:cNvPr id="85" name="泪滴形 84"/>
            <p:cNvSpPr/>
            <p:nvPr/>
          </p:nvSpPr>
          <p:spPr>
            <a:xfrm rot="8086609">
              <a:off x="4232425" y="2876410"/>
              <a:ext cx="180000" cy="180000"/>
            </a:xfrm>
            <a:prstGeom prst="teardrop">
              <a:avLst>
                <a:gd name="adj" fmla="val 14062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4197667" y="2861134"/>
              <a:ext cx="205547" cy="246221"/>
            </a:xfrm>
            <a:prstGeom prst="rect">
              <a:avLst/>
            </a:prstGeom>
            <a:noFill/>
          </p:spPr>
          <p:txBody>
            <a:bodyPr wrap="square" rtlCol="0">
              <a:spAutoFit/>
            </a:bodyPr>
            <a:lstStyle/>
            <a:p>
              <a:r>
                <a:rPr lang="en-US" altLang="zh-CN" sz="1000" dirty="0" smtClean="0"/>
                <a:t>8</a:t>
              </a:r>
              <a:endParaRPr lang="zh-CN" altLang="en-US" sz="1000" dirty="0"/>
            </a:p>
          </p:txBody>
        </p:sp>
      </p:grpSp>
      <p:pic>
        <p:nvPicPr>
          <p:cNvPr id="13" name="图片 12"/>
          <p:cNvPicPr>
            <a:picLocks noChangeAspect="1"/>
          </p:cNvPicPr>
          <p:nvPr/>
        </p:nvPicPr>
        <p:blipFill>
          <a:blip r:embed="rId6"/>
          <a:stretch>
            <a:fillRect/>
          </a:stretch>
        </p:blipFill>
        <p:spPr>
          <a:xfrm>
            <a:off x="7694554" y="4307616"/>
            <a:ext cx="3220226" cy="2577768"/>
          </a:xfrm>
          <a:prstGeom prst="rect">
            <a:avLst/>
          </a:prstGeom>
        </p:spPr>
      </p:pic>
      <p:pic>
        <p:nvPicPr>
          <p:cNvPr id="22" name="图片 21"/>
          <p:cNvPicPr>
            <a:picLocks noChangeAspect="1"/>
          </p:cNvPicPr>
          <p:nvPr/>
        </p:nvPicPr>
        <p:blipFill>
          <a:blip r:embed="rId7"/>
          <a:stretch>
            <a:fillRect/>
          </a:stretch>
        </p:blipFill>
        <p:spPr>
          <a:xfrm>
            <a:off x="7370139" y="2197596"/>
            <a:ext cx="3867150" cy="2095500"/>
          </a:xfrm>
          <a:prstGeom prst="rect">
            <a:avLst/>
          </a:prstGeom>
        </p:spPr>
      </p:pic>
      <p:sp>
        <p:nvSpPr>
          <p:cNvPr id="2" name="矩形 1"/>
          <p:cNvSpPr/>
          <p:nvPr/>
        </p:nvSpPr>
        <p:spPr>
          <a:xfrm>
            <a:off x="7266447" y="1265448"/>
            <a:ext cx="3970842" cy="95410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全区共有</a:t>
            </a:r>
            <a:r>
              <a:rPr lang="zh-CN" altLang="en-US" sz="1400" dirty="0" smtClean="0">
                <a:latin typeface="微软雅黑" panose="020B0503020204020204" pitchFamily="34" charset="-122"/>
                <a:ea typeface="微软雅黑" panose="020B0503020204020204" pitchFamily="34" charset="-122"/>
              </a:rPr>
              <a:t>758家</a:t>
            </a:r>
            <a:r>
              <a:rPr lang="zh-CN" altLang="en-US" sz="1400" dirty="0">
                <a:latin typeface="微软雅黑" panose="020B0503020204020204" pitchFamily="34" charset="-122"/>
                <a:ea typeface="微软雅黑" panose="020B0503020204020204" pitchFamily="34" charset="-122"/>
              </a:rPr>
              <a:t>企业进入评估系统，得分最高</a:t>
            </a:r>
            <a:r>
              <a:rPr lang="zh-CN" altLang="en-US" sz="1400" dirty="0" smtClean="0">
                <a:latin typeface="微软雅黑" panose="020B0503020204020204" pitchFamily="34" charset="-122"/>
                <a:ea typeface="微软雅黑" panose="020B0503020204020204" pitchFamily="34" charset="-122"/>
              </a:rPr>
              <a:t>企业“企业十六”得分</a:t>
            </a:r>
            <a:r>
              <a:rPr lang="zh-CN" altLang="en-US" sz="1400" dirty="0">
                <a:latin typeface="微软雅黑" panose="020B0503020204020204" pitchFamily="34" charset="-122"/>
                <a:ea typeface="微软雅黑" panose="020B0503020204020204" pitchFamily="34" charset="-122"/>
              </a:rPr>
              <a:t>7.8分，得分最低</a:t>
            </a:r>
            <a:r>
              <a:rPr lang="zh-CN" altLang="en-US" sz="1400" dirty="0" smtClean="0">
                <a:latin typeface="微软雅黑" panose="020B0503020204020204" pitchFamily="34" charset="-122"/>
                <a:ea typeface="微软雅黑" panose="020B0503020204020204" pitchFamily="34" charset="-122"/>
              </a:rPr>
              <a:t>企业“企业一”得分</a:t>
            </a:r>
            <a:r>
              <a:rPr lang="zh-CN" altLang="en-US" sz="1400" dirty="0">
                <a:latin typeface="微软雅黑" panose="020B0503020204020204" pitchFamily="34" charset="-122"/>
                <a:ea typeface="微软雅黑" panose="020B0503020204020204" pitchFamily="34" charset="-122"/>
              </a:rPr>
              <a:t>2.2分，平均分4.6分，全区共有</a:t>
            </a:r>
            <a:r>
              <a:rPr lang="zh-CN" altLang="en-US" sz="1400" dirty="0" smtClean="0">
                <a:latin typeface="微软雅黑" panose="020B0503020204020204" pitchFamily="34" charset="-122"/>
                <a:ea typeface="微软雅黑" panose="020B0503020204020204" pitchFamily="34" charset="-122"/>
              </a:rPr>
              <a:t>379家</a:t>
            </a:r>
            <a:r>
              <a:rPr lang="zh-CN" altLang="en-US" sz="1400" dirty="0">
                <a:latin typeface="微软雅黑" panose="020B0503020204020204" pitchFamily="34" charset="-122"/>
                <a:ea typeface="微软雅黑" panose="020B0503020204020204" pitchFamily="34" charset="-122"/>
              </a:rPr>
              <a:t>企业得分超过平均分。</a:t>
            </a:r>
          </a:p>
        </p:txBody>
      </p:sp>
    </p:spTree>
    <p:extLst>
      <p:ext uri="{BB962C8B-B14F-4D97-AF65-F5344CB8AC3E}">
        <p14:creationId xmlns:p14="http://schemas.microsoft.com/office/powerpoint/2010/main" val="20693845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2818098" y="35332"/>
            <a:ext cx="6910387" cy="3693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p>
            <a:pPr marL="0" indent="0" algn="ctr">
              <a:buNone/>
            </a:pPr>
            <a:r>
              <a:rPr lang="zh-CN" altLang="en-US" sz="2000" b="1" dirty="0">
                <a:latin typeface="微软雅黑" panose="020B0503020204020204" pitchFamily="34" charset="-122"/>
                <a:ea typeface="微软雅黑" panose="020B0503020204020204" pitchFamily="34" charset="-122"/>
              </a:rPr>
              <a:t>一</a:t>
            </a:r>
            <a:r>
              <a:rPr lang="zh-CN" altLang="en-US" sz="2000" b="1" dirty="0" smtClean="0">
                <a:latin typeface="微软雅黑" panose="020B0503020204020204" pitchFamily="34" charset="-122"/>
                <a:ea typeface="微软雅黑" panose="020B0503020204020204" pitchFamily="34" charset="-122"/>
              </a:rPr>
              <a:t>、</a:t>
            </a:r>
            <a:r>
              <a:rPr lang="zh-CN" altLang="zh-CN" sz="2000" b="1" dirty="0" smtClean="0">
                <a:latin typeface="微软雅黑" panose="020B0503020204020204" pitchFamily="34" charset="-122"/>
                <a:ea typeface="微软雅黑" panose="020B0503020204020204" pitchFamily="34" charset="-122"/>
              </a:rPr>
              <a:t>重点</a:t>
            </a:r>
            <a:r>
              <a:rPr lang="zh-CN" altLang="zh-CN" sz="2000" b="1" dirty="0">
                <a:latin typeface="微软雅黑" panose="020B0503020204020204" pitchFamily="34" charset="-122"/>
                <a:ea typeface="微软雅黑" panose="020B0503020204020204" pitchFamily="34" charset="-122"/>
              </a:rPr>
              <a:t>污染源自动监控</a:t>
            </a:r>
            <a:r>
              <a:rPr lang="zh-CN" altLang="zh-CN" sz="2000" b="1" dirty="0" smtClean="0">
                <a:latin typeface="微软雅黑" panose="020B0503020204020204" pitchFamily="34" charset="-122"/>
                <a:ea typeface="微软雅黑" panose="020B0503020204020204" pitchFamily="34" charset="-122"/>
              </a:rPr>
              <a:t>数据质量</a:t>
            </a:r>
            <a:r>
              <a:rPr lang="zh-CN" altLang="en-US" sz="2000" b="1" dirty="0" smtClean="0">
                <a:latin typeface="微软雅黑" panose="020B0503020204020204" pitchFamily="34" charset="-122"/>
                <a:ea typeface="微软雅黑" panose="020B0503020204020204" pitchFamily="34" charset="-122"/>
              </a:rPr>
              <a:t>评估</a:t>
            </a:r>
            <a:endParaRPr lang="zh-CN" altLang="zh-CN" sz="2000" b="1" dirty="0">
              <a:latin typeface="微软雅黑" panose="020B0503020204020204" pitchFamily="34" charset="-122"/>
              <a:ea typeface="微软雅黑" panose="020B0503020204020204" pitchFamily="34" charset="-122"/>
            </a:endParaRPr>
          </a:p>
        </p:txBody>
      </p:sp>
      <p:graphicFrame>
        <p:nvGraphicFramePr>
          <p:cNvPr id="14" name="图表 13"/>
          <p:cNvGraphicFramePr>
            <a:graphicFrameLocks/>
          </p:cNvGraphicFramePr>
          <p:nvPr>
            <p:extLst>
              <p:ext uri="{D42A27DB-BD31-4B8C-83A1-F6EECF244321}">
                <p14:modId xmlns:p14="http://schemas.microsoft.com/office/powerpoint/2010/main" val="2333447784"/>
              </p:ext>
            </p:extLst>
          </p:nvPr>
        </p:nvGraphicFramePr>
        <p:xfrm>
          <a:off x="5225628" y="1723758"/>
          <a:ext cx="5695936" cy="3579639"/>
        </p:xfrm>
        <a:graphic>
          <a:graphicData uri="http://schemas.openxmlformats.org/drawingml/2006/chart">
            <c:chart xmlns:c="http://schemas.openxmlformats.org/drawingml/2006/chart" xmlns:r="http://schemas.openxmlformats.org/officeDocument/2006/relationships" r:id="rId2"/>
          </a:graphicData>
        </a:graphic>
      </p:graphicFrame>
      <p:sp>
        <p:nvSpPr>
          <p:cNvPr id="22" name="圆角矩形 21"/>
          <p:cNvSpPr/>
          <p:nvPr/>
        </p:nvSpPr>
        <p:spPr>
          <a:xfrm>
            <a:off x="5225629" y="1295586"/>
            <a:ext cx="1933664" cy="4281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盟市（行业）排名</a:t>
            </a:r>
            <a:endParaRPr lang="zh-CN" altLang="en-US" sz="1600" dirty="0">
              <a:solidFill>
                <a:schemeClr val="tx1"/>
              </a:solidFill>
            </a:endParaRPr>
          </a:p>
        </p:txBody>
      </p:sp>
      <p:sp>
        <p:nvSpPr>
          <p:cNvPr id="23" name="圆角矩形 22"/>
          <p:cNvSpPr/>
          <p:nvPr/>
        </p:nvSpPr>
        <p:spPr>
          <a:xfrm>
            <a:off x="7159294" y="1295586"/>
            <a:ext cx="1933730" cy="4281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趋势分析</a:t>
            </a:r>
            <a:endParaRPr lang="zh-CN" altLang="en-US" sz="1600" dirty="0">
              <a:solidFill>
                <a:schemeClr val="tx1"/>
              </a:solidFill>
            </a:endParaRPr>
          </a:p>
        </p:txBody>
      </p:sp>
      <p:sp>
        <p:nvSpPr>
          <p:cNvPr id="24" name="圆角矩形 23"/>
          <p:cNvSpPr/>
          <p:nvPr/>
        </p:nvSpPr>
        <p:spPr>
          <a:xfrm>
            <a:off x="9093024" y="1295585"/>
            <a:ext cx="1828539" cy="4281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具体指标分析</a:t>
            </a:r>
            <a:endParaRPr lang="zh-CN" altLang="en-US" sz="1600" dirty="0">
              <a:solidFill>
                <a:schemeClr val="tx1"/>
              </a:solidFill>
            </a:endParaRPr>
          </a:p>
        </p:txBody>
      </p:sp>
      <p:graphicFrame>
        <p:nvGraphicFramePr>
          <p:cNvPr id="12" name="图表 11"/>
          <p:cNvGraphicFramePr>
            <a:graphicFrameLocks/>
          </p:cNvGraphicFramePr>
          <p:nvPr>
            <p:extLst>
              <p:ext uri="{D42A27DB-BD31-4B8C-83A1-F6EECF244321}">
                <p14:modId xmlns:p14="http://schemas.microsoft.com/office/powerpoint/2010/main" val="4284078093"/>
              </p:ext>
            </p:extLst>
          </p:nvPr>
        </p:nvGraphicFramePr>
        <p:xfrm>
          <a:off x="5225626" y="1723758"/>
          <a:ext cx="5695936" cy="35796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图表 16"/>
          <p:cNvGraphicFramePr>
            <a:graphicFrameLocks/>
          </p:cNvGraphicFramePr>
          <p:nvPr>
            <p:extLst>
              <p:ext uri="{D42A27DB-BD31-4B8C-83A1-F6EECF244321}">
                <p14:modId xmlns:p14="http://schemas.microsoft.com/office/powerpoint/2010/main" val="1737361862"/>
              </p:ext>
            </p:extLst>
          </p:nvPr>
        </p:nvGraphicFramePr>
        <p:xfrm>
          <a:off x="5225627" y="1723756"/>
          <a:ext cx="5695937" cy="357964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图示 18"/>
          <p:cNvGraphicFramePr/>
          <p:nvPr>
            <p:extLst>
              <p:ext uri="{D42A27DB-BD31-4B8C-83A1-F6EECF244321}">
                <p14:modId xmlns:p14="http://schemas.microsoft.com/office/powerpoint/2010/main" val="1507245866"/>
              </p:ext>
            </p:extLst>
          </p:nvPr>
        </p:nvGraphicFramePr>
        <p:xfrm>
          <a:off x="5000707" y="1124744"/>
          <a:ext cx="6423885" cy="44032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圆角矩形 10"/>
          <p:cNvSpPr/>
          <p:nvPr/>
        </p:nvSpPr>
        <p:spPr>
          <a:xfrm>
            <a:off x="7159292" y="1295581"/>
            <a:ext cx="1933730" cy="42817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趋势分析</a:t>
            </a:r>
            <a:endParaRPr lang="zh-CN" altLang="en-US" sz="1600" dirty="0">
              <a:solidFill>
                <a:schemeClr val="tx1"/>
              </a:solidFill>
            </a:endParaRPr>
          </a:p>
        </p:txBody>
      </p:sp>
      <p:sp>
        <p:nvSpPr>
          <p:cNvPr id="13" name="圆角矩形 12"/>
          <p:cNvSpPr/>
          <p:nvPr/>
        </p:nvSpPr>
        <p:spPr>
          <a:xfrm>
            <a:off x="9093024" y="1295579"/>
            <a:ext cx="1828539" cy="42817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具体指标分析</a:t>
            </a:r>
            <a:endParaRPr lang="zh-CN" altLang="en-US" sz="1600" dirty="0">
              <a:solidFill>
                <a:schemeClr val="tx1"/>
              </a:solidFill>
            </a:endParaRPr>
          </a:p>
        </p:txBody>
      </p:sp>
      <p:sp>
        <p:nvSpPr>
          <p:cNvPr id="4" name="文本框 3"/>
          <p:cNvSpPr txBox="1"/>
          <p:nvPr/>
        </p:nvSpPr>
        <p:spPr>
          <a:xfrm>
            <a:off x="407368" y="1895185"/>
            <a:ext cx="4593339" cy="313932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以盟市</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行业为分析维度，进行横向比较，定位质量较差的盟市</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行业。</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通过向下钻取的方式，最终筛选出数据质量需要改善的企业，以及影响数据质量最大的指标。</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通过数据质量改善分析，给监管部门提供数据质量持续提高的解决方案和管理方向。通过对全区的综合质量得分进行纵向比较，可以看出数据质量是否得到了改善。</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914401" y="682350"/>
            <a:ext cx="2377574" cy="369332"/>
          </a:xfrm>
          <a:prstGeom prst="rect">
            <a:avLst/>
          </a:prstGeom>
        </p:spPr>
        <p:txBody>
          <a:bodyPr wrap="none">
            <a:spAutoFit/>
          </a:bodyPr>
          <a:lstStyle/>
          <a:p>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、数据质量改善分析</a:t>
            </a:r>
            <a:endPar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4138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6" presetClass="emph" presetSubtype="0" fill="hold" grpId="1" nodeType="withEffect">
                                  <p:stCondLst>
                                    <p:cond delay="0"/>
                                  </p:stCondLst>
                                  <p:childTnLst>
                                    <p:animEffect transition="out" filter="fade">
                                      <p:cBhvr>
                                        <p:cTn id="8" dur="500" tmFilter="0, 0; .2, .5; .8, .5; 1, 0"/>
                                        <p:tgtEl>
                                          <p:spTgt spid="11"/>
                                        </p:tgtEl>
                                      </p:cBhvr>
                                    </p:animEffect>
                                    <p:animScale>
                                      <p:cBhvr>
                                        <p:cTn id="9" dur="250" autoRev="1" fill="hold"/>
                                        <p:tgtEl>
                                          <p:spTgt spid="11"/>
                                        </p:tgtEl>
                                      </p:cBhvr>
                                      <p:by x="105000" y="105000"/>
                                    </p:animScale>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2"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26" presetClass="emph" presetSubtype="0" fill="hold" grpId="1" nodeType="afterEffect">
                                  <p:stCondLst>
                                    <p:cond delay="0"/>
                                  </p:stCondLst>
                                  <p:childTnLst>
                                    <p:animEffect transition="out" filter="fade">
                                      <p:cBhvr>
                                        <p:cTn id="23" dur="500" tmFilter="0, 0; .2, .5; .8, .5; 1, 0"/>
                                        <p:tgtEl>
                                          <p:spTgt spid="13"/>
                                        </p:tgtEl>
                                      </p:cBhvr>
                                    </p:animEffect>
                                    <p:animScale>
                                      <p:cBhvr>
                                        <p:cTn id="24" dur="250" autoRev="1" fill="hold"/>
                                        <p:tgtEl>
                                          <p:spTgt spid="13"/>
                                        </p:tgtEl>
                                      </p:cBhvr>
                                      <p:by x="105000" y="105000"/>
                                    </p:animScale>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par>
                          <p:cTn id="29" fill="hold">
                            <p:stCondLst>
                              <p:cond delay="1000"/>
                            </p:stCondLst>
                            <p:childTnLst>
                              <p:par>
                                <p:cTn id="30" presetID="1" presetClass="exit" presetSubtype="0" fill="hold" grpId="2" nodeType="afterEffect">
                                  <p:stCondLst>
                                    <p:cond delay="0"/>
                                  </p:stCondLst>
                                  <p:childTnLst>
                                    <p:set>
                                      <p:cBhvr>
                                        <p:cTn id="31" dur="1" fill="hold">
                                          <p:stCondLst>
                                            <p:cond delay="0"/>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heel(1)">
                                      <p:cBhvr>
                                        <p:cTn id="3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7" grpId="0">
        <p:bldAsOne/>
      </p:bldGraphic>
      <p:bldGraphic spid="19" grpId="0">
        <p:bldAsOne/>
      </p:bldGraphic>
      <p:bldP spid="11" grpId="0" animBg="1"/>
      <p:bldP spid="11" grpId="1" animBg="1"/>
      <p:bldP spid="11" grpId="2" animBg="1"/>
      <p:bldP spid="13" grpId="0" animBg="1"/>
      <p:bldP spid="13" grpId="1" animBg="1"/>
      <p:bldP spid="13"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1481542" y="1642975"/>
            <a:ext cx="1904883" cy="339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数据有效率一览</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767408" y="1054861"/>
            <a:ext cx="2542360" cy="400110"/>
          </a:xfrm>
          <a:prstGeom prst="rect">
            <a:avLst/>
          </a:prstGeom>
          <a:noFill/>
        </p:spPr>
        <p:txBody>
          <a:bodyPr wrap="square" rtlCol="0">
            <a:spAutoFit/>
          </a:bodyPr>
          <a:lstStyle/>
          <a:p>
            <a:r>
              <a:rPr lang="zh-CN" altLang="en-US" sz="2000" b="1" i="1" dirty="0" smtClean="0">
                <a:latin typeface="Times New Roman" panose="02020603050405020304" pitchFamily="18" charset="0"/>
                <a:ea typeface="微软雅黑" panose="020B0503020204020204" pitchFamily="34" charset="-122"/>
                <a:cs typeface="Times New Roman" panose="02020603050405020304" pitchFamily="18" charset="0"/>
              </a:rPr>
              <a:t>盟市维度</a:t>
            </a:r>
            <a:endParaRPr lang="zh-CN" altLang="en-US" sz="20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矩形 101"/>
          <p:cNvSpPr/>
          <p:nvPr/>
        </p:nvSpPr>
        <p:spPr>
          <a:xfrm>
            <a:off x="1204535" y="655140"/>
            <a:ext cx="3300904" cy="369332"/>
          </a:xfrm>
          <a:prstGeom prst="rect">
            <a:avLst/>
          </a:prstGeom>
        </p:spPr>
        <p:txBody>
          <a:bodyPr wrap="none">
            <a:spAutoFit/>
          </a:bodyPr>
          <a:lstStyle/>
          <a:p>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、自动监控管理情况验证分析</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文本占位符 2"/>
          <p:cNvSpPr txBox="1">
            <a:spLocks/>
          </p:cNvSpPr>
          <p:nvPr/>
        </p:nvSpPr>
        <p:spPr>
          <a:xfrm>
            <a:off x="2396546" y="44353"/>
            <a:ext cx="6909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0" indent="0" algn="ctr" defTabSz="914400" eaLnBrk="1" latinLnBrk="0" hangingPunct="1">
              <a:lnSpc>
                <a:spcPct val="90000"/>
              </a:lnSpc>
              <a:spcBef>
                <a:spcPts val="1000"/>
              </a:spcBef>
              <a:buFont typeface="Arial" panose="020B0604020202020204" pitchFamily="34" charset="0"/>
              <a:buNone/>
              <a:defRPr sz="2000" b="1">
                <a:latin typeface="微软雅黑" panose="020B0503020204020204" pitchFamily="34" charset="-122"/>
                <a:ea typeface="微软雅黑" panose="020B0503020204020204" pitchFamily="3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smtClean="0"/>
              <a:t>二、重点</a:t>
            </a:r>
            <a:r>
              <a:rPr lang="zh-CN" altLang="en-US" dirty="0"/>
              <a:t>污染源自动</a:t>
            </a:r>
            <a:r>
              <a:rPr lang="zh-CN" altLang="en-US" dirty="0" smtClean="0"/>
              <a:t>监控数据分析应用</a:t>
            </a:r>
            <a:endParaRPr lang="zh-CN" altLang="en-US" dirty="0"/>
          </a:p>
        </p:txBody>
      </p:sp>
      <p:sp>
        <p:nvSpPr>
          <p:cNvPr id="2" name="文本框 1"/>
          <p:cNvSpPr txBox="1"/>
          <p:nvPr/>
        </p:nvSpPr>
        <p:spPr>
          <a:xfrm>
            <a:off x="4851991" y="700977"/>
            <a:ext cx="7076657" cy="738664"/>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通过对</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重点污染源自动监控现场监督检查报告</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重点污染源传输有效率报告</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重点污染源自动监控报告</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工况监控报告</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进行比对、验证，以盟市、行业等维度，对重点污染源自动监控设备的管理情况进行多维度的分析。</a:t>
            </a:r>
            <a:endParaRPr lang="zh-CN" altLang="en-US" sz="1400" dirty="0">
              <a:latin typeface="微软雅黑" panose="020B0503020204020204" pitchFamily="34" charset="-122"/>
              <a:ea typeface="微软雅黑" panose="020B0503020204020204" pitchFamily="34" charset="-122"/>
            </a:endParaRPr>
          </a:p>
        </p:txBody>
      </p:sp>
      <p:cxnSp>
        <p:nvCxnSpPr>
          <p:cNvPr id="13" name="直接箭头连接符 12"/>
          <p:cNvCxnSpPr/>
          <p:nvPr/>
        </p:nvCxnSpPr>
        <p:spPr>
          <a:xfrm flipV="1">
            <a:off x="8760296" y="1982646"/>
            <a:ext cx="39408" cy="4254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22847" y="2207633"/>
            <a:ext cx="11083471" cy="4344443"/>
            <a:chOff x="422847" y="2207633"/>
            <a:chExt cx="11083471" cy="4344443"/>
          </a:xfrm>
        </p:grpSpPr>
        <p:grpSp>
          <p:nvGrpSpPr>
            <p:cNvPr id="5" name="组合 4"/>
            <p:cNvGrpSpPr/>
            <p:nvPr/>
          </p:nvGrpSpPr>
          <p:grpSpPr>
            <a:xfrm>
              <a:off x="422847" y="2207633"/>
              <a:ext cx="11083471" cy="4344443"/>
              <a:chOff x="422847" y="2207633"/>
              <a:chExt cx="11083471" cy="4344443"/>
            </a:xfrm>
          </p:grpSpPr>
          <p:sp>
            <p:nvSpPr>
              <p:cNvPr id="182" name="椭圆 181"/>
              <p:cNvSpPr>
                <a:spLocks noChangeAspect="1"/>
              </p:cNvSpPr>
              <p:nvPr/>
            </p:nvSpPr>
            <p:spPr>
              <a:xfrm>
                <a:off x="9281343" y="3572390"/>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椭圆 182"/>
              <p:cNvSpPr>
                <a:spLocks noChangeAspect="1"/>
              </p:cNvSpPr>
              <p:nvPr/>
            </p:nvSpPr>
            <p:spPr>
              <a:xfrm>
                <a:off x="9284959" y="3860141"/>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椭圆 183"/>
              <p:cNvSpPr>
                <a:spLocks noChangeAspect="1"/>
              </p:cNvSpPr>
              <p:nvPr/>
            </p:nvSpPr>
            <p:spPr>
              <a:xfrm>
                <a:off x="9281343" y="4146481"/>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椭圆 184"/>
              <p:cNvSpPr>
                <a:spLocks noChangeAspect="1"/>
              </p:cNvSpPr>
              <p:nvPr/>
            </p:nvSpPr>
            <p:spPr>
              <a:xfrm>
                <a:off x="9281343" y="4422110"/>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7" name="文本框 186"/>
              <p:cNvSpPr txBox="1"/>
              <p:nvPr/>
            </p:nvSpPr>
            <p:spPr>
              <a:xfrm>
                <a:off x="9459785" y="2922468"/>
                <a:ext cx="508768" cy="253916"/>
              </a:xfrm>
              <a:prstGeom prst="rect">
                <a:avLst/>
              </a:prstGeom>
              <a:noFill/>
            </p:spPr>
            <p:txBody>
              <a:bodyPr wrap="square" rtlCol="0">
                <a:spAutoFit/>
              </a:bodyPr>
              <a:lstStyle/>
              <a:p>
                <a:r>
                  <a:rPr lang="en-US" altLang="zh-CN" sz="1050" dirty="0" smtClean="0">
                    <a:latin typeface="微软雅黑" panose="020B0503020204020204" pitchFamily="34" charset="-122"/>
                    <a:ea typeface="微软雅黑" panose="020B0503020204020204" pitchFamily="34" charset="-122"/>
                  </a:rPr>
                  <a:t>1</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sp>
            <p:nvSpPr>
              <p:cNvPr id="192" name="文本框 191"/>
              <p:cNvSpPr txBox="1"/>
              <p:nvPr/>
            </p:nvSpPr>
            <p:spPr>
              <a:xfrm>
                <a:off x="8970398" y="2207633"/>
                <a:ext cx="2535920" cy="523220"/>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G</a:t>
                </a:r>
                <a:r>
                  <a:rPr lang="zh-CN" altLang="en-US" sz="1400" dirty="0" smtClean="0">
                    <a:latin typeface="微软雅黑" panose="020B0503020204020204" pitchFamily="34" charset="-122"/>
                    <a:ea typeface="微软雅黑" panose="020B0503020204020204" pitchFamily="34" charset="-122"/>
                  </a:rPr>
                  <a:t>盟市“数据有效率低”问题突出</a:t>
                </a:r>
                <a:endParaRPr lang="zh-CN" altLang="en-US" sz="1400" dirty="0">
                  <a:latin typeface="微软雅黑" panose="020B0503020204020204" pitchFamily="34" charset="-122"/>
                  <a:ea typeface="微软雅黑" panose="020B0503020204020204" pitchFamily="34" charset="-122"/>
                </a:endParaRPr>
              </a:p>
            </p:txBody>
          </p:sp>
          <p:sp>
            <p:nvSpPr>
              <p:cNvPr id="94" name="椭圆 93"/>
              <p:cNvSpPr>
                <a:spLocks noChangeAspect="1"/>
              </p:cNvSpPr>
              <p:nvPr/>
            </p:nvSpPr>
            <p:spPr>
              <a:xfrm>
                <a:off x="9281343" y="3286279"/>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椭圆 94"/>
              <p:cNvSpPr>
                <a:spLocks noChangeAspect="1"/>
              </p:cNvSpPr>
              <p:nvPr/>
            </p:nvSpPr>
            <p:spPr>
              <a:xfrm>
                <a:off x="9281343" y="3001362"/>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9" name="文本框 108"/>
              <p:cNvSpPr txBox="1"/>
              <p:nvPr/>
            </p:nvSpPr>
            <p:spPr>
              <a:xfrm>
                <a:off x="9459785" y="3220299"/>
                <a:ext cx="508768"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2</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sp>
            <p:nvSpPr>
              <p:cNvPr id="177" name="文本框 176"/>
              <p:cNvSpPr txBox="1"/>
              <p:nvPr/>
            </p:nvSpPr>
            <p:spPr>
              <a:xfrm>
                <a:off x="9459785" y="3473388"/>
                <a:ext cx="508768"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3</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sp>
            <p:nvSpPr>
              <p:cNvPr id="178" name="文本框 177"/>
              <p:cNvSpPr txBox="1"/>
              <p:nvPr/>
            </p:nvSpPr>
            <p:spPr>
              <a:xfrm>
                <a:off x="9459785" y="3769515"/>
                <a:ext cx="508768"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4</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sp>
            <p:nvSpPr>
              <p:cNvPr id="179" name="文本框 178"/>
              <p:cNvSpPr txBox="1"/>
              <p:nvPr/>
            </p:nvSpPr>
            <p:spPr>
              <a:xfrm>
                <a:off x="9459785" y="4064284"/>
                <a:ext cx="508768"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5</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sp>
            <p:nvSpPr>
              <p:cNvPr id="180" name="文本框 179"/>
              <p:cNvSpPr txBox="1"/>
              <p:nvPr/>
            </p:nvSpPr>
            <p:spPr>
              <a:xfrm>
                <a:off x="9459785" y="4355536"/>
                <a:ext cx="508768"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6</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sp>
            <p:nvSpPr>
              <p:cNvPr id="199" name="椭圆 198"/>
              <p:cNvSpPr>
                <a:spLocks noChangeAspect="1"/>
              </p:cNvSpPr>
              <p:nvPr/>
            </p:nvSpPr>
            <p:spPr>
              <a:xfrm>
                <a:off x="10167533" y="3572390"/>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椭圆 199"/>
              <p:cNvSpPr>
                <a:spLocks noChangeAspect="1"/>
              </p:cNvSpPr>
              <p:nvPr/>
            </p:nvSpPr>
            <p:spPr>
              <a:xfrm>
                <a:off x="10171149" y="3860141"/>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椭圆 200"/>
              <p:cNvSpPr>
                <a:spLocks noChangeAspect="1"/>
              </p:cNvSpPr>
              <p:nvPr/>
            </p:nvSpPr>
            <p:spPr>
              <a:xfrm>
                <a:off x="10167533" y="4146481"/>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2" name="椭圆 201"/>
              <p:cNvSpPr>
                <a:spLocks noChangeAspect="1"/>
              </p:cNvSpPr>
              <p:nvPr/>
            </p:nvSpPr>
            <p:spPr>
              <a:xfrm>
                <a:off x="10167533" y="4422110"/>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文本框 202"/>
              <p:cNvSpPr txBox="1"/>
              <p:nvPr/>
            </p:nvSpPr>
            <p:spPr>
              <a:xfrm>
                <a:off x="10345975" y="2922468"/>
                <a:ext cx="508768"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7</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sp>
            <p:nvSpPr>
              <p:cNvPr id="204" name="椭圆 203"/>
              <p:cNvSpPr>
                <a:spLocks noChangeAspect="1"/>
              </p:cNvSpPr>
              <p:nvPr/>
            </p:nvSpPr>
            <p:spPr>
              <a:xfrm>
                <a:off x="10167533" y="3286279"/>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椭圆 204"/>
              <p:cNvSpPr>
                <a:spLocks noChangeAspect="1"/>
              </p:cNvSpPr>
              <p:nvPr/>
            </p:nvSpPr>
            <p:spPr>
              <a:xfrm>
                <a:off x="10167533" y="3001362"/>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文本框 205"/>
              <p:cNvSpPr txBox="1"/>
              <p:nvPr/>
            </p:nvSpPr>
            <p:spPr>
              <a:xfrm>
                <a:off x="10345975" y="3220299"/>
                <a:ext cx="508768"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8</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sp>
            <p:nvSpPr>
              <p:cNvPr id="207" name="文本框 206"/>
              <p:cNvSpPr txBox="1"/>
              <p:nvPr/>
            </p:nvSpPr>
            <p:spPr>
              <a:xfrm>
                <a:off x="10345975" y="3473388"/>
                <a:ext cx="508768"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9</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sp>
            <p:nvSpPr>
              <p:cNvPr id="208" name="文本框 207"/>
              <p:cNvSpPr txBox="1"/>
              <p:nvPr/>
            </p:nvSpPr>
            <p:spPr>
              <a:xfrm>
                <a:off x="10345975" y="3769515"/>
                <a:ext cx="508768" cy="253916"/>
              </a:xfrm>
              <a:prstGeom prst="rect">
                <a:avLst/>
              </a:prstGeom>
              <a:noFill/>
            </p:spPr>
            <p:txBody>
              <a:bodyPr wrap="square" rtlCol="0">
                <a:spAutoFit/>
              </a:bodyPr>
              <a:lstStyle/>
              <a:p>
                <a:r>
                  <a:rPr lang="en-US" altLang="zh-CN" sz="1050" dirty="0" smtClean="0">
                    <a:latin typeface="微软雅黑" panose="020B0503020204020204" pitchFamily="34" charset="-122"/>
                    <a:ea typeface="微软雅黑" panose="020B0503020204020204" pitchFamily="34" charset="-122"/>
                  </a:rPr>
                  <a:t>10</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sp>
            <p:nvSpPr>
              <p:cNvPr id="209" name="文本框 208"/>
              <p:cNvSpPr txBox="1"/>
              <p:nvPr/>
            </p:nvSpPr>
            <p:spPr>
              <a:xfrm>
                <a:off x="10345975" y="4064284"/>
                <a:ext cx="508768" cy="253916"/>
              </a:xfrm>
              <a:prstGeom prst="rect">
                <a:avLst/>
              </a:prstGeom>
              <a:noFill/>
            </p:spPr>
            <p:txBody>
              <a:bodyPr wrap="square" rtlCol="0">
                <a:spAutoFit/>
              </a:bodyPr>
              <a:lstStyle/>
              <a:p>
                <a:r>
                  <a:rPr lang="en-US" altLang="zh-CN" sz="1050" dirty="0" smtClean="0">
                    <a:latin typeface="微软雅黑" panose="020B0503020204020204" pitchFamily="34" charset="-122"/>
                    <a:ea typeface="微软雅黑" panose="020B0503020204020204" pitchFamily="34" charset="-122"/>
                  </a:rPr>
                  <a:t>11</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sp>
            <p:nvSpPr>
              <p:cNvPr id="210" name="文本框 209"/>
              <p:cNvSpPr txBox="1"/>
              <p:nvPr/>
            </p:nvSpPr>
            <p:spPr>
              <a:xfrm>
                <a:off x="10345975" y="4355536"/>
                <a:ext cx="508768" cy="253916"/>
              </a:xfrm>
              <a:prstGeom prst="rect">
                <a:avLst/>
              </a:prstGeom>
              <a:noFill/>
            </p:spPr>
            <p:txBody>
              <a:bodyPr wrap="square" rtlCol="0">
                <a:spAutoFit/>
              </a:bodyPr>
              <a:lstStyle/>
              <a:p>
                <a:r>
                  <a:rPr lang="en-US" altLang="zh-CN" sz="1050" dirty="0" smtClean="0">
                    <a:latin typeface="微软雅黑" panose="020B0503020204020204" pitchFamily="34" charset="-122"/>
                    <a:ea typeface="微软雅黑" panose="020B0503020204020204" pitchFamily="34" charset="-122"/>
                  </a:rPr>
                  <a:t>12</a:t>
                </a:r>
                <a:r>
                  <a:rPr lang="zh-CN" altLang="en-US" sz="1050" dirty="0" smtClean="0">
                    <a:latin typeface="微软雅黑" panose="020B0503020204020204" pitchFamily="34" charset="-122"/>
                    <a:ea typeface="微软雅黑" panose="020B0503020204020204" pitchFamily="34" charset="-122"/>
                  </a:rPr>
                  <a:t>月</a:t>
                </a:r>
                <a:endParaRPr lang="zh-CN" altLang="en-US" sz="1050"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422847" y="2230288"/>
                <a:ext cx="8376857" cy="4321788"/>
                <a:chOff x="422847" y="2230288"/>
                <a:chExt cx="8376857" cy="4321788"/>
              </a:xfrm>
            </p:grpSpPr>
            <p:sp>
              <p:nvSpPr>
                <p:cNvPr id="116" name="文本框 115"/>
                <p:cNvSpPr txBox="1"/>
                <p:nvPr/>
              </p:nvSpPr>
              <p:spPr>
                <a:xfrm>
                  <a:off x="1183948" y="6244299"/>
                  <a:ext cx="7568859" cy="307777"/>
                </a:xfrm>
                <a:prstGeom prst="rect">
                  <a:avLst/>
                </a:prstGeom>
                <a:noFill/>
              </p:spPr>
              <p:txBody>
                <a:bodyPr wrap="square" rtlCol="0">
                  <a:spAutoFit/>
                </a:bodyPr>
                <a:lstStyle/>
                <a:p>
                  <a:pPr algn="ct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L</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盟市</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 name="文本框 116"/>
                <p:cNvSpPr txBox="1"/>
                <p:nvPr/>
              </p:nvSpPr>
              <p:spPr>
                <a:xfrm>
                  <a:off x="555568" y="2230288"/>
                  <a:ext cx="853536" cy="276999"/>
                </a:xfrm>
                <a:prstGeom prst="rect">
                  <a:avLst/>
                </a:prstGeom>
                <a:noFill/>
              </p:spPr>
              <p:txBody>
                <a:bodyPr wrap="square" rtlCol="0">
                  <a:spAutoFit/>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100%</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文本框 117"/>
                <p:cNvSpPr txBox="1"/>
                <p:nvPr/>
              </p:nvSpPr>
              <p:spPr>
                <a:xfrm>
                  <a:off x="487679" y="2939964"/>
                  <a:ext cx="853536" cy="276999"/>
                </a:xfrm>
                <a:prstGeom prst="rect">
                  <a:avLst/>
                </a:prstGeom>
                <a:noFill/>
              </p:spPr>
              <p:txBody>
                <a:bodyPr wrap="square" rtlCol="0">
                  <a:spAutoFit/>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80%</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0" name="文本框 119"/>
                <p:cNvSpPr txBox="1"/>
                <p:nvPr/>
              </p:nvSpPr>
              <p:spPr>
                <a:xfrm>
                  <a:off x="445039" y="3758375"/>
                  <a:ext cx="853536" cy="276999"/>
                </a:xfrm>
                <a:prstGeom prst="rect">
                  <a:avLst/>
                </a:prstGeom>
                <a:noFill/>
              </p:spPr>
              <p:txBody>
                <a:bodyPr wrap="square" rtlCol="0">
                  <a:spAutoFit/>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60%</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 name="文本框 120"/>
                <p:cNvSpPr txBox="1"/>
                <p:nvPr/>
              </p:nvSpPr>
              <p:spPr>
                <a:xfrm>
                  <a:off x="422847" y="4509436"/>
                  <a:ext cx="853536" cy="276999"/>
                </a:xfrm>
                <a:prstGeom prst="rect">
                  <a:avLst/>
                </a:prstGeom>
                <a:noFill/>
              </p:spPr>
              <p:txBody>
                <a:bodyPr wrap="square" rtlCol="0">
                  <a:spAutoFit/>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40%</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文本框 121"/>
                <p:cNvSpPr txBox="1"/>
                <p:nvPr/>
              </p:nvSpPr>
              <p:spPr>
                <a:xfrm>
                  <a:off x="422847" y="5287388"/>
                  <a:ext cx="853536" cy="276999"/>
                </a:xfrm>
                <a:prstGeom prst="rect">
                  <a:avLst/>
                </a:prstGeom>
                <a:noFill/>
              </p:spPr>
              <p:txBody>
                <a:bodyPr wrap="square" rtlCol="0">
                  <a:spAutoFit/>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20%</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1305286" y="2306361"/>
                  <a:ext cx="7494418" cy="3886486"/>
                  <a:chOff x="1305286" y="2831043"/>
                  <a:chExt cx="7494418" cy="3361803"/>
                </a:xfrm>
              </p:grpSpPr>
              <p:grpSp>
                <p:nvGrpSpPr>
                  <p:cNvPr id="105" name="组合 104"/>
                  <p:cNvGrpSpPr/>
                  <p:nvPr/>
                </p:nvGrpSpPr>
                <p:grpSpPr>
                  <a:xfrm>
                    <a:off x="1305286" y="2831043"/>
                    <a:ext cx="7480995" cy="3361803"/>
                    <a:chOff x="1678898" y="1484027"/>
                    <a:chExt cx="8934138" cy="4826832"/>
                  </a:xfrm>
                </p:grpSpPr>
                <p:sp>
                  <p:nvSpPr>
                    <p:cNvPr id="171" name="矩形 170"/>
                    <p:cNvSpPr/>
                    <p:nvPr/>
                  </p:nvSpPr>
                  <p:spPr>
                    <a:xfrm>
                      <a:off x="1678898" y="1484027"/>
                      <a:ext cx="8934138" cy="48268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72" name="直接连接符 171"/>
                    <p:cNvCxnSpPr/>
                    <p:nvPr/>
                  </p:nvCxnSpPr>
                  <p:spPr>
                    <a:xfrm>
                      <a:off x="239842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312944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86046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459148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532250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605352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678454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751556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824658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897760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9708629" y="1484027"/>
                      <a:ext cx="0" cy="482683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10" name="直接连接符 109"/>
                  <p:cNvCxnSpPr/>
                  <p:nvPr/>
                </p:nvCxnSpPr>
                <p:spPr>
                  <a:xfrm>
                    <a:off x="1318709" y="4176367"/>
                    <a:ext cx="74809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305286" y="2843987"/>
                    <a:ext cx="74809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305286" y="4868226"/>
                    <a:ext cx="74809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305286" y="5547897"/>
                    <a:ext cx="74809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305286" y="3497062"/>
                    <a:ext cx="74809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318709" y="6173712"/>
                    <a:ext cx="748099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1" name="椭圆 210"/>
                <p:cNvSpPr>
                  <a:spLocks noChangeAspect="1"/>
                </p:cNvSpPr>
                <p:nvPr/>
              </p:nvSpPr>
              <p:spPr>
                <a:xfrm>
                  <a:off x="8413283" y="3076982"/>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2" name="椭圆 211"/>
                <p:cNvSpPr>
                  <a:spLocks noChangeAspect="1"/>
                </p:cNvSpPr>
                <p:nvPr/>
              </p:nvSpPr>
              <p:spPr>
                <a:xfrm>
                  <a:off x="8270226" y="2900308"/>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3" name="椭圆 212"/>
                <p:cNvSpPr>
                  <a:spLocks noChangeAspect="1"/>
                </p:cNvSpPr>
                <p:nvPr/>
              </p:nvSpPr>
              <p:spPr>
                <a:xfrm>
                  <a:off x="8328566" y="3591539"/>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4" name="椭圆 213"/>
                <p:cNvSpPr>
                  <a:spLocks noChangeAspect="1"/>
                </p:cNvSpPr>
                <p:nvPr/>
              </p:nvSpPr>
              <p:spPr>
                <a:xfrm>
                  <a:off x="8387830" y="3997483"/>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5" name="椭圆 214"/>
                <p:cNvSpPr>
                  <a:spLocks noChangeAspect="1"/>
                </p:cNvSpPr>
                <p:nvPr/>
              </p:nvSpPr>
              <p:spPr>
                <a:xfrm>
                  <a:off x="8517757" y="2869337"/>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6" name="椭圆 215"/>
                <p:cNvSpPr>
                  <a:spLocks noChangeAspect="1"/>
                </p:cNvSpPr>
                <p:nvPr/>
              </p:nvSpPr>
              <p:spPr>
                <a:xfrm>
                  <a:off x="8244336" y="2630195"/>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7" name="椭圆 216"/>
                <p:cNvSpPr>
                  <a:spLocks noChangeAspect="1"/>
                </p:cNvSpPr>
                <p:nvPr/>
              </p:nvSpPr>
              <p:spPr>
                <a:xfrm>
                  <a:off x="8535430" y="2574124"/>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8" name="椭圆 217"/>
                <p:cNvSpPr>
                  <a:spLocks noChangeAspect="1"/>
                </p:cNvSpPr>
                <p:nvPr/>
              </p:nvSpPr>
              <p:spPr>
                <a:xfrm>
                  <a:off x="8348256" y="3300505"/>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9" name="椭圆 218"/>
                <p:cNvSpPr>
                  <a:spLocks noChangeAspect="1"/>
                </p:cNvSpPr>
                <p:nvPr/>
              </p:nvSpPr>
              <p:spPr>
                <a:xfrm>
                  <a:off x="8517757" y="3371540"/>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0" name="椭圆 219"/>
                <p:cNvSpPr>
                  <a:spLocks noChangeAspect="1"/>
                </p:cNvSpPr>
                <p:nvPr/>
              </p:nvSpPr>
              <p:spPr>
                <a:xfrm>
                  <a:off x="8457060" y="3728661"/>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椭圆 220"/>
                <p:cNvSpPr>
                  <a:spLocks noChangeAspect="1"/>
                </p:cNvSpPr>
                <p:nvPr/>
              </p:nvSpPr>
              <p:spPr>
                <a:xfrm>
                  <a:off x="8383381" y="2676130"/>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2" name="椭圆 221"/>
                <p:cNvSpPr>
                  <a:spLocks noChangeAspect="1"/>
                </p:cNvSpPr>
                <p:nvPr/>
              </p:nvSpPr>
              <p:spPr>
                <a:xfrm>
                  <a:off x="8241492" y="2444648"/>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椭圆 259"/>
                <p:cNvSpPr>
                  <a:spLocks noChangeAspect="1"/>
                </p:cNvSpPr>
                <p:nvPr/>
              </p:nvSpPr>
              <p:spPr>
                <a:xfrm>
                  <a:off x="7686137" y="2455149"/>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1" name="椭圆 260"/>
                <p:cNvSpPr>
                  <a:spLocks noChangeAspect="1"/>
                </p:cNvSpPr>
                <p:nvPr/>
              </p:nvSpPr>
              <p:spPr>
                <a:xfrm>
                  <a:off x="7584063" y="3135805"/>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2" name="椭圆 261"/>
                <p:cNvSpPr>
                  <a:spLocks noChangeAspect="1"/>
                </p:cNvSpPr>
                <p:nvPr/>
              </p:nvSpPr>
              <p:spPr>
                <a:xfrm>
                  <a:off x="7551277" y="4136659"/>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3" name="椭圆 262"/>
                <p:cNvSpPr>
                  <a:spLocks noChangeAspect="1"/>
                </p:cNvSpPr>
                <p:nvPr/>
              </p:nvSpPr>
              <p:spPr>
                <a:xfrm>
                  <a:off x="7658105" y="2894407"/>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4" name="椭圆 263"/>
                <p:cNvSpPr>
                  <a:spLocks noChangeAspect="1"/>
                </p:cNvSpPr>
                <p:nvPr/>
              </p:nvSpPr>
              <p:spPr>
                <a:xfrm>
                  <a:off x="7765726" y="3324040"/>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5" name="椭圆 264"/>
                <p:cNvSpPr>
                  <a:spLocks noChangeAspect="1"/>
                </p:cNvSpPr>
                <p:nvPr/>
              </p:nvSpPr>
              <p:spPr>
                <a:xfrm>
                  <a:off x="7548904" y="3677785"/>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6" name="椭圆 265"/>
                <p:cNvSpPr>
                  <a:spLocks noChangeAspect="1"/>
                </p:cNvSpPr>
                <p:nvPr/>
              </p:nvSpPr>
              <p:spPr>
                <a:xfrm>
                  <a:off x="7849267" y="2809621"/>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7" name="椭圆 266"/>
                <p:cNvSpPr>
                  <a:spLocks noChangeAspect="1"/>
                </p:cNvSpPr>
                <p:nvPr/>
              </p:nvSpPr>
              <p:spPr>
                <a:xfrm>
                  <a:off x="7662093" y="3536002"/>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8" name="椭圆 267"/>
                <p:cNvSpPr>
                  <a:spLocks noChangeAspect="1"/>
                </p:cNvSpPr>
                <p:nvPr/>
              </p:nvSpPr>
              <p:spPr>
                <a:xfrm>
                  <a:off x="7831594" y="3607037"/>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9" name="椭圆 268"/>
                <p:cNvSpPr>
                  <a:spLocks noChangeAspect="1"/>
                </p:cNvSpPr>
                <p:nvPr/>
              </p:nvSpPr>
              <p:spPr>
                <a:xfrm>
                  <a:off x="7770897" y="3964158"/>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0" name="椭圆 269"/>
                <p:cNvSpPr>
                  <a:spLocks noChangeAspect="1"/>
                </p:cNvSpPr>
                <p:nvPr/>
              </p:nvSpPr>
              <p:spPr>
                <a:xfrm>
                  <a:off x="7856203" y="2511794"/>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1" name="椭圆 270"/>
                <p:cNvSpPr>
                  <a:spLocks noChangeAspect="1"/>
                </p:cNvSpPr>
                <p:nvPr/>
              </p:nvSpPr>
              <p:spPr>
                <a:xfrm>
                  <a:off x="7555329" y="2680145"/>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2" name="椭圆 271"/>
                <p:cNvSpPr>
                  <a:spLocks noChangeAspect="1"/>
                </p:cNvSpPr>
                <p:nvPr/>
              </p:nvSpPr>
              <p:spPr>
                <a:xfrm>
                  <a:off x="6940710" y="3505395"/>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3" name="椭圆 272"/>
                <p:cNvSpPr>
                  <a:spLocks noChangeAspect="1"/>
                </p:cNvSpPr>
                <p:nvPr/>
              </p:nvSpPr>
              <p:spPr>
                <a:xfrm>
                  <a:off x="6988717" y="2991770"/>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4" name="椭圆 273"/>
                <p:cNvSpPr>
                  <a:spLocks noChangeAspect="1"/>
                </p:cNvSpPr>
                <p:nvPr/>
              </p:nvSpPr>
              <p:spPr>
                <a:xfrm>
                  <a:off x="7047057" y="3683001"/>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5" name="椭圆 274"/>
                <p:cNvSpPr>
                  <a:spLocks noChangeAspect="1"/>
                </p:cNvSpPr>
                <p:nvPr/>
              </p:nvSpPr>
              <p:spPr>
                <a:xfrm>
                  <a:off x="7106321" y="4088945"/>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6" name="椭圆 275"/>
                <p:cNvSpPr>
                  <a:spLocks noChangeAspect="1"/>
                </p:cNvSpPr>
                <p:nvPr/>
              </p:nvSpPr>
              <p:spPr>
                <a:xfrm>
                  <a:off x="7236248" y="2960799"/>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7" name="椭圆 276"/>
                <p:cNvSpPr>
                  <a:spLocks noChangeAspect="1"/>
                </p:cNvSpPr>
                <p:nvPr/>
              </p:nvSpPr>
              <p:spPr>
                <a:xfrm>
                  <a:off x="6962827" y="2721657"/>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8" name="椭圆 277"/>
                <p:cNvSpPr>
                  <a:spLocks noChangeAspect="1"/>
                </p:cNvSpPr>
                <p:nvPr/>
              </p:nvSpPr>
              <p:spPr>
                <a:xfrm>
                  <a:off x="7253921" y="2665586"/>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9" name="椭圆 278"/>
                <p:cNvSpPr>
                  <a:spLocks noChangeAspect="1"/>
                </p:cNvSpPr>
                <p:nvPr/>
              </p:nvSpPr>
              <p:spPr>
                <a:xfrm>
                  <a:off x="7066747" y="3391967"/>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0" name="椭圆 279"/>
                <p:cNvSpPr>
                  <a:spLocks noChangeAspect="1"/>
                </p:cNvSpPr>
                <p:nvPr/>
              </p:nvSpPr>
              <p:spPr>
                <a:xfrm>
                  <a:off x="7236248" y="3463002"/>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1" name="椭圆 280"/>
                <p:cNvSpPr>
                  <a:spLocks noChangeAspect="1"/>
                </p:cNvSpPr>
                <p:nvPr/>
              </p:nvSpPr>
              <p:spPr>
                <a:xfrm>
                  <a:off x="7175551" y="3820123"/>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2" name="椭圆 281"/>
                <p:cNvSpPr>
                  <a:spLocks noChangeAspect="1"/>
                </p:cNvSpPr>
                <p:nvPr/>
              </p:nvSpPr>
              <p:spPr>
                <a:xfrm>
                  <a:off x="6885243" y="2875818"/>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3" name="椭圆 282"/>
                <p:cNvSpPr>
                  <a:spLocks noChangeAspect="1"/>
                </p:cNvSpPr>
                <p:nvPr/>
              </p:nvSpPr>
              <p:spPr>
                <a:xfrm>
                  <a:off x="6959983" y="2536110"/>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4" name="椭圆 283"/>
                <p:cNvSpPr>
                  <a:spLocks noChangeAspect="1"/>
                </p:cNvSpPr>
                <p:nvPr/>
              </p:nvSpPr>
              <p:spPr>
                <a:xfrm>
                  <a:off x="6311366" y="3255007"/>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5" name="椭圆 284"/>
                <p:cNvSpPr>
                  <a:spLocks noChangeAspect="1"/>
                </p:cNvSpPr>
                <p:nvPr/>
              </p:nvSpPr>
              <p:spPr>
                <a:xfrm>
                  <a:off x="6327017" y="2996401"/>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6" name="椭圆 285"/>
                <p:cNvSpPr>
                  <a:spLocks noChangeAspect="1"/>
                </p:cNvSpPr>
                <p:nvPr/>
              </p:nvSpPr>
              <p:spPr>
                <a:xfrm>
                  <a:off x="6385357" y="3687632"/>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7" name="椭圆 286"/>
                <p:cNvSpPr>
                  <a:spLocks noChangeAspect="1"/>
                </p:cNvSpPr>
                <p:nvPr/>
              </p:nvSpPr>
              <p:spPr>
                <a:xfrm>
                  <a:off x="6527159" y="2679010"/>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8" name="椭圆 287"/>
                <p:cNvSpPr>
                  <a:spLocks noChangeAspect="1"/>
                </p:cNvSpPr>
                <p:nvPr/>
              </p:nvSpPr>
              <p:spPr>
                <a:xfrm>
                  <a:off x="6574548" y="2965430"/>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 name="椭圆 288"/>
                <p:cNvSpPr>
                  <a:spLocks noChangeAspect="1"/>
                </p:cNvSpPr>
                <p:nvPr/>
              </p:nvSpPr>
              <p:spPr>
                <a:xfrm>
                  <a:off x="6456345" y="3233645"/>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0" name="椭圆 289"/>
                <p:cNvSpPr>
                  <a:spLocks noChangeAspect="1"/>
                </p:cNvSpPr>
                <p:nvPr/>
              </p:nvSpPr>
              <p:spPr>
                <a:xfrm>
                  <a:off x="6382947" y="2682499"/>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1" name="椭圆 290"/>
                <p:cNvSpPr>
                  <a:spLocks noChangeAspect="1"/>
                </p:cNvSpPr>
                <p:nvPr/>
              </p:nvSpPr>
              <p:spPr>
                <a:xfrm>
                  <a:off x="6404802" y="4114719"/>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2" name="椭圆 291"/>
                <p:cNvSpPr>
                  <a:spLocks noChangeAspect="1"/>
                </p:cNvSpPr>
                <p:nvPr/>
              </p:nvSpPr>
              <p:spPr>
                <a:xfrm>
                  <a:off x="6574548" y="3467633"/>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3" name="椭圆 292"/>
                <p:cNvSpPr>
                  <a:spLocks noChangeAspect="1"/>
                </p:cNvSpPr>
                <p:nvPr/>
              </p:nvSpPr>
              <p:spPr>
                <a:xfrm>
                  <a:off x="6379450" y="3875534"/>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4" name="椭圆 293"/>
                <p:cNvSpPr>
                  <a:spLocks noChangeAspect="1"/>
                </p:cNvSpPr>
                <p:nvPr/>
              </p:nvSpPr>
              <p:spPr>
                <a:xfrm>
                  <a:off x="6689086" y="3267072"/>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5" name="椭圆 294"/>
                <p:cNvSpPr>
                  <a:spLocks noChangeAspect="1"/>
                </p:cNvSpPr>
                <p:nvPr/>
              </p:nvSpPr>
              <p:spPr>
                <a:xfrm>
                  <a:off x="6615560" y="2464072"/>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6" name="椭圆 295"/>
                <p:cNvSpPr>
                  <a:spLocks noChangeAspect="1"/>
                </p:cNvSpPr>
                <p:nvPr/>
              </p:nvSpPr>
              <p:spPr>
                <a:xfrm>
                  <a:off x="5830887" y="3161697"/>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7" name="椭圆 296"/>
                <p:cNvSpPr>
                  <a:spLocks noChangeAspect="1"/>
                </p:cNvSpPr>
                <p:nvPr/>
              </p:nvSpPr>
              <p:spPr>
                <a:xfrm>
                  <a:off x="5687830" y="2985023"/>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8" name="椭圆 297"/>
                <p:cNvSpPr>
                  <a:spLocks noChangeAspect="1"/>
                </p:cNvSpPr>
                <p:nvPr/>
              </p:nvSpPr>
              <p:spPr>
                <a:xfrm>
                  <a:off x="5746170" y="3676254"/>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 name="椭圆 298"/>
                <p:cNvSpPr>
                  <a:spLocks noChangeAspect="1"/>
                </p:cNvSpPr>
                <p:nvPr/>
              </p:nvSpPr>
              <p:spPr>
                <a:xfrm>
                  <a:off x="5805434" y="4082198"/>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0" name="椭圆 299"/>
                <p:cNvSpPr>
                  <a:spLocks noChangeAspect="1"/>
                </p:cNvSpPr>
                <p:nvPr/>
              </p:nvSpPr>
              <p:spPr>
                <a:xfrm>
                  <a:off x="5935361" y="2954052"/>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1" name="椭圆 300"/>
                <p:cNvSpPr>
                  <a:spLocks noChangeAspect="1"/>
                </p:cNvSpPr>
                <p:nvPr/>
              </p:nvSpPr>
              <p:spPr>
                <a:xfrm>
                  <a:off x="5661940" y="2714910"/>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2" name="椭圆 301"/>
                <p:cNvSpPr>
                  <a:spLocks noChangeAspect="1"/>
                </p:cNvSpPr>
                <p:nvPr/>
              </p:nvSpPr>
              <p:spPr>
                <a:xfrm>
                  <a:off x="5953034" y="2658839"/>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椭圆 302"/>
                <p:cNvSpPr>
                  <a:spLocks noChangeAspect="1"/>
                </p:cNvSpPr>
                <p:nvPr/>
              </p:nvSpPr>
              <p:spPr>
                <a:xfrm>
                  <a:off x="5765860" y="3385220"/>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4" name="椭圆 303"/>
                <p:cNvSpPr>
                  <a:spLocks noChangeAspect="1"/>
                </p:cNvSpPr>
                <p:nvPr/>
              </p:nvSpPr>
              <p:spPr>
                <a:xfrm>
                  <a:off x="5935361" y="3456255"/>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5" name="椭圆 304"/>
                <p:cNvSpPr>
                  <a:spLocks noChangeAspect="1"/>
                </p:cNvSpPr>
                <p:nvPr/>
              </p:nvSpPr>
              <p:spPr>
                <a:xfrm>
                  <a:off x="5874664" y="3813376"/>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6" name="椭圆 305"/>
                <p:cNvSpPr>
                  <a:spLocks noChangeAspect="1"/>
                </p:cNvSpPr>
                <p:nvPr/>
              </p:nvSpPr>
              <p:spPr>
                <a:xfrm>
                  <a:off x="5827660" y="2398169"/>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7" name="椭圆 306"/>
                <p:cNvSpPr>
                  <a:spLocks noChangeAspect="1"/>
                </p:cNvSpPr>
                <p:nvPr/>
              </p:nvSpPr>
              <p:spPr>
                <a:xfrm>
                  <a:off x="5659096" y="2529363"/>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3" name="椭圆 332"/>
                <p:cNvSpPr>
                  <a:spLocks noChangeAspect="1"/>
                </p:cNvSpPr>
                <p:nvPr/>
              </p:nvSpPr>
              <p:spPr>
                <a:xfrm>
                  <a:off x="5038849" y="4030238"/>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4" name="椭圆 333"/>
                <p:cNvSpPr>
                  <a:spLocks noChangeAspect="1"/>
                </p:cNvSpPr>
                <p:nvPr/>
              </p:nvSpPr>
              <p:spPr>
                <a:xfrm>
                  <a:off x="5150245" y="3302445"/>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5" name="椭圆 334"/>
                <p:cNvSpPr>
                  <a:spLocks noChangeAspect="1"/>
                </p:cNvSpPr>
                <p:nvPr/>
              </p:nvSpPr>
              <p:spPr>
                <a:xfrm>
                  <a:off x="5208585" y="3993676"/>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6" name="椭圆 335"/>
                <p:cNvSpPr>
                  <a:spLocks noChangeAspect="1"/>
                </p:cNvSpPr>
                <p:nvPr/>
              </p:nvSpPr>
              <p:spPr>
                <a:xfrm>
                  <a:off x="5267849" y="4399620"/>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7" name="椭圆 336"/>
                <p:cNvSpPr>
                  <a:spLocks noChangeAspect="1"/>
                </p:cNvSpPr>
                <p:nvPr/>
              </p:nvSpPr>
              <p:spPr>
                <a:xfrm>
                  <a:off x="5402363" y="4556690"/>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8" name="椭圆 337"/>
                <p:cNvSpPr>
                  <a:spLocks noChangeAspect="1"/>
                </p:cNvSpPr>
                <p:nvPr/>
              </p:nvSpPr>
              <p:spPr>
                <a:xfrm>
                  <a:off x="5124355" y="3032332"/>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9" name="椭圆 338"/>
                <p:cNvSpPr>
                  <a:spLocks noChangeAspect="1"/>
                </p:cNvSpPr>
                <p:nvPr/>
              </p:nvSpPr>
              <p:spPr>
                <a:xfrm>
                  <a:off x="5325824" y="3514591"/>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0" name="椭圆 339"/>
                <p:cNvSpPr>
                  <a:spLocks noChangeAspect="1"/>
                </p:cNvSpPr>
                <p:nvPr/>
              </p:nvSpPr>
              <p:spPr>
                <a:xfrm>
                  <a:off x="5228275" y="3702642"/>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1" name="椭圆 340"/>
                <p:cNvSpPr>
                  <a:spLocks noChangeAspect="1"/>
                </p:cNvSpPr>
                <p:nvPr/>
              </p:nvSpPr>
              <p:spPr>
                <a:xfrm>
                  <a:off x="5397776" y="3773677"/>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2" name="椭圆 341"/>
                <p:cNvSpPr>
                  <a:spLocks noChangeAspect="1"/>
                </p:cNvSpPr>
                <p:nvPr/>
              </p:nvSpPr>
              <p:spPr>
                <a:xfrm>
                  <a:off x="5337079" y="4130798"/>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3" name="椭圆 342"/>
                <p:cNvSpPr>
                  <a:spLocks noChangeAspect="1"/>
                </p:cNvSpPr>
                <p:nvPr/>
              </p:nvSpPr>
              <p:spPr>
                <a:xfrm>
                  <a:off x="5091717" y="4311586"/>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4" name="椭圆 343"/>
                <p:cNvSpPr>
                  <a:spLocks noChangeAspect="1"/>
                </p:cNvSpPr>
                <p:nvPr/>
              </p:nvSpPr>
              <p:spPr>
                <a:xfrm>
                  <a:off x="5121511" y="2846785"/>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5" name="椭圆 344"/>
                <p:cNvSpPr>
                  <a:spLocks noChangeAspect="1"/>
                </p:cNvSpPr>
                <p:nvPr/>
              </p:nvSpPr>
              <p:spPr>
                <a:xfrm>
                  <a:off x="4632494" y="3113721"/>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6" name="椭圆 345"/>
                <p:cNvSpPr>
                  <a:spLocks noChangeAspect="1"/>
                </p:cNvSpPr>
                <p:nvPr/>
              </p:nvSpPr>
              <p:spPr>
                <a:xfrm>
                  <a:off x="4488077" y="3310641"/>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7" name="椭圆 346"/>
                <p:cNvSpPr>
                  <a:spLocks noChangeAspect="1"/>
                </p:cNvSpPr>
                <p:nvPr/>
              </p:nvSpPr>
              <p:spPr>
                <a:xfrm>
                  <a:off x="4652173" y="3658954"/>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8" name="椭圆 347"/>
                <p:cNvSpPr>
                  <a:spLocks noChangeAspect="1"/>
                </p:cNvSpPr>
                <p:nvPr/>
              </p:nvSpPr>
              <p:spPr>
                <a:xfrm>
                  <a:off x="4834393" y="3550156"/>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9" name="椭圆 348"/>
                <p:cNvSpPr>
                  <a:spLocks noChangeAspect="1"/>
                </p:cNvSpPr>
                <p:nvPr/>
              </p:nvSpPr>
              <p:spPr>
                <a:xfrm>
                  <a:off x="4735608" y="3279670"/>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0" name="椭圆 349"/>
                <p:cNvSpPr>
                  <a:spLocks noChangeAspect="1"/>
                </p:cNvSpPr>
                <p:nvPr/>
              </p:nvSpPr>
              <p:spPr>
                <a:xfrm>
                  <a:off x="4635774" y="2529363"/>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1" name="椭圆 350"/>
                <p:cNvSpPr>
                  <a:spLocks noChangeAspect="1"/>
                </p:cNvSpPr>
                <p:nvPr/>
              </p:nvSpPr>
              <p:spPr>
                <a:xfrm>
                  <a:off x="4851993" y="3151506"/>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2" name="椭圆 351"/>
                <p:cNvSpPr>
                  <a:spLocks noChangeAspect="1"/>
                </p:cNvSpPr>
                <p:nvPr/>
              </p:nvSpPr>
              <p:spPr>
                <a:xfrm>
                  <a:off x="4840755" y="4045680"/>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3" name="椭圆 352"/>
                <p:cNvSpPr>
                  <a:spLocks noChangeAspect="1"/>
                </p:cNvSpPr>
                <p:nvPr/>
              </p:nvSpPr>
              <p:spPr>
                <a:xfrm>
                  <a:off x="4628258" y="3393721"/>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4" name="椭圆 353"/>
                <p:cNvSpPr>
                  <a:spLocks noChangeAspect="1"/>
                </p:cNvSpPr>
                <p:nvPr/>
              </p:nvSpPr>
              <p:spPr>
                <a:xfrm>
                  <a:off x="4461016" y="3491218"/>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5" name="椭圆 354"/>
                <p:cNvSpPr>
                  <a:spLocks noChangeAspect="1"/>
                </p:cNvSpPr>
                <p:nvPr/>
              </p:nvSpPr>
              <p:spPr>
                <a:xfrm>
                  <a:off x="4639661" y="2774343"/>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6" name="椭圆 355"/>
                <p:cNvSpPr>
                  <a:spLocks noChangeAspect="1"/>
                </p:cNvSpPr>
                <p:nvPr/>
              </p:nvSpPr>
              <p:spPr>
                <a:xfrm>
                  <a:off x="4468184" y="3005898"/>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7" name="椭圆 356"/>
                <p:cNvSpPr>
                  <a:spLocks noChangeAspect="1"/>
                </p:cNvSpPr>
                <p:nvPr/>
              </p:nvSpPr>
              <p:spPr>
                <a:xfrm>
                  <a:off x="3907424" y="2832169"/>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8" name="椭圆 357"/>
                <p:cNvSpPr>
                  <a:spLocks noChangeAspect="1"/>
                </p:cNvSpPr>
                <p:nvPr/>
              </p:nvSpPr>
              <p:spPr>
                <a:xfrm>
                  <a:off x="3854092" y="3600607"/>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9" name="椭圆 358"/>
                <p:cNvSpPr>
                  <a:spLocks noChangeAspect="1"/>
                </p:cNvSpPr>
                <p:nvPr/>
              </p:nvSpPr>
              <p:spPr>
                <a:xfrm>
                  <a:off x="4170897" y="3194984"/>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0" name="椭圆 359"/>
                <p:cNvSpPr>
                  <a:spLocks noChangeAspect="1"/>
                </p:cNvSpPr>
                <p:nvPr/>
              </p:nvSpPr>
              <p:spPr>
                <a:xfrm>
                  <a:off x="3957250" y="3486912"/>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1" name="椭圆 360"/>
                <p:cNvSpPr>
                  <a:spLocks noChangeAspect="1"/>
                </p:cNvSpPr>
                <p:nvPr/>
              </p:nvSpPr>
              <p:spPr>
                <a:xfrm>
                  <a:off x="4101623" y="3569636"/>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2" name="椭圆 361"/>
                <p:cNvSpPr>
                  <a:spLocks noChangeAspect="1"/>
                </p:cNvSpPr>
                <p:nvPr/>
              </p:nvSpPr>
              <p:spPr>
                <a:xfrm>
                  <a:off x="4186472" y="2964686"/>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3" name="椭圆 362"/>
                <p:cNvSpPr>
                  <a:spLocks noChangeAspect="1"/>
                </p:cNvSpPr>
                <p:nvPr/>
              </p:nvSpPr>
              <p:spPr>
                <a:xfrm>
                  <a:off x="4097166" y="2634249"/>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4" name="椭圆 363"/>
                <p:cNvSpPr>
                  <a:spLocks noChangeAspect="1"/>
                </p:cNvSpPr>
                <p:nvPr/>
              </p:nvSpPr>
              <p:spPr>
                <a:xfrm>
                  <a:off x="4076820" y="3779993"/>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5" name="椭圆 364"/>
                <p:cNvSpPr>
                  <a:spLocks noChangeAspect="1"/>
                </p:cNvSpPr>
                <p:nvPr/>
              </p:nvSpPr>
              <p:spPr>
                <a:xfrm>
                  <a:off x="4039695" y="3301985"/>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6" name="椭圆 365"/>
                <p:cNvSpPr>
                  <a:spLocks noChangeAspect="1"/>
                </p:cNvSpPr>
                <p:nvPr/>
              </p:nvSpPr>
              <p:spPr>
                <a:xfrm>
                  <a:off x="3873805" y="3347206"/>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7" name="椭圆 366"/>
                <p:cNvSpPr>
                  <a:spLocks noChangeAspect="1"/>
                </p:cNvSpPr>
                <p:nvPr/>
              </p:nvSpPr>
              <p:spPr>
                <a:xfrm>
                  <a:off x="3975636" y="3071561"/>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8" name="椭圆 367"/>
                <p:cNvSpPr>
                  <a:spLocks noChangeAspect="1"/>
                </p:cNvSpPr>
                <p:nvPr/>
              </p:nvSpPr>
              <p:spPr>
                <a:xfrm>
                  <a:off x="4046335" y="2389298"/>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9" name="椭圆 368"/>
                <p:cNvSpPr>
                  <a:spLocks noChangeAspect="1"/>
                </p:cNvSpPr>
                <p:nvPr/>
              </p:nvSpPr>
              <p:spPr>
                <a:xfrm>
                  <a:off x="3582883" y="3219928"/>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0" name="椭圆 369"/>
                <p:cNvSpPr>
                  <a:spLocks noChangeAspect="1"/>
                </p:cNvSpPr>
                <p:nvPr/>
              </p:nvSpPr>
              <p:spPr>
                <a:xfrm>
                  <a:off x="3234711" y="2929137"/>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1" name="椭圆 370"/>
                <p:cNvSpPr>
                  <a:spLocks noChangeAspect="1"/>
                </p:cNvSpPr>
                <p:nvPr/>
              </p:nvSpPr>
              <p:spPr>
                <a:xfrm>
                  <a:off x="3270210" y="3399664"/>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2" name="椭圆 371"/>
                <p:cNvSpPr>
                  <a:spLocks noChangeAspect="1"/>
                </p:cNvSpPr>
                <p:nvPr/>
              </p:nvSpPr>
              <p:spPr>
                <a:xfrm>
                  <a:off x="3397924" y="3660421"/>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3" name="椭圆 372"/>
                <p:cNvSpPr>
                  <a:spLocks noChangeAspect="1"/>
                </p:cNvSpPr>
                <p:nvPr/>
              </p:nvSpPr>
              <p:spPr>
                <a:xfrm>
                  <a:off x="3482242" y="2898166"/>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4" name="椭圆 373"/>
                <p:cNvSpPr>
                  <a:spLocks noChangeAspect="1"/>
                </p:cNvSpPr>
                <p:nvPr/>
              </p:nvSpPr>
              <p:spPr>
                <a:xfrm>
                  <a:off x="3208821" y="2659024"/>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5" name="椭圆 374"/>
                <p:cNvSpPr>
                  <a:spLocks noChangeAspect="1"/>
                </p:cNvSpPr>
                <p:nvPr/>
              </p:nvSpPr>
              <p:spPr>
                <a:xfrm>
                  <a:off x="3499915" y="2602953"/>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6" name="椭圆 375"/>
                <p:cNvSpPr>
                  <a:spLocks noChangeAspect="1"/>
                </p:cNvSpPr>
                <p:nvPr/>
              </p:nvSpPr>
              <p:spPr>
                <a:xfrm>
                  <a:off x="3380376" y="3161688"/>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7" name="椭圆 376"/>
                <p:cNvSpPr>
                  <a:spLocks noChangeAspect="1"/>
                </p:cNvSpPr>
                <p:nvPr/>
              </p:nvSpPr>
              <p:spPr>
                <a:xfrm>
                  <a:off x="3413649" y="2424047"/>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8" name="椭圆 377"/>
                <p:cNvSpPr>
                  <a:spLocks noChangeAspect="1"/>
                </p:cNvSpPr>
                <p:nvPr/>
              </p:nvSpPr>
              <p:spPr>
                <a:xfrm>
                  <a:off x="3465949" y="3361546"/>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9" name="椭圆 378"/>
                <p:cNvSpPr>
                  <a:spLocks noChangeAspect="1"/>
                </p:cNvSpPr>
                <p:nvPr/>
              </p:nvSpPr>
              <p:spPr>
                <a:xfrm>
                  <a:off x="3355466" y="2965165"/>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0" name="椭圆 379"/>
                <p:cNvSpPr>
                  <a:spLocks noChangeAspect="1"/>
                </p:cNvSpPr>
                <p:nvPr/>
              </p:nvSpPr>
              <p:spPr>
                <a:xfrm>
                  <a:off x="3564585" y="2778757"/>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1" name="椭圆 380"/>
                <p:cNvSpPr>
                  <a:spLocks noChangeAspect="1"/>
                </p:cNvSpPr>
                <p:nvPr/>
              </p:nvSpPr>
              <p:spPr>
                <a:xfrm>
                  <a:off x="2889701" y="3408823"/>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2" name="椭圆 381"/>
                <p:cNvSpPr>
                  <a:spLocks noChangeAspect="1"/>
                </p:cNvSpPr>
                <p:nvPr/>
              </p:nvSpPr>
              <p:spPr>
                <a:xfrm>
                  <a:off x="2922867" y="3827036"/>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3" name="椭圆 382"/>
                <p:cNvSpPr>
                  <a:spLocks noChangeAspect="1"/>
                </p:cNvSpPr>
                <p:nvPr/>
              </p:nvSpPr>
              <p:spPr>
                <a:xfrm>
                  <a:off x="2721463" y="3816325"/>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4" name="椭圆 383"/>
                <p:cNvSpPr>
                  <a:spLocks noChangeAspect="1"/>
                </p:cNvSpPr>
                <p:nvPr/>
              </p:nvSpPr>
              <p:spPr>
                <a:xfrm>
                  <a:off x="2796069" y="2544961"/>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5" name="椭圆 384"/>
                <p:cNvSpPr>
                  <a:spLocks noChangeAspect="1"/>
                </p:cNvSpPr>
                <p:nvPr/>
              </p:nvSpPr>
              <p:spPr>
                <a:xfrm>
                  <a:off x="2658665" y="3338123"/>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6" name="椭圆 385"/>
                <p:cNvSpPr>
                  <a:spLocks noChangeAspect="1"/>
                </p:cNvSpPr>
                <p:nvPr/>
              </p:nvSpPr>
              <p:spPr>
                <a:xfrm>
                  <a:off x="2637233" y="2854981"/>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7" name="椭圆 386"/>
                <p:cNvSpPr>
                  <a:spLocks noChangeAspect="1"/>
                </p:cNvSpPr>
                <p:nvPr/>
              </p:nvSpPr>
              <p:spPr>
                <a:xfrm>
                  <a:off x="2928327" y="2798910"/>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8" name="椭圆 387"/>
                <p:cNvSpPr>
                  <a:spLocks noChangeAspect="1"/>
                </p:cNvSpPr>
                <p:nvPr/>
              </p:nvSpPr>
              <p:spPr>
                <a:xfrm>
                  <a:off x="2741153" y="3525291"/>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9" name="椭圆 388"/>
                <p:cNvSpPr>
                  <a:spLocks noChangeAspect="1"/>
                </p:cNvSpPr>
                <p:nvPr/>
              </p:nvSpPr>
              <p:spPr>
                <a:xfrm>
                  <a:off x="2910654" y="3596326"/>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0" name="椭圆 389"/>
                <p:cNvSpPr>
                  <a:spLocks noChangeAspect="1"/>
                </p:cNvSpPr>
                <p:nvPr/>
              </p:nvSpPr>
              <p:spPr>
                <a:xfrm>
                  <a:off x="2721463" y="4029966"/>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1" name="椭圆 390"/>
                <p:cNvSpPr>
                  <a:spLocks noChangeAspect="1"/>
                </p:cNvSpPr>
                <p:nvPr/>
              </p:nvSpPr>
              <p:spPr>
                <a:xfrm>
                  <a:off x="2760081" y="3045589"/>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2" name="椭圆 391"/>
                <p:cNvSpPr>
                  <a:spLocks noChangeAspect="1"/>
                </p:cNvSpPr>
                <p:nvPr/>
              </p:nvSpPr>
              <p:spPr>
                <a:xfrm>
                  <a:off x="2953620" y="3224904"/>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3" name="椭圆 392"/>
                <p:cNvSpPr>
                  <a:spLocks noChangeAspect="1"/>
                </p:cNvSpPr>
                <p:nvPr/>
              </p:nvSpPr>
              <p:spPr>
                <a:xfrm>
                  <a:off x="2238378" y="3368329"/>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4" name="椭圆 393"/>
                <p:cNvSpPr>
                  <a:spLocks noChangeAspect="1"/>
                </p:cNvSpPr>
                <p:nvPr/>
              </p:nvSpPr>
              <p:spPr>
                <a:xfrm>
                  <a:off x="2072146" y="3214616"/>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5" name="椭圆 394"/>
                <p:cNvSpPr>
                  <a:spLocks noChangeAspect="1"/>
                </p:cNvSpPr>
                <p:nvPr/>
              </p:nvSpPr>
              <p:spPr>
                <a:xfrm>
                  <a:off x="2023630" y="3449362"/>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6" name="椭圆 395"/>
                <p:cNvSpPr>
                  <a:spLocks noChangeAspect="1"/>
                </p:cNvSpPr>
                <p:nvPr/>
              </p:nvSpPr>
              <p:spPr>
                <a:xfrm>
                  <a:off x="2280195" y="3800374"/>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7" name="椭圆 396"/>
                <p:cNvSpPr>
                  <a:spLocks noChangeAspect="1"/>
                </p:cNvSpPr>
                <p:nvPr/>
              </p:nvSpPr>
              <p:spPr>
                <a:xfrm>
                  <a:off x="2319677" y="3183645"/>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8" name="椭圆 397"/>
                <p:cNvSpPr>
                  <a:spLocks noChangeAspect="1"/>
                </p:cNvSpPr>
                <p:nvPr/>
              </p:nvSpPr>
              <p:spPr>
                <a:xfrm>
                  <a:off x="2290308" y="2807182"/>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9" name="椭圆 398"/>
                <p:cNvSpPr>
                  <a:spLocks noChangeAspect="1"/>
                </p:cNvSpPr>
                <p:nvPr/>
              </p:nvSpPr>
              <p:spPr>
                <a:xfrm>
                  <a:off x="2145793" y="2751211"/>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0" name="椭圆 399"/>
                <p:cNvSpPr>
                  <a:spLocks noChangeAspect="1"/>
                </p:cNvSpPr>
                <p:nvPr/>
              </p:nvSpPr>
              <p:spPr>
                <a:xfrm>
                  <a:off x="2150176" y="3614813"/>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1" name="椭圆 400"/>
                <p:cNvSpPr>
                  <a:spLocks noChangeAspect="1"/>
                </p:cNvSpPr>
                <p:nvPr/>
              </p:nvSpPr>
              <p:spPr>
                <a:xfrm>
                  <a:off x="2265187" y="4247319"/>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2" name="椭圆 401"/>
                <p:cNvSpPr>
                  <a:spLocks noChangeAspect="1"/>
                </p:cNvSpPr>
                <p:nvPr/>
              </p:nvSpPr>
              <p:spPr>
                <a:xfrm>
                  <a:off x="2311049" y="3600167"/>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3" name="椭圆 402"/>
                <p:cNvSpPr>
                  <a:spLocks noChangeAspect="1"/>
                </p:cNvSpPr>
                <p:nvPr/>
              </p:nvSpPr>
              <p:spPr>
                <a:xfrm>
                  <a:off x="2110518" y="2502525"/>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4" name="椭圆 403"/>
                <p:cNvSpPr>
                  <a:spLocks noChangeAspect="1"/>
                </p:cNvSpPr>
                <p:nvPr/>
              </p:nvSpPr>
              <p:spPr>
                <a:xfrm>
                  <a:off x="2128225" y="3018911"/>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5" name="椭圆 404"/>
                <p:cNvSpPr>
                  <a:spLocks noChangeAspect="1"/>
                </p:cNvSpPr>
                <p:nvPr/>
              </p:nvSpPr>
              <p:spPr>
                <a:xfrm>
                  <a:off x="1591379" y="3467809"/>
                  <a:ext cx="87468" cy="89522"/>
                </a:xfrm>
                <a:prstGeom prst="ellipse">
                  <a:avLst/>
                </a:prstGeom>
                <a:solidFill>
                  <a:srgbClr val="6BC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6" name="椭圆 405"/>
                <p:cNvSpPr>
                  <a:spLocks noChangeAspect="1"/>
                </p:cNvSpPr>
                <p:nvPr/>
              </p:nvSpPr>
              <p:spPr>
                <a:xfrm>
                  <a:off x="1448322" y="3291135"/>
                  <a:ext cx="87468" cy="8952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7" name="椭圆 406"/>
                <p:cNvSpPr>
                  <a:spLocks noChangeAspect="1"/>
                </p:cNvSpPr>
                <p:nvPr/>
              </p:nvSpPr>
              <p:spPr>
                <a:xfrm>
                  <a:off x="1506662" y="3982366"/>
                  <a:ext cx="87468" cy="8952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8" name="椭圆 407"/>
                <p:cNvSpPr>
                  <a:spLocks noChangeAspect="1"/>
                </p:cNvSpPr>
                <p:nvPr/>
              </p:nvSpPr>
              <p:spPr>
                <a:xfrm>
                  <a:off x="1565926" y="4388310"/>
                  <a:ext cx="87468" cy="8952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9" name="椭圆 408"/>
                <p:cNvSpPr>
                  <a:spLocks noChangeAspect="1"/>
                </p:cNvSpPr>
                <p:nvPr/>
              </p:nvSpPr>
              <p:spPr>
                <a:xfrm>
                  <a:off x="1695853" y="3260164"/>
                  <a:ext cx="87468" cy="8952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0" name="椭圆 409"/>
                <p:cNvSpPr>
                  <a:spLocks noChangeAspect="1"/>
                </p:cNvSpPr>
                <p:nvPr/>
              </p:nvSpPr>
              <p:spPr>
                <a:xfrm>
                  <a:off x="1422432" y="3021022"/>
                  <a:ext cx="87468" cy="8952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1" name="椭圆 410"/>
                <p:cNvSpPr>
                  <a:spLocks noChangeAspect="1"/>
                </p:cNvSpPr>
                <p:nvPr/>
              </p:nvSpPr>
              <p:spPr>
                <a:xfrm>
                  <a:off x="1713526" y="2964951"/>
                  <a:ext cx="87468" cy="8952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2" name="椭圆 411"/>
                <p:cNvSpPr>
                  <a:spLocks noChangeAspect="1"/>
                </p:cNvSpPr>
                <p:nvPr/>
              </p:nvSpPr>
              <p:spPr>
                <a:xfrm>
                  <a:off x="1526352" y="3691332"/>
                  <a:ext cx="87468" cy="8952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3" name="椭圆 412"/>
                <p:cNvSpPr>
                  <a:spLocks noChangeAspect="1"/>
                </p:cNvSpPr>
                <p:nvPr/>
              </p:nvSpPr>
              <p:spPr>
                <a:xfrm>
                  <a:off x="1695853" y="3762367"/>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4" name="椭圆 413"/>
                <p:cNvSpPr>
                  <a:spLocks noChangeAspect="1"/>
                </p:cNvSpPr>
                <p:nvPr/>
              </p:nvSpPr>
              <p:spPr>
                <a:xfrm>
                  <a:off x="1635156" y="4119488"/>
                  <a:ext cx="87468" cy="8952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5" name="椭圆 414"/>
                <p:cNvSpPr>
                  <a:spLocks noChangeAspect="1"/>
                </p:cNvSpPr>
                <p:nvPr/>
              </p:nvSpPr>
              <p:spPr>
                <a:xfrm>
                  <a:off x="1561477" y="3066957"/>
                  <a:ext cx="87468" cy="89522"/>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6" name="椭圆 415"/>
                <p:cNvSpPr>
                  <a:spLocks noChangeAspect="1"/>
                </p:cNvSpPr>
                <p:nvPr/>
              </p:nvSpPr>
              <p:spPr>
                <a:xfrm>
                  <a:off x="1419588" y="2835475"/>
                  <a:ext cx="87468" cy="8952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66" name="矩形 165"/>
              <p:cNvSpPr/>
              <p:nvPr/>
            </p:nvSpPr>
            <p:spPr>
              <a:xfrm>
                <a:off x="4980717" y="2306361"/>
                <a:ext cx="590992" cy="3886486"/>
              </a:xfrm>
              <a:prstGeom prst="rect">
                <a:avLst/>
              </a:prstGeom>
              <a:solidFill>
                <a:schemeClr val="accent4">
                  <a:lumMod val="20000"/>
                  <a:lumOff val="80000"/>
                  <a:alpha val="46000"/>
                </a:schemeClr>
              </a:solidFill>
              <a:ln w="3810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4" name="椭圆 223"/>
            <p:cNvSpPr>
              <a:spLocks noChangeAspect="1"/>
            </p:cNvSpPr>
            <p:nvPr/>
          </p:nvSpPr>
          <p:spPr>
            <a:xfrm>
              <a:off x="2210884" y="2842346"/>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椭圆 224"/>
            <p:cNvSpPr>
              <a:spLocks noChangeAspect="1"/>
            </p:cNvSpPr>
            <p:nvPr/>
          </p:nvSpPr>
          <p:spPr>
            <a:xfrm>
              <a:off x="1585750" y="3078624"/>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6" name="椭圆 225"/>
            <p:cNvSpPr>
              <a:spLocks noChangeAspect="1"/>
            </p:cNvSpPr>
            <p:nvPr/>
          </p:nvSpPr>
          <p:spPr>
            <a:xfrm>
              <a:off x="3430214" y="2708920"/>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7" name="椭圆 226"/>
            <p:cNvSpPr>
              <a:spLocks noChangeAspect="1"/>
            </p:cNvSpPr>
            <p:nvPr/>
          </p:nvSpPr>
          <p:spPr>
            <a:xfrm>
              <a:off x="2805080" y="2752824"/>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8" name="椭圆 227"/>
            <p:cNvSpPr>
              <a:spLocks noChangeAspect="1"/>
            </p:cNvSpPr>
            <p:nvPr/>
          </p:nvSpPr>
          <p:spPr>
            <a:xfrm>
              <a:off x="4687522" y="2989013"/>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9" name="椭圆 228"/>
            <p:cNvSpPr>
              <a:spLocks noChangeAspect="1"/>
            </p:cNvSpPr>
            <p:nvPr/>
          </p:nvSpPr>
          <p:spPr>
            <a:xfrm>
              <a:off x="4062388" y="3225291"/>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0" name="椭圆 229"/>
            <p:cNvSpPr>
              <a:spLocks noChangeAspect="1"/>
            </p:cNvSpPr>
            <p:nvPr/>
          </p:nvSpPr>
          <p:spPr>
            <a:xfrm>
              <a:off x="5906852" y="2855587"/>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1" name="椭圆 230"/>
            <p:cNvSpPr>
              <a:spLocks noChangeAspect="1"/>
            </p:cNvSpPr>
            <p:nvPr/>
          </p:nvSpPr>
          <p:spPr>
            <a:xfrm>
              <a:off x="5281718" y="3544912"/>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2" name="椭圆 231"/>
            <p:cNvSpPr>
              <a:spLocks noChangeAspect="1"/>
            </p:cNvSpPr>
            <p:nvPr/>
          </p:nvSpPr>
          <p:spPr>
            <a:xfrm>
              <a:off x="7065940" y="2975623"/>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3" name="椭圆 232"/>
            <p:cNvSpPr>
              <a:spLocks noChangeAspect="1"/>
            </p:cNvSpPr>
            <p:nvPr/>
          </p:nvSpPr>
          <p:spPr>
            <a:xfrm>
              <a:off x="6440806" y="3211901"/>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4" name="椭圆 233"/>
            <p:cNvSpPr>
              <a:spLocks noChangeAspect="1"/>
            </p:cNvSpPr>
            <p:nvPr/>
          </p:nvSpPr>
          <p:spPr>
            <a:xfrm>
              <a:off x="8285270" y="2842197"/>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5" name="椭圆 234"/>
            <p:cNvSpPr>
              <a:spLocks noChangeAspect="1"/>
            </p:cNvSpPr>
            <p:nvPr/>
          </p:nvSpPr>
          <p:spPr>
            <a:xfrm>
              <a:off x="7660136" y="3078475"/>
              <a:ext cx="87468" cy="89522"/>
            </a:xfrm>
            <a:prstGeom prst="ellipse">
              <a:avLst/>
            </a:prstGeom>
            <a:solidFill>
              <a:srgbClr val="134D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4" name="直接连接符 23"/>
            <p:cNvCxnSpPr>
              <a:endCxn id="224" idx="2"/>
            </p:cNvCxnSpPr>
            <p:nvPr/>
          </p:nvCxnSpPr>
          <p:spPr>
            <a:xfrm flipV="1">
              <a:off x="1635156" y="2887107"/>
              <a:ext cx="575728" cy="52171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37" name="直接连接符 236"/>
            <p:cNvCxnSpPr>
              <a:stCxn id="227" idx="6"/>
            </p:cNvCxnSpPr>
            <p:nvPr/>
          </p:nvCxnSpPr>
          <p:spPr>
            <a:xfrm flipV="1">
              <a:off x="2892548" y="2757349"/>
              <a:ext cx="537325" cy="4023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38" name="直接连接符 237"/>
            <p:cNvCxnSpPr>
              <a:stCxn id="229" idx="4"/>
            </p:cNvCxnSpPr>
            <p:nvPr/>
          </p:nvCxnSpPr>
          <p:spPr>
            <a:xfrm flipV="1">
              <a:off x="4106122" y="3014659"/>
              <a:ext cx="604128" cy="300154"/>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39" name="直接连接符 238"/>
            <p:cNvCxnSpPr>
              <a:endCxn id="230" idx="3"/>
            </p:cNvCxnSpPr>
            <p:nvPr/>
          </p:nvCxnSpPr>
          <p:spPr>
            <a:xfrm flipV="1">
              <a:off x="5321372" y="2931999"/>
              <a:ext cx="598289" cy="668524"/>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41" name="直接连接符 240"/>
            <p:cNvCxnSpPr>
              <a:stCxn id="233" idx="7"/>
            </p:cNvCxnSpPr>
            <p:nvPr/>
          </p:nvCxnSpPr>
          <p:spPr>
            <a:xfrm flipV="1">
              <a:off x="6515465" y="3012631"/>
              <a:ext cx="531592" cy="212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43" name="直接连接符 242"/>
            <p:cNvCxnSpPr/>
            <p:nvPr/>
          </p:nvCxnSpPr>
          <p:spPr>
            <a:xfrm flipV="1">
              <a:off x="7734827" y="2914194"/>
              <a:ext cx="531592" cy="21238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0" name="直接连接符 29"/>
            <p:cNvCxnSpPr>
              <a:stCxn id="224" idx="7"/>
              <a:endCxn id="227" idx="2"/>
            </p:cNvCxnSpPr>
            <p:nvPr/>
          </p:nvCxnSpPr>
          <p:spPr>
            <a:xfrm flipV="1">
              <a:off x="2285543" y="2797585"/>
              <a:ext cx="519537" cy="5787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3" name="直接连接符 32"/>
            <p:cNvCxnSpPr>
              <a:stCxn id="226" idx="5"/>
              <a:endCxn id="229" idx="5"/>
            </p:cNvCxnSpPr>
            <p:nvPr/>
          </p:nvCxnSpPr>
          <p:spPr>
            <a:xfrm>
              <a:off x="3504873" y="2785332"/>
              <a:ext cx="632174" cy="51637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52" name="直接连接符 251"/>
            <p:cNvCxnSpPr/>
            <p:nvPr/>
          </p:nvCxnSpPr>
          <p:spPr>
            <a:xfrm>
              <a:off x="4743717" y="3046822"/>
              <a:ext cx="632174" cy="51637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53" name="直接连接符 252"/>
            <p:cNvCxnSpPr>
              <a:endCxn id="233" idx="5"/>
            </p:cNvCxnSpPr>
            <p:nvPr/>
          </p:nvCxnSpPr>
          <p:spPr>
            <a:xfrm>
              <a:off x="5937190" y="2867996"/>
              <a:ext cx="578275" cy="420317"/>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55" name="直接连接符 254"/>
            <p:cNvCxnSpPr>
              <a:endCxn id="235" idx="6"/>
            </p:cNvCxnSpPr>
            <p:nvPr/>
          </p:nvCxnSpPr>
          <p:spPr>
            <a:xfrm>
              <a:off x="7109955" y="2992576"/>
              <a:ext cx="637649" cy="1306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36" name="直接连接符 235"/>
            <p:cNvCxnSpPr/>
            <p:nvPr/>
          </p:nvCxnSpPr>
          <p:spPr>
            <a:xfrm>
              <a:off x="1276383" y="3300505"/>
              <a:ext cx="7509898" cy="1"/>
            </a:xfrm>
            <a:prstGeom prst="line">
              <a:avLst/>
            </a:prstGeom>
            <a:ln w="12700">
              <a:solidFill>
                <a:srgbClr val="002060"/>
              </a:solidFill>
            </a:ln>
          </p:spPr>
          <p:style>
            <a:lnRef idx="1">
              <a:schemeClr val="accent2"/>
            </a:lnRef>
            <a:fillRef idx="0">
              <a:schemeClr val="accent2"/>
            </a:fillRef>
            <a:effectRef idx="0">
              <a:schemeClr val="accent2"/>
            </a:effectRef>
            <a:fontRef idx="minor">
              <a:schemeClr val="tx1"/>
            </a:fontRef>
          </p:style>
        </p:cxnSp>
        <p:sp>
          <p:nvSpPr>
            <p:cNvPr id="240" name="文本框 239"/>
            <p:cNvSpPr txBox="1"/>
            <p:nvPr/>
          </p:nvSpPr>
          <p:spPr>
            <a:xfrm>
              <a:off x="476017" y="3152635"/>
              <a:ext cx="853536" cy="276999"/>
            </a:xfrm>
            <a:prstGeom prst="rect">
              <a:avLst/>
            </a:prstGeom>
            <a:noFill/>
          </p:spPr>
          <p:txBody>
            <a:bodyPr wrap="square" rtlCol="0">
              <a:spAutoFit/>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75%</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9906436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文本占位符 2"/>
          <p:cNvSpPr txBox="1">
            <a:spLocks/>
          </p:cNvSpPr>
          <p:nvPr/>
        </p:nvSpPr>
        <p:spPr>
          <a:xfrm>
            <a:off x="2396546" y="44353"/>
            <a:ext cx="6909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0" indent="0" algn="ctr" defTabSz="914400" eaLnBrk="1" latinLnBrk="0" hangingPunct="1">
              <a:lnSpc>
                <a:spcPct val="90000"/>
              </a:lnSpc>
              <a:spcBef>
                <a:spcPts val="1000"/>
              </a:spcBef>
              <a:buFont typeface="Arial" panose="020B0604020202020204" pitchFamily="34" charset="0"/>
              <a:buNone/>
              <a:defRPr sz="2000" b="1">
                <a:latin typeface="微软雅黑" panose="020B0503020204020204" pitchFamily="34" charset="-122"/>
                <a:ea typeface="微软雅黑" panose="020B0503020204020204" pitchFamily="3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smtClean="0"/>
              <a:t>二、重点</a:t>
            </a:r>
            <a:r>
              <a:rPr lang="zh-CN" altLang="en-US" dirty="0"/>
              <a:t>污染源自动</a:t>
            </a:r>
            <a:r>
              <a:rPr lang="zh-CN" altLang="en-US" dirty="0" smtClean="0"/>
              <a:t>监控数据分析应用</a:t>
            </a:r>
            <a:endParaRPr lang="zh-CN" altLang="en-US" dirty="0"/>
          </a:p>
        </p:txBody>
      </p:sp>
      <p:sp>
        <p:nvSpPr>
          <p:cNvPr id="116" name="矩形 115"/>
          <p:cNvSpPr/>
          <p:nvPr/>
        </p:nvSpPr>
        <p:spPr>
          <a:xfrm>
            <a:off x="1243302" y="1074039"/>
            <a:ext cx="5442516" cy="369332"/>
          </a:xfrm>
          <a:prstGeom prst="rect">
            <a:avLst/>
          </a:prstGeom>
        </p:spPr>
        <p:txBody>
          <a:bodyPr wrap="none">
            <a:spAutoFit/>
          </a:bodyPr>
          <a:lstStyle/>
          <a:p>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继续向下钻取，钻取到</a:t>
            </a:r>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盟市现场监察问题频次分析</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组合 1"/>
          <p:cNvGrpSpPr/>
          <p:nvPr/>
        </p:nvGrpSpPr>
        <p:grpSpPr>
          <a:xfrm>
            <a:off x="335360" y="1844824"/>
            <a:ext cx="11292005" cy="4534951"/>
            <a:chOff x="335360" y="1916832"/>
            <a:chExt cx="11292005" cy="4534951"/>
          </a:xfrm>
        </p:grpSpPr>
        <p:grpSp>
          <p:nvGrpSpPr>
            <p:cNvPr id="98" name="组合 97"/>
            <p:cNvGrpSpPr/>
            <p:nvPr/>
          </p:nvGrpSpPr>
          <p:grpSpPr>
            <a:xfrm>
              <a:off x="335360" y="1916832"/>
              <a:ext cx="8674853" cy="4534951"/>
              <a:chOff x="253139" y="1484027"/>
              <a:chExt cx="10359897" cy="5112051"/>
            </a:xfrm>
          </p:grpSpPr>
          <p:grpSp>
            <p:nvGrpSpPr>
              <p:cNvPr id="124" name="组合 123"/>
              <p:cNvGrpSpPr/>
              <p:nvPr/>
            </p:nvGrpSpPr>
            <p:grpSpPr>
              <a:xfrm>
                <a:off x="1678898" y="1484027"/>
                <a:ext cx="8934138" cy="4631960"/>
                <a:chOff x="1678898" y="1484027"/>
                <a:chExt cx="8934138" cy="4826832"/>
              </a:xfrm>
            </p:grpSpPr>
            <p:sp>
              <p:nvSpPr>
                <p:cNvPr id="182" name="矩形 181"/>
                <p:cNvSpPr/>
                <p:nvPr/>
              </p:nvSpPr>
              <p:spPr>
                <a:xfrm>
                  <a:off x="1678898" y="1484027"/>
                  <a:ext cx="8934138" cy="48268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85" name="直接连接符 184"/>
                <p:cNvCxnSpPr/>
                <p:nvPr/>
              </p:nvCxnSpPr>
              <p:spPr>
                <a:xfrm>
                  <a:off x="386046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605352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8246586" y="1484027"/>
                  <a:ext cx="0" cy="482683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25" name="直接连接符 124"/>
              <p:cNvCxnSpPr>
                <a:stCxn id="182" idx="1"/>
                <a:endCxn id="182" idx="3"/>
              </p:cNvCxnSpPr>
              <p:nvPr/>
            </p:nvCxnSpPr>
            <p:spPr>
              <a:xfrm>
                <a:off x="1678898" y="3800007"/>
                <a:ext cx="89341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678898" y="2340965"/>
                <a:ext cx="89341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678898" y="4622801"/>
                <a:ext cx="89341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678898" y="5388964"/>
                <a:ext cx="89341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1678898" y="3077148"/>
                <a:ext cx="8934138" cy="0"/>
              </a:xfrm>
              <a:prstGeom prst="line">
                <a:avLst/>
              </a:prstGeom>
            </p:spPr>
            <p:style>
              <a:lnRef idx="1">
                <a:schemeClr val="accent1"/>
              </a:lnRef>
              <a:fillRef idx="0">
                <a:schemeClr val="accent1"/>
              </a:fillRef>
              <a:effectRef idx="0">
                <a:schemeClr val="accent1"/>
              </a:effectRef>
              <a:fontRef idx="minor">
                <a:schemeClr val="tx1"/>
              </a:fontRef>
            </p:style>
          </p:cxnSp>
          <p:sp>
            <p:nvSpPr>
              <p:cNvPr id="142" name="椭圆 141"/>
              <p:cNvSpPr>
                <a:spLocks noChangeAspect="1"/>
              </p:cNvSpPr>
              <p:nvPr/>
            </p:nvSpPr>
            <p:spPr>
              <a:xfrm>
                <a:off x="2087058" y="5486140"/>
                <a:ext cx="108000" cy="108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 name="文本框 143"/>
              <p:cNvSpPr txBox="1"/>
              <p:nvPr/>
            </p:nvSpPr>
            <p:spPr>
              <a:xfrm>
                <a:off x="253139" y="1725943"/>
                <a:ext cx="1339565" cy="520415"/>
              </a:xfrm>
              <a:prstGeom prst="rect">
                <a:avLst/>
              </a:prstGeom>
              <a:noFill/>
            </p:spPr>
            <p:txBody>
              <a:bodyPr wrap="square" rtlCol="0">
                <a:spAutoFit/>
              </a:bodyPr>
              <a:lstStyle/>
              <a:p>
                <a:pPr algn="ctr" fontAlgn="ct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分析仪化学试剂过期</a:t>
                </a:r>
              </a:p>
            </p:txBody>
          </p:sp>
          <p:sp>
            <p:nvSpPr>
              <p:cNvPr id="145" name="文本框 144"/>
              <p:cNvSpPr txBox="1"/>
              <p:nvPr/>
            </p:nvSpPr>
            <p:spPr>
              <a:xfrm>
                <a:off x="253139" y="2569054"/>
                <a:ext cx="1425759" cy="520415"/>
              </a:xfrm>
              <a:prstGeom prst="rect">
                <a:avLst/>
              </a:prstGeom>
              <a:noFill/>
            </p:spPr>
            <p:txBody>
              <a:bodyPr wrap="square" rtlCol="0">
                <a:spAutoFit/>
              </a:bodyPr>
              <a:lstStyle/>
              <a:p>
                <a:pPr algn="ct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更换设备，现未验收</a:t>
                </a:r>
              </a:p>
            </p:txBody>
          </p:sp>
          <p:sp>
            <p:nvSpPr>
              <p:cNvPr id="146" name="文本框 145"/>
              <p:cNvSpPr txBox="1"/>
              <p:nvPr/>
            </p:nvSpPr>
            <p:spPr>
              <a:xfrm>
                <a:off x="253139" y="3219946"/>
                <a:ext cx="1425759" cy="520415"/>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原、净烟气流量逻辑不符</a:t>
                </a:r>
              </a:p>
            </p:txBody>
          </p:sp>
          <p:sp>
            <p:nvSpPr>
              <p:cNvPr id="147" name="文本框 146"/>
              <p:cNvSpPr txBox="1"/>
              <p:nvPr/>
            </p:nvSpPr>
            <p:spPr>
              <a:xfrm>
                <a:off x="253139" y="4004431"/>
                <a:ext cx="1494117" cy="520415"/>
              </a:xfrm>
              <a:prstGeom prst="rect">
                <a:avLst/>
              </a:prstGeom>
              <a:noFill/>
            </p:spPr>
            <p:txBody>
              <a:bodyPr wrap="square" rtlCol="0">
                <a:spAutoFit/>
              </a:bodyPr>
              <a:lstStyle/>
              <a:p>
                <a:pPr algn="ctr" fontAlgn="ct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连续两小时数据相同</a:t>
                </a:r>
              </a:p>
            </p:txBody>
          </p:sp>
          <p:sp>
            <p:nvSpPr>
              <p:cNvPr id="148" name="文本框 147"/>
              <p:cNvSpPr txBox="1"/>
              <p:nvPr/>
            </p:nvSpPr>
            <p:spPr>
              <a:xfrm>
                <a:off x="253139" y="4847813"/>
                <a:ext cx="1444244" cy="520415"/>
              </a:xfrm>
              <a:prstGeom prst="rect">
                <a:avLst/>
              </a:prstGeom>
              <a:noFill/>
            </p:spPr>
            <p:txBody>
              <a:bodyPr wrap="square" rtlCol="0">
                <a:spAutoFit/>
              </a:bodyPr>
              <a:lstStyle/>
              <a:p>
                <a:pPr algn="ctr" fontAlgn="ct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烟气采样管频繁堵塞</a:t>
                </a:r>
              </a:p>
            </p:txBody>
          </p:sp>
          <p:sp>
            <p:nvSpPr>
              <p:cNvPr id="149" name="文本框 148"/>
              <p:cNvSpPr txBox="1"/>
              <p:nvPr/>
            </p:nvSpPr>
            <p:spPr>
              <a:xfrm>
                <a:off x="253139" y="5594140"/>
                <a:ext cx="1468407" cy="520415"/>
              </a:xfrm>
              <a:prstGeom prst="rect">
                <a:avLst/>
              </a:prstGeom>
              <a:noFill/>
            </p:spPr>
            <p:txBody>
              <a:bodyPr wrap="square" rtlCol="0">
                <a:spAutoFit/>
              </a:bodyPr>
              <a:lstStyle/>
              <a:p>
                <a:pPr algn="ctr" fontAlgn="ct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药剂更换记录不完整</a:t>
                </a:r>
              </a:p>
            </p:txBody>
          </p:sp>
          <p:sp>
            <p:nvSpPr>
              <p:cNvPr id="150" name="椭圆 149"/>
              <p:cNvSpPr>
                <a:spLocks noChangeAspect="1"/>
              </p:cNvSpPr>
              <p:nvPr/>
            </p:nvSpPr>
            <p:spPr>
              <a:xfrm>
                <a:off x="4832750" y="4859053"/>
                <a:ext cx="108000" cy="108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1" name="椭圆 150"/>
              <p:cNvSpPr>
                <a:spLocks noChangeAspect="1"/>
              </p:cNvSpPr>
              <p:nvPr/>
            </p:nvSpPr>
            <p:spPr>
              <a:xfrm>
                <a:off x="5479830" y="4157015"/>
                <a:ext cx="108000" cy="108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 name="椭圆 151"/>
              <p:cNvSpPr>
                <a:spLocks noChangeAspect="1"/>
              </p:cNvSpPr>
              <p:nvPr/>
            </p:nvSpPr>
            <p:spPr>
              <a:xfrm>
                <a:off x="8480368" y="2180810"/>
                <a:ext cx="108000" cy="108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3" name="椭圆 152"/>
              <p:cNvSpPr>
                <a:spLocks noChangeAspect="1"/>
              </p:cNvSpPr>
              <p:nvPr/>
            </p:nvSpPr>
            <p:spPr>
              <a:xfrm>
                <a:off x="3895870" y="1958454"/>
                <a:ext cx="108000" cy="108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4" name="椭圆 153"/>
              <p:cNvSpPr>
                <a:spLocks noChangeAspect="1"/>
              </p:cNvSpPr>
              <p:nvPr/>
            </p:nvSpPr>
            <p:spPr>
              <a:xfrm>
                <a:off x="2849058" y="2665496"/>
                <a:ext cx="108000" cy="108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5" name="椭圆 154"/>
              <p:cNvSpPr>
                <a:spLocks noChangeAspect="1"/>
              </p:cNvSpPr>
              <p:nvPr/>
            </p:nvSpPr>
            <p:spPr>
              <a:xfrm>
                <a:off x="3181338" y="3312568"/>
                <a:ext cx="108000" cy="108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6" name="椭圆 155"/>
              <p:cNvSpPr>
                <a:spLocks noChangeAspect="1"/>
              </p:cNvSpPr>
              <p:nvPr/>
            </p:nvSpPr>
            <p:spPr>
              <a:xfrm>
                <a:off x="3962892" y="5173847"/>
                <a:ext cx="108000" cy="10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7" name="椭圆 156"/>
              <p:cNvSpPr>
                <a:spLocks noChangeAspect="1"/>
              </p:cNvSpPr>
              <p:nvPr/>
            </p:nvSpPr>
            <p:spPr>
              <a:xfrm>
                <a:off x="6214343" y="3632361"/>
                <a:ext cx="108000" cy="10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8" name="椭圆 157"/>
              <p:cNvSpPr>
                <a:spLocks noChangeAspect="1"/>
              </p:cNvSpPr>
              <p:nvPr/>
            </p:nvSpPr>
            <p:spPr>
              <a:xfrm>
                <a:off x="7266155" y="4204485"/>
                <a:ext cx="108000" cy="10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9" name="椭圆 158"/>
              <p:cNvSpPr>
                <a:spLocks noChangeAspect="1"/>
              </p:cNvSpPr>
              <p:nvPr/>
            </p:nvSpPr>
            <p:spPr>
              <a:xfrm>
                <a:off x="10266693" y="2333210"/>
                <a:ext cx="108000" cy="10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0" name="椭圆 159"/>
              <p:cNvSpPr>
                <a:spLocks noChangeAspect="1"/>
              </p:cNvSpPr>
              <p:nvPr/>
            </p:nvSpPr>
            <p:spPr>
              <a:xfrm>
                <a:off x="5682195" y="2110854"/>
                <a:ext cx="108000" cy="10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1" name="椭圆 160"/>
              <p:cNvSpPr>
                <a:spLocks noChangeAspect="1"/>
              </p:cNvSpPr>
              <p:nvPr/>
            </p:nvSpPr>
            <p:spPr>
              <a:xfrm>
                <a:off x="4635383" y="2817896"/>
                <a:ext cx="108000" cy="10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2" name="椭圆 161"/>
              <p:cNvSpPr>
                <a:spLocks noChangeAspect="1"/>
              </p:cNvSpPr>
              <p:nvPr/>
            </p:nvSpPr>
            <p:spPr>
              <a:xfrm>
                <a:off x="4278117" y="3464968"/>
                <a:ext cx="108000" cy="10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4" name="椭圆 163"/>
              <p:cNvSpPr>
                <a:spLocks noChangeAspect="1"/>
              </p:cNvSpPr>
              <p:nvPr/>
            </p:nvSpPr>
            <p:spPr>
              <a:xfrm>
                <a:off x="4667860" y="3659838"/>
                <a:ext cx="108000" cy="108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6" name="椭圆 165"/>
              <p:cNvSpPr>
                <a:spLocks noChangeAspect="1"/>
              </p:cNvSpPr>
              <p:nvPr/>
            </p:nvSpPr>
            <p:spPr>
              <a:xfrm>
                <a:off x="6301785" y="3255106"/>
                <a:ext cx="108000" cy="108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7" name="椭圆 166"/>
              <p:cNvSpPr>
                <a:spLocks noChangeAspect="1"/>
              </p:cNvSpPr>
              <p:nvPr/>
            </p:nvSpPr>
            <p:spPr>
              <a:xfrm>
                <a:off x="6366743" y="3859711"/>
                <a:ext cx="108000" cy="108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8" name="椭圆 167"/>
              <p:cNvSpPr>
                <a:spLocks noChangeAspect="1"/>
              </p:cNvSpPr>
              <p:nvPr/>
            </p:nvSpPr>
            <p:spPr>
              <a:xfrm>
                <a:off x="7418555" y="4416845"/>
                <a:ext cx="108000" cy="108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9" name="椭圆 168"/>
              <p:cNvSpPr>
                <a:spLocks noChangeAspect="1"/>
              </p:cNvSpPr>
              <p:nvPr/>
            </p:nvSpPr>
            <p:spPr>
              <a:xfrm>
                <a:off x="2966478" y="4746625"/>
                <a:ext cx="108000" cy="108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0" name="椭圆 169"/>
              <p:cNvSpPr>
                <a:spLocks noChangeAspect="1"/>
              </p:cNvSpPr>
              <p:nvPr/>
            </p:nvSpPr>
            <p:spPr>
              <a:xfrm>
                <a:off x="4940183" y="3407506"/>
                <a:ext cx="108000" cy="108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1" name="椭圆 170"/>
              <p:cNvSpPr>
                <a:spLocks noChangeAspect="1"/>
              </p:cNvSpPr>
              <p:nvPr/>
            </p:nvSpPr>
            <p:spPr>
              <a:xfrm>
                <a:off x="5784630" y="3367537"/>
                <a:ext cx="108000" cy="108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2" name="椭圆 171"/>
              <p:cNvSpPr>
                <a:spLocks noChangeAspect="1"/>
              </p:cNvSpPr>
              <p:nvPr/>
            </p:nvSpPr>
            <p:spPr>
              <a:xfrm>
                <a:off x="6519143" y="3067733"/>
                <a:ext cx="108000" cy="108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3" name="椭圆 172"/>
              <p:cNvSpPr>
                <a:spLocks noChangeAspect="1"/>
              </p:cNvSpPr>
              <p:nvPr/>
            </p:nvSpPr>
            <p:spPr>
              <a:xfrm>
                <a:off x="5679700" y="4461815"/>
                <a:ext cx="108000" cy="108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4" name="椭圆 173"/>
              <p:cNvSpPr>
                <a:spLocks noChangeAspect="1"/>
              </p:cNvSpPr>
              <p:nvPr/>
            </p:nvSpPr>
            <p:spPr>
              <a:xfrm>
                <a:off x="5757145" y="5198829"/>
                <a:ext cx="108000" cy="108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5" name="椭圆 174"/>
              <p:cNvSpPr>
                <a:spLocks noChangeAspect="1"/>
              </p:cNvSpPr>
              <p:nvPr/>
            </p:nvSpPr>
            <p:spPr>
              <a:xfrm>
                <a:off x="10221722" y="2662990"/>
                <a:ext cx="108000" cy="1080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6" name="椭圆 175"/>
              <p:cNvSpPr>
                <a:spLocks noChangeAspect="1"/>
              </p:cNvSpPr>
              <p:nvPr/>
            </p:nvSpPr>
            <p:spPr>
              <a:xfrm>
                <a:off x="9007509" y="4686665"/>
                <a:ext cx="108000" cy="1080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7" name="椭圆 176"/>
              <p:cNvSpPr>
                <a:spLocks noChangeAspect="1"/>
              </p:cNvSpPr>
              <p:nvPr/>
            </p:nvSpPr>
            <p:spPr>
              <a:xfrm>
                <a:off x="8647746" y="5631037"/>
                <a:ext cx="108000" cy="1080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8" name="椭圆 177"/>
              <p:cNvSpPr>
                <a:spLocks noChangeAspect="1"/>
              </p:cNvSpPr>
              <p:nvPr/>
            </p:nvSpPr>
            <p:spPr>
              <a:xfrm>
                <a:off x="7373584" y="2350678"/>
                <a:ext cx="108000" cy="1080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9" name="椭圆 178"/>
              <p:cNvSpPr>
                <a:spLocks noChangeAspect="1"/>
              </p:cNvSpPr>
              <p:nvPr/>
            </p:nvSpPr>
            <p:spPr>
              <a:xfrm>
                <a:off x="8108097" y="3397513"/>
                <a:ext cx="108000" cy="1080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0" name="椭圆 179"/>
              <p:cNvSpPr>
                <a:spLocks noChangeAspect="1"/>
              </p:cNvSpPr>
              <p:nvPr/>
            </p:nvSpPr>
            <p:spPr>
              <a:xfrm>
                <a:off x="3626039" y="4341891"/>
                <a:ext cx="108000" cy="1080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1" name="椭圆 180"/>
              <p:cNvSpPr>
                <a:spLocks noChangeAspect="1"/>
              </p:cNvSpPr>
              <p:nvPr/>
            </p:nvSpPr>
            <p:spPr>
              <a:xfrm>
                <a:off x="7955699" y="3889686"/>
                <a:ext cx="108000" cy="1080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文本框 89"/>
              <p:cNvSpPr txBox="1"/>
              <p:nvPr/>
            </p:nvSpPr>
            <p:spPr>
              <a:xfrm>
                <a:off x="1963923" y="6256916"/>
                <a:ext cx="1468407" cy="312249"/>
              </a:xfrm>
              <a:prstGeom prst="rect">
                <a:avLst/>
              </a:prstGeom>
              <a:noFill/>
            </p:spPr>
            <p:txBody>
              <a:bodyPr wrap="square" rtlCol="0">
                <a:spAutoFit/>
              </a:bodyPr>
              <a:lstStyle/>
              <a:p>
                <a:pPr algn="ctr" fontAlgn="ct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一季度</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文本框 90"/>
              <p:cNvSpPr txBox="1"/>
              <p:nvPr/>
            </p:nvSpPr>
            <p:spPr>
              <a:xfrm>
                <a:off x="4119423" y="6270177"/>
                <a:ext cx="1468407" cy="312249"/>
              </a:xfrm>
              <a:prstGeom prst="rect">
                <a:avLst/>
              </a:prstGeom>
              <a:noFill/>
            </p:spPr>
            <p:txBody>
              <a:bodyPr wrap="square" rtlCol="0">
                <a:spAutoFit/>
              </a:bodyPr>
              <a:lstStyle/>
              <a:p>
                <a:pPr algn="ctr" fontAlgn="ct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二</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季度</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文本框 91"/>
              <p:cNvSpPr txBox="1"/>
              <p:nvPr/>
            </p:nvSpPr>
            <p:spPr>
              <a:xfrm>
                <a:off x="6409786" y="6270177"/>
                <a:ext cx="1468407" cy="312249"/>
              </a:xfrm>
              <a:prstGeom prst="rect">
                <a:avLst/>
              </a:prstGeom>
              <a:noFill/>
            </p:spPr>
            <p:txBody>
              <a:bodyPr wrap="square" rtlCol="0">
                <a:spAutoFit/>
              </a:bodyPr>
              <a:lstStyle/>
              <a:p>
                <a:pPr algn="ctr" fontAlgn="ct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三</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季度</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文本框 92"/>
              <p:cNvSpPr txBox="1"/>
              <p:nvPr/>
            </p:nvSpPr>
            <p:spPr>
              <a:xfrm>
                <a:off x="8662376" y="6283829"/>
                <a:ext cx="1468407" cy="312249"/>
              </a:xfrm>
              <a:prstGeom prst="rect">
                <a:avLst/>
              </a:prstGeom>
              <a:noFill/>
            </p:spPr>
            <p:txBody>
              <a:bodyPr wrap="square" rtlCol="0">
                <a:spAutoFit/>
              </a:bodyPr>
              <a:lstStyle/>
              <a:p>
                <a:pPr algn="ctr" fontAlgn="ct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四</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季度</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94" name="椭圆 193"/>
            <p:cNvSpPr>
              <a:spLocks noChangeAspect="1"/>
            </p:cNvSpPr>
            <p:nvPr/>
          </p:nvSpPr>
          <p:spPr>
            <a:xfrm>
              <a:off x="5870557" y="3621983"/>
              <a:ext cx="90434" cy="958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98" name="组合 197"/>
            <p:cNvGrpSpPr/>
            <p:nvPr/>
          </p:nvGrpSpPr>
          <p:grpSpPr>
            <a:xfrm>
              <a:off x="9221107" y="4378081"/>
              <a:ext cx="1786371" cy="1332829"/>
              <a:chOff x="9320719" y="2192561"/>
              <a:chExt cx="1846954" cy="1426414"/>
            </a:xfrm>
          </p:grpSpPr>
          <p:sp>
            <p:nvSpPr>
              <p:cNvPr id="199" name="椭圆 198"/>
              <p:cNvSpPr>
                <a:spLocks noChangeAspect="1"/>
              </p:cNvSpPr>
              <p:nvPr/>
            </p:nvSpPr>
            <p:spPr>
              <a:xfrm>
                <a:off x="9320719" y="2299975"/>
                <a:ext cx="90434" cy="95808"/>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椭圆 199"/>
              <p:cNvSpPr>
                <a:spLocks noChangeAspect="1"/>
              </p:cNvSpPr>
              <p:nvPr/>
            </p:nvSpPr>
            <p:spPr>
              <a:xfrm>
                <a:off x="9320719" y="2678675"/>
                <a:ext cx="90434" cy="958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椭圆 200"/>
              <p:cNvSpPr>
                <a:spLocks noChangeAspect="1"/>
              </p:cNvSpPr>
              <p:nvPr/>
            </p:nvSpPr>
            <p:spPr>
              <a:xfrm>
                <a:off x="9320719" y="3057375"/>
                <a:ext cx="90434" cy="9580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2" name="椭圆 201"/>
              <p:cNvSpPr>
                <a:spLocks noChangeAspect="1"/>
              </p:cNvSpPr>
              <p:nvPr/>
            </p:nvSpPr>
            <p:spPr>
              <a:xfrm>
                <a:off x="9320719" y="3436075"/>
                <a:ext cx="90434" cy="958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文本框 203"/>
              <p:cNvSpPr txBox="1"/>
              <p:nvPr/>
            </p:nvSpPr>
            <p:spPr>
              <a:xfrm>
                <a:off x="9455950" y="2192561"/>
                <a:ext cx="1573967" cy="271745"/>
              </a:xfrm>
              <a:prstGeom prst="rect">
                <a:avLst/>
              </a:prstGeom>
              <a:noFill/>
            </p:spPr>
            <p:txBody>
              <a:bodyPr wrap="square" rtlCol="0">
                <a:spAutoFit/>
              </a:bodyPr>
              <a:lstStyle/>
              <a:p>
                <a:r>
                  <a:rPr lang="zh-CN" altLang="en-US" sz="1050" dirty="0" smtClean="0">
                    <a:latin typeface="微软雅黑" panose="020B0503020204020204" pitchFamily="34" charset="-122"/>
                    <a:ea typeface="微软雅黑" panose="020B0503020204020204" pitchFamily="34" charset="-122"/>
                  </a:rPr>
                  <a:t>工况监控报告</a:t>
                </a:r>
                <a:endParaRPr lang="zh-CN" altLang="en-US" sz="1050" dirty="0">
                  <a:latin typeface="微软雅黑" panose="020B0503020204020204" pitchFamily="34" charset="-122"/>
                  <a:ea typeface="微软雅黑" panose="020B0503020204020204" pitchFamily="34" charset="-122"/>
                </a:endParaRPr>
              </a:p>
            </p:txBody>
          </p:sp>
          <p:sp>
            <p:nvSpPr>
              <p:cNvPr id="205" name="文本框 204"/>
              <p:cNvSpPr txBox="1"/>
              <p:nvPr/>
            </p:nvSpPr>
            <p:spPr>
              <a:xfrm>
                <a:off x="9455951" y="2613015"/>
                <a:ext cx="1711722" cy="271745"/>
              </a:xfrm>
              <a:prstGeom prst="rect">
                <a:avLst/>
              </a:prstGeom>
              <a:noFill/>
            </p:spPr>
            <p:txBody>
              <a:bodyPr wrap="square" rtlCol="0">
                <a:spAutoFit/>
              </a:bodyPr>
              <a:lstStyle/>
              <a:p>
                <a:r>
                  <a:rPr lang="zh-CN" altLang="en-US" sz="1050" dirty="0" smtClean="0">
                    <a:latin typeface="微软雅黑" panose="020B0503020204020204" pitchFamily="34" charset="-122"/>
                    <a:ea typeface="微软雅黑" panose="020B0503020204020204" pitchFamily="34" charset="-122"/>
                  </a:rPr>
                  <a:t>监督性现场检查报告</a:t>
                </a:r>
                <a:endParaRPr lang="zh-CN" altLang="en-US" sz="1050" dirty="0">
                  <a:latin typeface="微软雅黑" panose="020B0503020204020204" pitchFamily="34" charset="-122"/>
                  <a:ea typeface="微软雅黑" panose="020B0503020204020204" pitchFamily="34" charset="-122"/>
                </a:endParaRPr>
              </a:p>
            </p:txBody>
          </p:sp>
          <p:sp>
            <p:nvSpPr>
              <p:cNvPr id="206" name="文本框 205"/>
              <p:cNvSpPr txBox="1"/>
              <p:nvPr/>
            </p:nvSpPr>
            <p:spPr>
              <a:xfrm>
                <a:off x="9455949" y="2966286"/>
                <a:ext cx="1291999" cy="271745"/>
              </a:xfrm>
              <a:prstGeom prst="rect">
                <a:avLst/>
              </a:prstGeom>
              <a:noFill/>
            </p:spPr>
            <p:txBody>
              <a:bodyPr wrap="square" rtlCol="0">
                <a:spAutoFit/>
              </a:bodyPr>
              <a:lstStyle/>
              <a:p>
                <a:r>
                  <a:rPr lang="zh-CN" altLang="en-US" sz="1050" dirty="0" smtClean="0">
                    <a:latin typeface="微软雅黑" panose="020B0503020204020204" pitchFamily="34" charset="-122"/>
                    <a:ea typeface="微软雅黑" panose="020B0503020204020204" pitchFamily="34" charset="-122"/>
                  </a:rPr>
                  <a:t>数据传输率报告</a:t>
                </a:r>
                <a:endParaRPr lang="zh-CN" altLang="en-US" sz="1050" dirty="0">
                  <a:latin typeface="微软雅黑" panose="020B0503020204020204" pitchFamily="34" charset="-122"/>
                  <a:ea typeface="微软雅黑" panose="020B0503020204020204" pitchFamily="34" charset="-122"/>
                </a:endParaRPr>
              </a:p>
            </p:txBody>
          </p:sp>
          <p:sp>
            <p:nvSpPr>
              <p:cNvPr id="207" name="文本框 206"/>
              <p:cNvSpPr txBox="1"/>
              <p:nvPr/>
            </p:nvSpPr>
            <p:spPr>
              <a:xfrm>
                <a:off x="9455950" y="3347230"/>
                <a:ext cx="1573968" cy="271745"/>
              </a:xfrm>
              <a:prstGeom prst="rect">
                <a:avLst/>
              </a:prstGeom>
              <a:noFill/>
            </p:spPr>
            <p:txBody>
              <a:bodyPr wrap="square" rtlCol="0">
                <a:spAutoFit/>
              </a:bodyPr>
              <a:lstStyle/>
              <a:p>
                <a:r>
                  <a:rPr lang="zh-CN" altLang="en-US" sz="1050" dirty="0" smtClean="0">
                    <a:latin typeface="微软雅黑" panose="020B0503020204020204" pitchFamily="34" charset="-122"/>
                    <a:ea typeface="微软雅黑" panose="020B0503020204020204" pitchFamily="34" charset="-122"/>
                  </a:rPr>
                  <a:t>自动监控数据报告</a:t>
                </a:r>
                <a:endParaRPr lang="zh-CN" altLang="en-US" sz="1050" dirty="0">
                  <a:latin typeface="微软雅黑" panose="020B0503020204020204" pitchFamily="34" charset="-122"/>
                  <a:ea typeface="微软雅黑" panose="020B0503020204020204" pitchFamily="34" charset="-122"/>
                </a:endParaRPr>
              </a:p>
            </p:txBody>
          </p:sp>
        </p:grpSp>
        <p:sp>
          <p:nvSpPr>
            <p:cNvPr id="209" name="椭圆 208"/>
            <p:cNvSpPr>
              <a:spLocks noChangeAspect="1"/>
            </p:cNvSpPr>
            <p:nvPr/>
          </p:nvSpPr>
          <p:spPr>
            <a:xfrm>
              <a:off x="2010299" y="3346578"/>
              <a:ext cx="90434" cy="9580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0" name="椭圆 209"/>
            <p:cNvSpPr>
              <a:spLocks noChangeAspect="1"/>
            </p:cNvSpPr>
            <p:nvPr/>
          </p:nvSpPr>
          <p:spPr>
            <a:xfrm>
              <a:off x="2589783" y="4997737"/>
              <a:ext cx="90434" cy="958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1" name="椭圆 210"/>
            <p:cNvSpPr>
              <a:spLocks noChangeAspect="1"/>
            </p:cNvSpPr>
            <p:nvPr/>
          </p:nvSpPr>
          <p:spPr>
            <a:xfrm>
              <a:off x="2928687" y="3481773"/>
              <a:ext cx="90434" cy="958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2" name="椭圆 211"/>
            <p:cNvSpPr>
              <a:spLocks noChangeAspect="1"/>
            </p:cNvSpPr>
            <p:nvPr/>
          </p:nvSpPr>
          <p:spPr>
            <a:xfrm>
              <a:off x="1830386" y="4618744"/>
              <a:ext cx="90434" cy="958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3" name="椭圆 212"/>
            <p:cNvSpPr>
              <a:spLocks noChangeAspect="1"/>
            </p:cNvSpPr>
            <p:nvPr/>
          </p:nvSpPr>
          <p:spPr>
            <a:xfrm>
              <a:off x="3483067" y="3430798"/>
              <a:ext cx="90434" cy="958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4" name="椭圆 213"/>
            <p:cNvSpPr>
              <a:spLocks noChangeAspect="1"/>
            </p:cNvSpPr>
            <p:nvPr/>
          </p:nvSpPr>
          <p:spPr>
            <a:xfrm>
              <a:off x="2382669" y="4259700"/>
              <a:ext cx="90434" cy="95808"/>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6" name="椭圆 215"/>
            <p:cNvSpPr>
              <a:spLocks noChangeAspect="1"/>
            </p:cNvSpPr>
            <p:nvPr/>
          </p:nvSpPr>
          <p:spPr>
            <a:xfrm>
              <a:off x="2162699" y="3498978"/>
              <a:ext cx="90434" cy="9580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7" name="椭圆 216"/>
            <p:cNvSpPr>
              <a:spLocks noChangeAspect="1"/>
            </p:cNvSpPr>
            <p:nvPr/>
          </p:nvSpPr>
          <p:spPr>
            <a:xfrm>
              <a:off x="2802143" y="5150137"/>
              <a:ext cx="90434" cy="958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8" name="椭圆 217"/>
            <p:cNvSpPr>
              <a:spLocks noChangeAspect="1"/>
            </p:cNvSpPr>
            <p:nvPr/>
          </p:nvSpPr>
          <p:spPr>
            <a:xfrm>
              <a:off x="3635467" y="3178468"/>
              <a:ext cx="90434" cy="958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9" name="矩形 218"/>
            <p:cNvSpPr/>
            <p:nvPr/>
          </p:nvSpPr>
          <p:spPr>
            <a:xfrm>
              <a:off x="1544697" y="3298214"/>
              <a:ext cx="7465516" cy="689547"/>
            </a:xfrm>
            <a:prstGeom prst="rect">
              <a:avLst/>
            </a:prstGeom>
            <a:solidFill>
              <a:schemeClr val="accent4">
                <a:lumMod val="20000"/>
                <a:lumOff val="80000"/>
                <a:alpha val="46000"/>
              </a:schemeClr>
            </a:solidFill>
            <a:ln w="3810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p:cNvSpPr txBox="1"/>
            <p:nvPr/>
          </p:nvSpPr>
          <p:spPr>
            <a:xfrm>
              <a:off x="9091445" y="2015955"/>
              <a:ext cx="2535920" cy="738664"/>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“原、净烟气流量逻辑不符”问题突出，可能是导致数据有效率低最重要的原因。</a:t>
              </a:r>
              <a:endParaRPr lang="zh-CN" altLang="en-US" sz="1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427293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a:spLocks/>
          </p:cNvSpPr>
          <p:nvPr/>
        </p:nvSpPr>
        <p:spPr>
          <a:xfrm>
            <a:off x="2396546" y="44353"/>
            <a:ext cx="6909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0" indent="0" algn="ctr" defTabSz="914400" eaLnBrk="1" latinLnBrk="0" hangingPunct="1">
              <a:lnSpc>
                <a:spcPct val="90000"/>
              </a:lnSpc>
              <a:spcBef>
                <a:spcPts val="1000"/>
              </a:spcBef>
              <a:buFont typeface="Arial" panose="020B0604020202020204" pitchFamily="34" charset="0"/>
              <a:buNone/>
              <a:defRPr sz="2000" b="1">
                <a:latin typeface="微软雅黑" panose="020B0503020204020204" pitchFamily="34" charset="-122"/>
                <a:ea typeface="微软雅黑" panose="020B0503020204020204" pitchFamily="3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smtClean="0"/>
              <a:t>二、重点</a:t>
            </a:r>
            <a:r>
              <a:rPr lang="zh-CN" altLang="en-US" dirty="0"/>
              <a:t>污染源自动</a:t>
            </a:r>
            <a:r>
              <a:rPr lang="zh-CN" altLang="en-US" dirty="0" smtClean="0"/>
              <a:t>监控数据分析应用</a:t>
            </a:r>
            <a:endParaRPr lang="zh-CN" altLang="en-US" dirty="0"/>
          </a:p>
        </p:txBody>
      </p:sp>
      <p:graphicFrame>
        <p:nvGraphicFramePr>
          <p:cNvPr id="3" name="图表 2"/>
          <p:cNvGraphicFramePr>
            <a:graphicFrameLocks/>
          </p:cNvGraphicFramePr>
          <p:nvPr>
            <p:extLst>
              <p:ext uri="{D42A27DB-BD31-4B8C-83A1-F6EECF244321}">
                <p14:modId xmlns:p14="http://schemas.microsoft.com/office/powerpoint/2010/main" val="2905360550"/>
              </p:ext>
            </p:extLst>
          </p:nvPr>
        </p:nvGraphicFramePr>
        <p:xfrm>
          <a:off x="-408290" y="1751021"/>
          <a:ext cx="6336705" cy="4248472"/>
        </p:xfrm>
        <a:graphic>
          <a:graphicData uri="http://schemas.openxmlformats.org/drawingml/2006/chart">
            <c:chart xmlns:c="http://schemas.openxmlformats.org/drawingml/2006/chart" xmlns:r="http://schemas.openxmlformats.org/officeDocument/2006/relationships" r:id="rId3"/>
          </a:graphicData>
        </a:graphic>
      </p:graphicFrame>
      <p:sp>
        <p:nvSpPr>
          <p:cNvPr id="4" name="右箭头 3"/>
          <p:cNvSpPr/>
          <p:nvPr/>
        </p:nvSpPr>
        <p:spPr>
          <a:xfrm>
            <a:off x="5705463" y="3401316"/>
            <a:ext cx="1512168" cy="772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5"/>
          <p:cNvSpPr txBox="1"/>
          <p:nvPr/>
        </p:nvSpPr>
        <p:spPr>
          <a:xfrm>
            <a:off x="4439815" y="620688"/>
            <a:ext cx="6979001" cy="1200329"/>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将报告中所有问题分为三类：设备问题、管理问题及数据问题，对三类问题出现的频次以全区、行业、设备厂家等维度进行统计，分析哪种问题出现的频次最高，并对该种问题在每个维度上出现的频次进行比较。</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1204535" y="655140"/>
            <a:ext cx="2839239" cy="369332"/>
          </a:xfrm>
          <a:prstGeom prst="rect">
            <a:avLst/>
          </a:prstGeom>
        </p:spPr>
        <p:txBody>
          <a:bodyPr wrap="none">
            <a:spAutoFit/>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、自动监控检查结果分析</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7032104" y="5661248"/>
            <a:ext cx="4632269" cy="369332"/>
          </a:xfrm>
          <a:prstGeom prst="rect">
            <a:avLst/>
          </a:prstGeom>
          <a:noFill/>
        </p:spPr>
        <p:txBody>
          <a:bodyPr wrap="square" rtlCol="0">
            <a:spAutoFit/>
          </a:bodyPr>
          <a:lstStyle/>
          <a:p>
            <a:r>
              <a:rPr lang="en-US" altLang="zh-CN" dirty="0" smtClean="0"/>
              <a:t>    </a:t>
            </a:r>
            <a:endParaRPr lang="zh-CN" altLang="en-US" dirty="0"/>
          </a:p>
        </p:txBody>
      </p:sp>
      <p:graphicFrame>
        <p:nvGraphicFramePr>
          <p:cNvPr id="13" name="图表 12"/>
          <p:cNvGraphicFramePr>
            <a:graphicFrameLocks/>
          </p:cNvGraphicFramePr>
          <p:nvPr>
            <p:extLst>
              <p:ext uri="{D42A27DB-BD31-4B8C-83A1-F6EECF244321}">
                <p14:modId xmlns:p14="http://schemas.microsoft.com/office/powerpoint/2010/main" val="396992549"/>
              </p:ext>
            </p:extLst>
          </p:nvPr>
        </p:nvGraphicFramePr>
        <p:xfrm>
          <a:off x="6461548" y="1751021"/>
          <a:ext cx="4957267" cy="4279559"/>
        </p:xfrm>
        <a:graphic>
          <a:graphicData uri="http://schemas.openxmlformats.org/drawingml/2006/chart">
            <c:chart xmlns:c="http://schemas.openxmlformats.org/drawingml/2006/chart" xmlns:r="http://schemas.openxmlformats.org/officeDocument/2006/relationships" r:id="rId4"/>
          </a:graphicData>
        </a:graphic>
      </p:graphicFrame>
      <p:sp>
        <p:nvSpPr>
          <p:cNvPr id="9" name="下箭头 8"/>
          <p:cNvSpPr/>
          <p:nvPr/>
        </p:nvSpPr>
        <p:spPr>
          <a:xfrm rot="4645545">
            <a:off x="10230462" y="2976898"/>
            <a:ext cx="280317" cy="628362"/>
          </a:xfrm>
          <a:prstGeom prst="downArrow">
            <a:avLst/>
          </a:prstGeom>
          <a:solidFill>
            <a:srgbClr val="FF000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0" name="文本框 2"/>
          <p:cNvSpPr txBox="1"/>
          <p:nvPr/>
        </p:nvSpPr>
        <p:spPr>
          <a:xfrm>
            <a:off x="10056440" y="2649637"/>
            <a:ext cx="792102" cy="48195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100" dirty="0" smtClean="0"/>
              <a:t>B</a:t>
            </a:r>
            <a:r>
              <a:rPr lang="zh-CN" altLang="en-US" sz="1100" dirty="0" smtClean="0"/>
              <a:t>厂家问题最突出</a:t>
            </a:r>
            <a:endParaRPr lang="zh-CN" altLang="en-US" sz="1100" dirty="0"/>
          </a:p>
        </p:txBody>
      </p:sp>
    </p:spTree>
    <p:extLst>
      <p:ext uri="{BB962C8B-B14F-4D97-AF65-F5344CB8AC3E}">
        <p14:creationId xmlns:p14="http://schemas.microsoft.com/office/powerpoint/2010/main" val="2977640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340" y="674370"/>
            <a:ext cx="9037320" cy="5509260"/>
          </a:xfrm>
          <a:prstGeom prst="rect">
            <a:avLst/>
          </a:prstGeom>
        </p:spPr>
      </p:pic>
      <p:sp>
        <p:nvSpPr>
          <p:cNvPr id="59394" name="Text Box 48"/>
          <p:cNvSpPr txBox="1">
            <a:spLocks noChangeArrowheads="1"/>
          </p:cNvSpPr>
          <p:nvPr/>
        </p:nvSpPr>
        <p:spPr bwMode="auto">
          <a:xfrm>
            <a:off x="2711450" y="0"/>
            <a:ext cx="6769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dirty="0" smtClean="0">
                <a:solidFill>
                  <a:srgbClr val="000000"/>
                </a:solidFill>
                <a:latin typeface="微软雅黑" panose="020B0503020204020204" pitchFamily="34" charset="-122"/>
                <a:ea typeface="微软雅黑" panose="020B0503020204020204" pitchFamily="34" charset="-122"/>
              </a:rPr>
              <a:t>项目背景及目标</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847107" y="1268760"/>
            <a:ext cx="8497365" cy="3816424"/>
            <a:chOff x="1847107" y="1268760"/>
            <a:chExt cx="8497365" cy="3816424"/>
          </a:xfrm>
        </p:grpSpPr>
        <p:sp>
          <p:nvSpPr>
            <p:cNvPr id="7" name="矩形 6"/>
            <p:cNvSpPr/>
            <p:nvPr/>
          </p:nvSpPr>
          <p:spPr>
            <a:xfrm>
              <a:off x="1904840" y="1268760"/>
              <a:ext cx="8439632" cy="3237984"/>
            </a:xfrm>
            <a:prstGeom prst="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1847107" y="4653136"/>
              <a:ext cx="8439632" cy="432048"/>
            </a:xfrm>
            <a:prstGeom prst="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4564954" y="2644651"/>
              <a:ext cx="1001312" cy="928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生态大数据平台</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 name="右箭头 4"/>
            <p:cNvSpPr/>
            <p:nvPr/>
          </p:nvSpPr>
          <p:spPr>
            <a:xfrm>
              <a:off x="3854289" y="2905432"/>
              <a:ext cx="735645" cy="265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左箭头 5"/>
            <p:cNvSpPr/>
            <p:nvPr/>
          </p:nvSpPr>
          <p:spPr>
            <a:xfrm>
              <a:off x="5548752" y="2905432"/>
              <a:ext cx="1067096" cy="2908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2261272" y="2814356"/>
              <a:ext cx="1694461" cy="35614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网络爬虫数据</a:t>
              </a:r>
              <a:endParaRPr lang="zh-CN" altLang="en-US"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6634725" y="2824940"/>
              <a:ext cx="1694461" cy="35614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手工录入数据</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589935" y="4725143"/>
              <a:ext cx="1142341" cy="35614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数据中心</a:t>
              </a:r>
              <a:endParaRPr lang="zh-CN" altLang="en-US" b="1" dirty="0">
                <a:latin typeface="微软雅黑" panose="020B0503020204020204" pitchFamily="34" charset="-122"/>
                <a:ea typeface="微软雅黑" panose="020B0503020204020204" pitchFamily="34" charset="-122"/>
              </a:endParaRPr>
            </a:p>
          </p:txBody>
        </p:sp>
        <p:sp>
          <p:nvSpPr>
            <p:cNvPr id="12" name="矩形 11"/>
            <p:cNvSpPr/>
            <p:nvPr/>
          </p:nvSpPr>
          <p:spPr>
            <a:xfrm>
              <a:off x="4583832" y="2636912"/>
              <a:ext cx="1008112" cy="95901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上下箭头 13"/>
            <p:cNvSpPr/>
            <p:nvPr/>
          </p:nvSpPr>
          <p:spPr>
            <a:xfrm>
              <a:off x="5015880" y="3615943"/>
              <a:ext cx="216024" cy="11092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文本框 19"/>
            <p:cNvSpPr txBox="1"/>
            <p:nvPr/>
          </p:nvSpPr>
          <p:spPr>
            <a:xfrm>
              <a:off x="4568638" y="1370269"/>
              <a:ext cx="1167322"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工况系统</a:t>
              </a:r>
              <a:endParaRPr lang="zh-CN" altLang="en-US" b="1" dirty="0">
                <a:latin typeface="微软雅黑" panose="020B0503020204020204" pitchFamily="34" charset="-122"/>
                <a:ea typeface="微软雅黑" panose="020B0503020204020204" pitchFamily="34" charset="-122"/>
              </a:endParaRPr>
            </a:p>
          </p:txBody>
        </p:sp>
        <p:sp>
          <p:nvSpPr>
            <p:cNvPr id="15" name="下箭头 14"/>
            <p:cNvSpPr/>
            <p:nvPr/>
          </p:nvSpPr>
          <p:spPr>
            <a:xfrm>
              <a:off x="5015880" y="1739601"/>
              <a:ext cx="216024" cy="8973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250072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ox(out)">
                                      <p:cBhvr>
                                        <p:cTn id="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txBox="1">
            <a:spLocks/>
          </p:cNvSpPr>
          <p:nvPr/>
        </p:nvSpPr>
        <p:spPr>
          <a:xfrm>
            <a:off x="2855640" y="43807"/>
            <a:ext cx="6909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0" indent="0" algn="ctr" defTabSz="914400" eaLnBrk="1" latinLnBrk="0" hangingPunct="1">
              <a:lnSpc>
                <a:spcPct val="90000"/>
              </a:lnSpc>
              <a:spcBef>
                <a:spcPts val="1000"/>
              </a:spcBef>
              <a:buFont typeface="Arial" panose="020B0604020202020204" pitchFamily="34" charset="0"/>
              <a:buNone/>
              <a:defRPr sz="2000" b="1">
                <a:latin typeface="微软雅黑" panose="020B0503020204020204" pitchFamily="34" charset="-122"/>
                <a:ea typeface="微软雅黑" panose="020B0503020204020204" pitchFamily="3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smtClean="0"/>
              <a:t>二、重点</a:t>
            </a:r>
            <a:r>
              <a:rPr lang="zh-CN" altLang="en-US" dirty="0"/>
              <a:t>污染源自动</a:t>
            </a:r>
            <a:r>
              <a:rPr lang="zh-CN" altLang="en-US" dirty="0" smtClean="0"/>
              <a:t>监控数据分析应用</a:t>
            </a:r>
            <a:endParaRPr lang="zh-CN" altLang="en-US" dirty="0"/>
          </a:p>
        </p:txBody>
      </p:sp>
      <p:sp>
        <p:nvSpPr>
          <p:cNvPr id="22" name="文本框 21"/>
          <p:cNvSpPr txBox="1"/>
          <p:nvPr/>
        </p:nvSpPr>
        <p:spPr>
          <a:xfrm>
            <a:off x="6716818" y="5662367"/>
            <a:ext cx="1267306" cy="276999"/>
          </a:xfrm>
          <a:prstGeom prst="rect">
            <a:avLst/>
          </a:prstGeom>
          <a:noFill/>
        </p:spPr>
        <p:txBody>
          <a:bodyPr wrap="square" rtlCol="0">
            <a:spAutoFit/>
          </a:bodyPr>
          <a:lstStyle/>
          <a:p>
            <a:r>
              <a:rPr lang="zh-CN" altLang="en-US" sz="1200" dirty="0" smtClean="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加热系统故障</a:t>
            </a:r>
            <a:endParaRPr lang="zh-CN" altLang="en-US" sz="120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p:cNvSpPr/>
          <p:nvPr/>
        </p:nvSpPr>
        <p:spPr>
          <a:xfrm>
            <a:off x="4617898" y="3600104"/>
            <a:ext cx="1261885" cy="276999"/>
          </a:xfrm>
          <a:prstGeom prst="rect">
            <a:avLst/>
          </a:prstGeom>
        </p:spPr>
        <p:txBody>
          <a:bodyPr wrap="none">
            <a:spAutoFit/>
          </a:bodyPr>
          <a:lstStyle/>
          <a:p>
            <a:pPr algn="ctr" fontAlgn="ctr"/>
            <a:r>
              <a:rPr lang="zh-CN" altLang="en-US" sz="1200"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rPr>
              <a:t>计量单元报故障</a:t>
            </a:r>
          </a:p>
        </p:txBody>
      </p:sp>
      <p:sp>
        <p:nvSpPr>
          <p:cNvPr id="29" name="矩形 28"/>
          <p:cNvSpPr/>
          <p:nvPr/>
        </p:nvSpPr>
        <p:spPr>
          <a:xfrm>
            <a:off x="8046620" y="4211708"/>
            <a:ext cx="1172116" cy="261610"/>
          </a:xfrm>
          <a:prstGeom prst="rect">
            <a:avLst/>
          </a:prstGeom>
        </p:spPr>
        <p:txBody>
          <a:bodyPr wrap="none">
            <a:spAutoFit/>
          </a:bodyPr>
          <a:lstStyle/>
          <a:p>
            <a:pPr algn="ctr" fontAlgn="ctr"/>
            <a:r>
              <a:rPr lang="zh-CN" altLang="en-US" sz="1100" dirty="0">
                <a:solidFill>
                  <a:srgbClr val="FFFF66"/>
                </a:solidFill>
                <a:latin typeface="Times New Roman" panose="02020603050405020304" pitchFamily="18" charset="0"/>
                <a:ea typeface="微软雅黑" panose="020B0503020204020204" pitchFamily="34" charset="-122"/>
                <a:cs typeface="Times New Roman" panose="02020603050405020304" pitchFamily="18" charset="0"/>
              </a:rPr>
              <a:t>标液标签未更换</a:t>
            </a:r>
          </a:p>
        </p:txBody>
      </p:sp>
      <p:sp>
        <p:nvSpPr>
          <p:cNvPr id="30" name="矩形 29"/>
          <p:cNvSpPr/>
          <p:nvPr/>
        </p:nvSpPr>
        <p:spPr>
          <a:xfrm>
            <a:off x="4992539" y="2414499"/>
            <a:ext cx="1826142" cy="338554"/>
          </a:xfrm>
          <a:prstGeom prst="rect">
            <a:avLst/>
          </a:prstGeom>
        </p:spPr>
        <p:txBody>
          <a:bodyPr wrap="none">
            <a:spAutoFit/>
          </a:bodyPr>
          <a:lstStyle/>
          <a:p>
            <a:pPr algn="ctr" fontAlgn="ctr"/>
            <a:r>
              <a:rPr lang="zh-CN" altLang="en-US" sz="1600" dirty="0">
                <a:solidFill>
                  <a:schemeClr val="accent4">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进出口流量误差大</a:t>
            </a:r>
          </a:p>
        </p:txBody>
      </p:sp>
      <p:sp>
        <p:nvSpPr>
          <p:cNvPr id="38" name="矩形 37"/>
          <p:cNvSpPr/>
          <p:nvPr/>
        </p:nvSpPr>
        <p:spPr>
          <a:xfrm>
            <a:off x="9563849" y="3198683"/>
            <a:ext cx="1709550" cy="276999"/>
          </a:xfrm>
          <a:prstGeom prst="rect">
            <a:avLst/>
          </a:prstGeom>
        </p:spPr>
        <p:txBody>
          <a:bodyPr wrap="square">
            <a:spAutoFit/>
          </a:bodyPr>
          <a:lstStyle/>
          <a:p>
            <a:pPr fontAlgn="ctr"/>
            <a:r>
              <a:rPr lang="zh-CN" altLang="en-US" sz="1200"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rPr>
              <a:t>连续两小时数据相同</a:t>
            </a:r>
          </a:p>
        </p:txBody>
      </p:sp>
      <p:sp>
        <p:nvSpPr>
          <p:cNvPr id="39" name="矩形 38"/>
          <p:cNvSpPr/>
          <p:nvPr/>
        </p:nvSpPr>
        <p:spPr>
          <a:xfrm>
            <a:off x="4340674" y="1725797"/>
            <a:ext cx="2116236" cy="338554"/>
          </a:xfrm>
          <a:prstGeom prst="rect">
            <a:avLst/>
          </a:prstGeom>
        </p:spPr>
        <p:txBody>
          <a:bodyPr wrap="square">
            <a:spAutoFit/>
          </a:bodyPr>
          <a:lstStyle/>
          <a:p>
            <a:pPr fontAlgn="ctr"/>
            <a:r>
              <a:rPr lang="zh-CN" altLang="en-US" sz="1600" dirty="0">
                <a:solidFill>
                  <a:srgbClr val="FF3399"/>
                </a:solidFill>
                <a:latin typeface="Times New Roman" panose="02020603050405020304" pitchFamily="18" charset="0"/>
                <a:ea typeface="微软雅黑" panose="020B0503020204020204" pitchFamily="34" charset="-122"/>
                <a:cs typeface="Times New Roman" panose="02020603050405020304" pitchFamily="18" charset="0"/>
              </a:rPr>
              <a:t>烟气采样管频繁堵塞</a:t>
            </a:r>
          </a:p>
        </p:txBody>
      </p:sp>
      <p:sp>
        <p:nvSpPr>
          <p:cNvPr id="45" name="矩形 44"/>
          <p:cNvSpPr/>
          <p:nvPr/>
        </p:nvSpPr>
        <p:spPr>
          <a:xfrm>
            <a:off x="5149985" y="5883180"/>
            <a:ext cx="1476515" cy="461665"/>
          </a:xfrm>
          <a:prstGeom prst="rect">
            <a:avLst/>
          </a:prstGeom>
        </p:spPr>
        <p:txBody>
          <a:bodyPr wrap="square">
            <a:spAutoFit/>
          </a:bodyPr>
          <a:lstStyle/>
          <a:p>
            <a:pPr fontAlgn="ctr"/>
            <a:r>
              <a:rPr lang="zh-CN" altLang="en-US" sz="1200" dirty="0">
                <a:solidFill>
                  <a:srgbClr val="99FF66"/>
                </a:solidFill>
                <a:latin typeface="Times New Roman" panose="02020603050405020304" pitchFamily="18" charset="0"/>
                <a:ea typeface="微软雅黑" panose="020B0503020204020204" pitchFamily="34" charset="-122"/>
                <a:cs typeface="Times New Roman" panose="02020603050405020304" pitchFamily="18" charset="0"/>
              </a:rPr>
              <a:t>小时数据上传推迟一小时</a:t>
            </a:r>
          </a:p>
        </p:txBody>
      </p:sp>
      <p:sp>
        <p:nvSpPr>
          <p:cNvPr id="46" name="矩形 45"/>
          <p:cNvSpPr/>
          <p:nvPr/>
        </p:nvSpPr>
        <p:spPr>
          <a:xfrm>
            <a:off x="7984124" y="2160429"/>
            <a:ext cx="1234463" cy="461665"/>
          </a:xfrm>
          <a:prstGeom prst="rect">
            <a:avLst/>
          </a:prstGeom>
        </p:spPr>
        <p:txBody>
          <a:bodyPr wrap="square">
            <a:spAutoFit/>
          </a:bodyPr>
          <a:lstStyle/>
          <a:p>
            <a:pPr fontAlgn="ctr"/>
            <a:r>
              <a:rPr lang="zh-CN" altLang="en-US" sz="1200" dirty="0">
                <a:solidFill>
                  <a:srgbClr val="FF3399"/>
                </a:solidFill>
                <a:latin typeface="Times New Roman" panose="02020603050405020304" pitchFamily="18" charset="0"/>
                <a:ea typeface="微软雅黑" panose="020B0503020204020204" pitchFamily="34" charset="-122"/>
                <a:cs typeface="Times New Roman" panose="02020603050405020304" pitchFamily="18" charset="0"/>
              </a:rPr>
              <a:t>未贴有效性审核标签</a:t>
            </a:r>
          </a:p>
        </p:txBody>
      </p:sp>
      <p:sp>
        <p:nvSpPr>
          <p:cNvPr id="48" name="矩形 47"/>
          <p:cNvSpPr/>
          <p:nvPr/>
        </p:nvSpPr>
        <p:spPr>
          <a:xfrm>
            <a:off x="4294448" y="5248804"/>
            <a:ext cx="1582408" cy="276999"/>
          </a:xfrm>
          <a:prstGeom prst="rect">
            <a:avLst/>
          </a:prstGeom>
        </p:spPr>
        <p:txBody>
          <a:bodyPr wrap="square">
            <a:spAutoFit/>
          </a:bodyPr>
          <a:lstStyle/>
          <a:p>
            <a:pPr fontAlgn="ctr"/>
            <a:r>
              <a:rPr lang="zh-CN" altLang="en-US" sz="12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药剂更换记录不完整</a:t>
            </a:r>
          </a:p>
        </p:txBody>
      </p:sp>
      <p:pic>
        <p:nvPicPr>
          <p:cNvPr id="2180" name="图片 2179"/>
          <p:cNvPicPr>
            <a:picLocks noChangeAspect="1"/>
          </p:cNvPicPr>
          <p:nvPr/>
        </p:nvPicPr>
        <p:blipFill>
          <a:blip r:embed="rId3"/>
          <a:stretch>
            <a:fillRect/>
          </a:stretch>
        </p:blipFill>
        <p:spPr>
          <a:xfrm>
            <a:off x="-1800769" y="375767"/>
            <a:ext cx="1295684" cy="1841953"/>
          </a:xfrm>
          <a:prstGeom prst="rect">
            <a:avLst/>
          </a:prstGeom>
        </p:spPr>
      </p:pic>
      <p:pic>
        <p:nvPicPr>
          <p:cNvPr id="2181" name="图片 2180"/>
          <p:cNvPicPr>
            <a:picLocks noChangeAspect="1"/>
          </p:cNvPicPr>
          <p:nvPr/>
        </p:nvPicPr>
        <p:blipFill>
          <a:blip r:embed="rId4"/>
          <a:stretch>
            <a:fillRect/>
          </a:stretch>
        </p:blipFill>
        <p:spPr>
          <a:xfrm>
            <a:off x="-1803588" y="2410965"/>
            <a:ext cx="1295684" cy="1841953"/>
          </a:xfrm>
          <a:prstGeom prst="rect">
            <a:avLst/>
          </a:prstGeom>
        </p:spPr>
      </p:pic>
      <p:pic>
        <p:nvPicPr>
          <p:cNvPr id="2182" name="图片 2181"/>
          <p:cNvPicPr>
            <a:picLocks noChangeAspect="1"/>
          </p:cNvPicPr>
          <p:nvPr/>
        </p:nvPicPr>
        <p:blipFill>
          <a:blip r:embed="rId5"/>
          <a:stretch>
            <a:fillRect/>
          </a:stretch>
        </p:blipFill>
        <p:spPr>
          <a:xfrm>
            <a:off x="-1446784" y="4116495"/>
            <a:ext cx="1295684" cy="1841953"/>
          </a:xfrm>
          <a:prstGeom prst="rect">
            <a:avLst/>
          </a:prstGeom>
        </p:spPr>
      </p:pic>
      <p:pic>
        <p:nvPicPr>
          <p:cNvPr id="2183" name="图片 2182"/>
          <p:cNvPicPr>
            <a:picLocks noChangeAspect="1"/>
          </p:cNvPicPr>
          <p:nvPr/>
        </p:nvPicPr>
        <p:blipFill>
          <a:blip r:embed="rId6"/>
          <a:stretch>
            <a:fillRect/>
          </a:stretch>
        </p:blipFill>
        <p:spPr>
          <a:xfrm>
            <a:off x="-1192137" y="-1841953"/>
            <a:ext cx="1295684" cy="1841953"/>
          </a:xfrm>
          <a:prstGeom prst="rect">
            <a:avLst/>
          </a:prstGeom>
        </p:spPr>
      </p:pic>
      <p:pic>
        <p:nvPicPr>
          <p:cNvPr id="2184" name="图片 2183"/>
          <p:cNvPicPr>
            <a:picLocks noChangeAspect="1"/>
          </p:cNvPicPr>
          <p:nvPr/>
        </p:nvPicPr>
        <p:blipFill>
          <a:blip r:embed="rId7"/>
          <a:stretch>
            <a:fillRect/>
          </a:stretch>
        </p:blipFill>
        <p:spPr>
          <a:xfrm>
            <a:off x="-2294001" y="1381544"/>
            <a:ext cx="1295684" cy="1841953"/>
          </a:xfrm>
          <a:prstGeom prst="rect">
            <a:avLst/>
          </a:prstGeom>
        </p:spPr>
      </p:pic>
      <p:pic>
        <p:nvPicPr>
          <p:cNvPr id="2185" name="图片 2184"/>
          <p:cNvPicPr>
            <a:picLocks noChangeAspect="1"/>
          </p:cNvPicPr>
          <p:nvPr/>
        </p:nvPicPr>
        <p:blipFill>
          <a:blip r:embed="rId8"/>
          <a:stretch>
            <a:fillRect/>
          </a:stretch>
        </p:blipFill>
        <p:spPr>
          <a:xfrm>
            <a:off x="-2447163" y="4726509"/>
            <a:ext cx="1295684" cy="1841953"/>
          </a:xfrm>
          <a:prstGeom prst="rect">
            <a:avLst/>
          </a:prstGeom>
        </p:spPr>
      </p:pic>
      <p:pic>
        <p:nvPicPr>
          <p:cNvPr id="2190" name="图片 2189"/>
          <p:cNvPicPr>
            <a:picLocks noChangeAspect="1"/>
          </p:cNvPicPr>
          <p:nvPr/>
        </p:nvPicPr>
        <p:blipFill>
          <a:blip r:embed="rId9"/>
          <a:stretch>
            <a:fillRect/>
          </a:stretch>
        </p:blipFill>
        <p:spPr>
          <a:xfrm>
            <a:off x="-1446784" y="5752438"/>
            <a:ext cx="1295684" cy="1841953"/>
          </a:xfrm>
          <a:prstGeom prst="rect">
            <a:avLst/>
          </a:prstGeom>
        </p:spPr>
      </p:pic>
      <p:grpSp>
        <p:nvGrpSpPr>
          <p:cNvPr id="6" name="Group 4"/>
          <p:cNvGrpSpPr>
            <a:grpSpLocks noChangeAspect="1"/>
          </p:cNvGrpSpPr>
          <p:nvPr/>
        </p:nvGrpSpPr>
        <p:grpSpPr bwMode="auto">
          <a:xfrm>
            <a:off x="3265339" y="2887345"/>
            <a:ext cx="1727200" cy="1754188"/>
            <a:chOff x="2672" y="1934"/>
            <a:chExt cx="1088" cy="1105"/>
          </a:xfrm>
        </p:grpSpPr>
        <p:sp>
          <p:nvSpPr>
            <p:cNvPr id="7" name="AutoShape 3"/>
            <p:cNvSpPr>
              <a:spLocks noChangeAspect="1" noChangeArrowheads="1" noTextEdit="1"/>
            </p:cNvSpPr>
            <p:nvPr/>
          </p:nvSpPr>
          <p:spPr bwMode="auto">
            <a:xfrm>
              <a:off x="2672" y="1934"/>
              <a:ext cx="1088"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Rectangle 5"/>
            <p:cNvSpPr>
              <a:spLocks noChangeArrowheads="1"/>
            </p:cNvSpPr>
            <p:nvPr/>
          </p:nvSpPr>
          <p:spPr bwMode="auto">
            <a:xfrm>
              <a:off x="3002" y="1973"/>
              <a:ext cx="431" cy="67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Rectangle 6"/>
            <p:cNvSpPr>
              <a:spLocks noChangeArrowheads="1"/>
            </p:cNvSpPr>
            <p:nvPr/>
          </p:nvSpPr>
          <p:spPr bwMode="auto">
            <a:xfrm>
              <a:off x="3002" y="1973"/>
              <a:ext cx="431" cy="676"/>
            </a:xfrm>
            <a:prstGeom prst="rect">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Oval 7"/>
            <p:cNvSpPr>
              <a:spLocks noChangeArrowheads="1"/>
            </p:cNvSpPr>
            <p:nvPr/>
          </p:nvSpPr>
          <p:spPr bwMode="auto">
            <a:xfrm>
              <a:off x="3324" y="2309"/>
              <a:ext cx="52" cy="52"/>
            </a:xfrm>
            <a:prstGeom prst="ellipse">
              <a:avLst/>
            </a:prstGeom>
            <a:solidFill>
              <a:srgbClr val="AAD28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Oval 8"/>
            <p:cNvSpPr>
              <a:spLocks noChangeArrowheads="1"/>
            </p:cNvSpPr>
            <p:nvPr/>
          </p:nvSpPr>
          <p:spPr bwMode="auto">
            <a:xfrm>
              <a:off x="3324" y="2309"/>
              <a:ext cx="52" cy="52"/>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Freeform 9"/>
            <p:cNvSpPr>
              <a:spLocks noEditPoints="1"/>
            </p:cNvSpPr>
            <p:nvPr/>
          </p:nvSpPr>
          <p:spPr bwMode="auto">
            <a:xfrm>
              <a:off x="3166" y="2419"/>
              <a:ext cx="210" cy="119"/>
            </a:xfrm>
            <a:custGeom>
              <a:avLst/>
              <a:gdLst>
                <a:gd name="T0" fmla="*/ 0 w 210"/>
                <a:gd name="T1" fmla="*/ 119 h 119"/>
                <a:gd name="T2" fmla="*/ 210 w 210"/>
                <a:gd name="T3" fmla="*/ 119 h 119"/>
                <a:gd name="T4" fmla="*/ 210 w 210"/>
                <a:gd name="T5" fmla="*/ 102 h 119"/>
                <a:gd name="T6" fmla="*/ 0 w 210"/>
                <a:gd name="T7" fmla="*/ 102 h 119"/>
                <a:gd name="T8" fmla="*/ 0 w 210"/>
                <a:gd name="T9" fmla="*/ 119 h 119"/>
                <a:gd name="T10" fmla="*/ 0 w 210"/>
                <a:gd name="T11" fmla="*/ 68 h 119"/>
                <a:gd name="T12" fmla="*/ 210 w 210"/>
                <a:gd name="T13" fmla="*/ 68 h 119"/>
                <a:gd name="T14" fmla="*/ 210 w 210"/>
                <a:gd name="T15" fmla="*/ 51 h 119"/>
                <a:gd name="T16" fmla="*/ 0 w 210"/>
                <a:gd name="T17" fmla="*/ 51 h 119"/>
                <a:gd name="T18" fmla="*/ 0 w 210"/>
                <a:gd name="T19" fmla="*/ 68 h 119"/>
                <a:gd name="T20" fmla="*/ 0 w 210"/>
                <a:gd name="T21" fmla="*/ 17 h 119"/>
                <a:gd name="T22" fmla="*/ 210 w 210"/>
                <a:gd name="T23" fmla="*/ 17 h 119"/>
                <a:gd name="T24" fmla="*/ 210 w 210"/>
                <a:gd name="T25" fmla="*/ 0 h 119"/>
                <a:gd name="T26" fmla="*/ 0 w 210"/>
                <a:gd name="T27" fmla="*/ 0 h 119"/>
                <a:gd name="T28" fmla="*/ 0 w 210"/>
                <a:gd name="T29" fmla="*/ 1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19">
                  <a:moveTo>
                    <a:pt x="0" y="119"/>
                  </a:moveTo>
                  <a:lnTo>
                    <a:pt x="210" y="119"/>
                  </a:lnTo>
                  <a:lnTo>
                    <a:pt x="210" y="102"/>
                  </a:lnTo>
                  <a:lnTo>
                    <a:pt x="0" y="102"/>
                  </a:lnTo>
                  <a:lnTo>
                    <a:pt x="0" y="119"/>
                  </a:lnTo>
                  <a:close/>
                  <a:moveTo>
                    <a:pt x="0" y="68"/>
                  </a:moveTo>
                  <a:lnTo>
                    <a:pt x="210" y="68"/>
                  </a:lnTo>
                  <a:lnTo>
                    <a:pt x="210" y="51"/>
                  </a:lnTo>
                  <a:lnTo>
                    <a:pt x="0" y="51"/>
                  </a:lnTo>
                  <a:lnTo>
                    <a:pt x="0" y="68"/>
                  </a:lnTo>
                  <a:close/>
                  <a:moveTo>
                    <a:pt x="0" y="17"/>
                  </a:moveTo>
                  <a:lnTo>
                    <a:pt x="210" y="17"/>
                  </a:lnTo>
                  <a:lnTo>
                    <a:pt x="210" y="0"/>
                  </a:lnTo>
                  <a:lnTo>
                    <a:pt x="0" y="0"/>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Freeform 10"/>
            <p:cNvSpPr>
              <a:spLocks noEditPoints="1"/>
            </p:cNvSpPr>
            <p:nvPr/>
          </p:nvSpPr>
          <p:spPr bwMode="auto">
            <a:xfrm>
              <a:off x="2971" y="1942"/>
              <a:ext cx="493" cy="738"/>
            </a:xfrm>
            <a:custGeom>
              <a:avLst/>
              <a:gdLst>
                <a:gd name="T0" fmla="*/ 8 w 979"/>
                <a:gd name="T1" fmla="*/ 145 h 1464"/>
                <a:gd name="T2" fmla="*/ 8 w 979"/>
                <a:gd name="T3" fmla="*/ 16 h 1464"/>
                <a:gd name="T4" fmla="*/ 16 w 979"/>
                <a:gd name="T5" fmla="*/ 329 h 1464"/>
                <a:gd name="T6" fmla="*/ 0 w 979"/>
                <a:gd name="T7" fmla="*/ 217 h 1464"/>
                <a:gd name="T8" fmla="*/ 16 w 979"/>
                <a:gd name="T9" fmla="*/ 409 h 1464"/>
                <a:gd name="T10" fmla="*/ 0 w 979"/>
                <a:gd name="T11" fmla="*/ 521 h 1464"/>
                <a:gd name="T12" fmla="*/ 16 w 979"/>
                <a:gd name="T13" fmla="*/ 409 h 1464"/>
                <a:gd name="T14" fmla="*/ 8 w 979"/>
                <a:gd name="T15" fmla="*/ 721 h 1464"/>
                <a:gd name="T16" fmla="*/ 8 w 979"/>
                <a:gd name="T17" fmla="*/ 593 h 1464"/>
                <a:gd name="T18" fmla="*/ 16 w 979"/>
                <a:gd name="T19" fmla="*/ 905 h 1464"/>
                <a:gd name="T20" fmla="*/ 0 w 979"/>
                <a:gd name="T21" fmla="*/ 793 h 1464"/>
                <a:gd name="T22" fmla="*/ 16 w 979"/>
                <a:gd name="T23" fmla="*/ 985 h 1464"/>
                <a:gd name="T24" fmla="*/ 0 w 979"/>
                <a:gd name="T25" fmla="*/ 1098 h 1464"/>
                <a:gd name="T26" fmla="*/ 16 w 979"/>
                <a:gd name="T27" fmla="*/ 985 h 1464"/>
                <a:gd name="T28" fmla="*/ 8 w 979"/>
                <a:gd name="T29" fmla="*/ 1298 h 1464"/>
                <a:gd name="T30" fmla="*/ 8 w 979"/>
                <a:gd name="T31" fmla="*/ 1170 h 1464"/>
                <a:gd name="T32" fmla="*/ 16 w 979"/>
                <a:gd name="T33" fmla="*/ 1456 h 1464"/>
                <a:gd name="T34" fmla="*/ 41 w 979"/>
                <a:gd name="T35" fmla="*/ 1456 h 1464"/>
                <a:gd name="T36" fmla="*/ 0 w 979"/>
                <a:gd name="T37" fmla="*/ 1456 h 1464"/>
                <a:gd name="T38" fmla="*/ 16 w 979"/>
                <a:gd name="T39" fmla="*/ 1370 h 1464"/>
                <a:gd name="T40" fmla="*/ 233 w 979"/>
                <a:gd name="T41" fmla="*/ 1456 h 1464"/>
                <a:gd name="T42" fmla="*/ 105 w 979"/>
                <a:gd name="T43" fmla="*/ 1456 h 1464"/>
                <a:gd name="T44" fmla="*/ 418 w 979"/>
                <a:gd name="T45" fmla="*/ 1448 h 1464"/>
                <a:gd name="T46" fmla="*/ 305 w 979"/>
                <a:gd name="T47" fmla="*/ 1464 h 1464"/>
                <a:gd name="T48" fmla="*/ 498 w 979"/>
                <a:gd name="T49" fmla="*/ 1448 h 1464"/>
                <a:gd name="T50" fmla="*/ 610 w 979"/>
                <a:gd name="T51" fmla="*/ 1464 h 1464"/>
                <a:gd name="T52" fmla="*/ 498 w 979"/>
                <a:gd name="T53" fmla="*/ 1448 h 1464"/>
                <a:gd name="T54" fmla="*/ 810 w 979"/>
                <a:gd name="T55" fmla="*/ 1456 h 1464"/>
                <a:gd name="T56" fmla="*/ 682 w 979"/>
                <a:gd name="T57" fmla="*/ 1456 h 1464"/>
                <a:gd name="T58" fmla="*/ 971 w 979"/>
                <a:gd name="T59" fmla="*/ 1448 h 1464"/>
                <a:gd name="T60" fmla="*/ 971 w 979"/>
                <a:gd name="T61" fmla="*/ 1425 h 1464"/>
                <a:gd name="T62" fmla="*/ 971 w 979"/>
                <a:gd name="T63" fmla="*/ 1464 h 1464"/>
                <a:gd name="T64" fmla="*/ 882 w 979"/>
                <a:gd name="T65" fmla="*/ 1448 h 1464"/>
                <a:gd name="T66" fmla="*/ 971 w 979"/>
                <a:gd name="T67" fmla="*/ 1233 h 1464"/>
                <a:gd name="T68" fmla="*/ 971 w 979"/>
                <a:gd name="T69" fmla="*/ 1361 h 1464"/>
                <a:gd name="T70" fmla="*/ 963 w 979"/>
                <a:gd name="T71" fmla="*/ 1049 h 1464"/>
                <a:gd name="T72" fmla="*/ 979 w 979"/>
                <a:gd name="T73" fmla="*/ 1161 h 1464"/>
                <a:gd name="T74" fmla="*/ 963 w 979"/>
                <a:gd name="T75" fmla="*/ 969 h 1464"/>
                <a:gd name="T76" fmla="*/ 979 w 979"/>
                <a:gd name="T77" fmla="*/ 856 h 1464"/>
                <a:gd name="T78" fmla="*/ 963 w 979"/>
                <a:gd name="T79" fmla="*/ 969 h 1464"/>
                <a:gd name="T80" fmla="*/ 971 w 979"/>
                <a:gd name="T81" fmla="*/ 656 h 1464"/>
                <a:gd name="T82" fmla="*/ 971 w 979"/>
                <a:gd name="T83" fmla="*/ 784 h 1464"/>
                <a:gd name="T84" fmla="*/ 963 w 979"/>
                <a:gd name="T85" fmla="*/ 472 h 1464"/>
                <a:gd name="T86" fmla="*/ 979 w 979"/>
                <a:gd name="T87" fmla="*/ 584 h 1464"/>
                <a:gd name="T88" fmla="*/ 963 w 979"/>
                <a:gd name="T89" fmla="*/ 392 h 1464"/>
                <a:gd name="T90" fmla="*/ 979 w 979"/>
                <a:gd name="T91" fmla="*/ 280 h 1464"/>
                <a:gd name="T92" fmla="*/ 963 w 979"/>
                <a:gd name="T93" fmla="*/ 392 h 1464"/>
                <a:gd name="T94" fmla="*/ 971 w 979"/>
                <a:gd name="T95" fmla="*/ 80 h 1464"/>
                <a:gd name="T96" fmla="*/ 971 w 979"/>
                <a:gd name="T97" fmla="*/ 208 h 1464"/>
                <a:gd name="T98" fmla="*/ 858 w 979"/>
                <a:gd name="T99" fmla="*/ 16 h 1464"/>
                <a:gd name="T100" fmla="*/ 970 w 979"/>
                <a:gd name="T101" fmla="*/ 0 h 1464"/>
                <a:gd name="T102" fmla="*/ 778 w 979"/>
                <a:gd name="T103" fmla="*/ 16 h 1464"/>
                <a:gd name="T104" fmla="*/ 666 w 979"/>
                <a:gd name="T105" fmla="*/ 0 h 1464"/>
                <a:gd name="T106" fmla="*/ 778 w 979"/>
                <a:gd name="T107" fmla="*/ 16 h 1464"/>
                <a:gd name="T108" fmla="*/ 465 w 979"/>
                <a:gd name="T109" fmla="*/ 8 h 1464"/>
                <a:gd name="T110" fmla="*/ 593 w 979"/>
                <a:gd name="T111" fmla="*/ 8 h 1464"/>
                <a:gd name="T112" fmla="*/ 281 w 979"/>
                <a:gd name="T113" fmla="*/ 16 h 1464"/>
                <a:gd name="T114" fmla="*/ 393 w 979"/>
                <a:gd name="T115" fmla="*/ 0 h 1464"/>
                <a:gd name="T116" fmla="*/ 201 w 979"/>
                <a:gd name="T117" fmla="*/ 16 h 1464"/>
                <a:gd name="T118" fmla="*/ 89 w 979"/>
                <a:gd name="T119" fmla="*/ 0 h 1464"/>
                <a:gd name="T120" fmla="*/ 201 w 979"/>
                <a:gd name="T121" fmla="*/ 16 h 1464"/>
                <a:gd name="T122" fmla="*/ 0 w 979"/>
                <a:gd name="T123" fmla="*/ 8 h 1464"/>
                <a:gd name="T124" fmla="*/ 17 w 979"/>
                <a:gd name="T125" fmla="*/ 8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9" h="1464">
                  <a:moveTo>
                    <a:pt x="16" y="24"/>
                  </a:moveTo>
                  <a:lnTo>
                    <a:pt x="16" y="137"/>
                  </a:lnTo>
                  <a:cubicBezTo>
                    <a:pt x="16" y="141"/>
                    <a:pt x="12" y="145"/>
                    <a:pt x="8" y="145"/>
                  </a:cubicBezTo>
                  <a:cubicBezTo>
                    <a:pt x="3" y="145"/>
                    <a:pt x="0" y="141"/>
                    <a:pt x="0" y="137"/>
                  </a:cubicBezTo>
                  <a:lnTo>
                    <a:pt x="0" y="24"/>
                  </a:lnTo>
                  <a:cubicBezTo>
                    <a:pt x="0" y="20"/>
                    <a:pt x="3" y="16"/>
                    <a:pt x="8" y="16"/>
                  </a:cubicBezTo>
                  <a:cubicBezTo>
                    <a:pt x="12" y="16"/>
                    <a:pt x="16" y="20"/>
                    <a:pt x="16" y="24"/>
                  </a:cubicBezTo>
                  <a:close/>
                  <a:moveTo>
                    <a:pt x="16" y="217"/>
                  </a:moveTo>
                  <a:lnTo>
                    <a:pt x="16" y="329"/>
                  </a:lnTo>
                  <a:cubicBezTo>
                    <a:pt x="16" y="333"/>
                    <a:pt x="12" y="337"/>
                    <a:pt x="8" y="337"/>
                  </a:cubicBezTo>
                  <a:cubicBezTo>
                    <a:pt x="3" y="337"/>
                    <a:pt x="0" y="333"/>
                    <a:pt x="0" y="329"/>
                  </a:cubicBezTo>
                  <a:lnTo>
                    <a:pt x="0" y="217"/>
                  </a:lnTo>
                  <a:cubicBezTo>
                    <a:pt x="0" y="212"/>
                    <a:pt x="3" y="209"/>
                    <a:pt x="8" y="209"/>
                  </a:cubicBezTo>
                  <a:cubicBezTo>
                    <a:pt x="12" y="209"/>
                    <a:pt x="16" y="212"/>
                    <a:pt x="16" y="217"/>
                  </a:cubicBezTo>
                  <a:close/>
                  <a:moveTo>
                    <a:pt x="16" y="409"/>
                  </a:moveTo>
                  <a:lnTo>
                    <a:pt x="16" y="521"/>
                  </a:lnTo>
                  <a:cubicBezTo>
                    <a:pt x="16" y="525"/>
                    <a:pt x="12" y="529"/>
                    <a:pt x="8" y="529"/>
                  </a:cubicBezTo>
                  <a:cubicBezTo>
                    <a:pt x="3" y="529"/>
                    <a:pt x="0" y="525"/>
                    <a:pt x="0" y="521"/>
                  </a:cubicBezTo>
                  <a:lnTo>
                    <a:pt x="0" y="409"/>
                  </a:lnTo>
                  <a:cubicBezTo>
                    <a:pt x="0" y="404"/>
                    <a:pt x="3" y="401"/>
                    <a:pt x="8" y="401"/>
                  </a:cubicBezTo>
                  <a:cubicBezTo>
                    <a:pt x="12" y="401"/>
                    <a:pt x="16" y="404"/>
                    <a:pt x="16" y="409"/>
                  </a:cubicBezTo>
                  <a:close/>
                  <a:moveTo>
                    <a:pt x="16" y="601"/>
                  </a:moveTo>
                  <a:lnTo>
                    <a:pt x="16" y="713"/>
                  </a:lnTo>
                  <a:cubicBezTo>
                    <a:pt x="16" y="718"/>
                    <a:pt x="12" y="721"/>
                    <a:pt x="8" y="721"/>
                  </a:cubicBezTo>
                  <a:cubicBezTo>
                    <a:pt x="3" y="721"/>
                    <a:pt x="0" y="718"/>
                    <a:pt x="0" y="713"/>
                  </a:cubicBezTo>
                  <a:lnTo>
                    <a:pt x="0" y="601"/>
                  </a:lnTo>
                  <a:cubicBezTo>
                    <a:pt x="0" y="597"/>
                    <a:pt x="3" y="593"/>
                    <a:pt x="8" y="593"/>
                  </a:cubicBezTo>
                  <a:cubicBezTo>
                    <a:pt x="12" y="593"/>
                    <a:pt x="16" y="597"/>
                    <a:pt x="16" y="601"/>
                  </a:cubicBezTo>
                  <a:close/>
                  <a:moveTo>
                    <a:pt x="16" y="793"/>
                  </a:moveTo>
                  <a:lnTo>
                    <a:pt x="16" y="905"/>
                  </a:lnTo>
                  <a:cubicBezTo>
                    <a:pt x="16" y="910"/>
                    <a:pt x="12" y="913"/>
                    <a:pt x="8" y="913"/>
                  </a:cubicBezTo>
                  <a:cubicBezTo>
                    <a:pt x="3" y="913"/>
                    <a:pt x="0" y="910"/>
                    <a:pt x="0" y="905"/>
                  </a:cubicBezTo>
                  <a:lnTo>
                    <a:pt x="0" y="793"/>
                  </a:lnTo>
                  <a:cubicBezTo>
                    <a:pt x="0" y="789"/>
                    <a:pt x="3" y="785"/>
                    <a:pt x="8" y="785"/>
                  </a:cubicBezTo>
                  <a:cubicBezTo>
                    <a:pt x="12" y="785"/>
                    <a:pt x="16" y="789"/>
                    <a:pt x="16" y="793"/>
                  </a:cubicBezTo>
                  <a:close/>
                  <a:moveTo>
                    <a:pt x="16" y="985"/>
                  </a:moveTo>
                  <a:lnTo>
                    <a:pt x="16" y="1098"/>
                  </a:lnTo>
                  <a:cubicBezTo>
                    <a:pt x="16" y="1102"/>
                    <a:pt x="12" y="1106"/>
                    <a:pt x="8" y="1106"/>
                  </a:cubicBezTo>
                  <a:cubicBezTo>
                    <a:pt x="3" y="1106"/>
                    <a:pt x="0" y="1102"/>
                    <a:pt x="0" y="1098"/>
                  </a:cubicBezTo>
                  <a:lnTo>
                    <a:pt x="0" y="985"/>
                  </a:lnTo>
                  <a:cubicBezTo>
                    <a:pt x="0" y="981"/>
                    <a:pt x="3" y="977"/>
                    <a:pt x="8" y="977"/>
                  </a:cubicBezTo>
                  <a:cubicBezTo>
                    <a:pt x="12" y="977"/>
                    <a:pt x="16" y="981"/>
                    <a:pt x="16" y="985"/>
                  </a:cubicBezTo>
                  <a:close/>
                  <a:moveTo>
                    <a:pt x="16" y="1178"/>
                  </a:moveTo>
                  <a:lnTo>
                    <a:pt x="16" y="1290"/>
                  </a:lnTo>
                  <a:cubicBezTo>
                    <a:pt x="16" y="1294"/>
                    <a:pt x="12" y="1298"/>
                    <a:pt x="8" y="1298"/>
                  </a:cubicBezTo>
                  <a:cubicBezTo>
                    <a:pt x="3" y="1298"/>
                    <a:pt x="0" y="1294"/>
                    <a:pt x="0" y="1290"/>
                  </a:cubicBezTo>
                  <a:lnTo>
                    <a:pt x="0" y="1178"/>
                  </a:lnTo>
                  <a:cubicBezTo>
                    <a:pt x="0" y="1173"/>
                    <a:pt x="3" y="1170"/>
                    <a:pt x="8" y="1170"/>
                  </a:cubicBezTo>
                  <a:cubicBezTo>
                    <a:pt x="12" y="1170"/>
                    <a:pt x="16" y="1173"/>
                    <a:pt x="16" y="1178"/>
                  </a:cubicBezTo>
                  <a:close/>
                  <a:moveTo>
                    <a:pt x="16" y="1370"/>
                  </a:moveTo>
                  <a:lnTo>
                    <a:pt x="16" y="1456"/>
                  </a:lnTo>
                  <a:lnTo>
                    <a:pt x="8" y="1448"/>
                  </a:lnTo>
                  <a:lnTo>
                    <a:pt x="33" y="1448"/>
                  </a:lnTo>
                  <a:cubicBezTo>
                    <a:pt x="38" y="1448"/>
                    <a:pt x="41" y="1452"/>
                    <a:pt x="41" y="1456"/>
                  </a:cubicBezTo>
                  <a:cubicBezTo>
                    <a:pt x="41" y="1461"/>
                    <a:pt x="38" y="1464"/>
                    <a:pt x="33" y="1464"/>
                  </a:cubicBezTo>
                  <a:lnTo>
                    <a:pt x="8" y="1464"/>
                  </a:lnTo>
                  <a:cubicBezTo>
                    <a:pt x="3" y="1464"/>
                    <a:pt x="0" y="1461"/>
                    <a:pt x="0" y="1456"/>
                  </a:cubicBezTo>
                  <a:lnTo>
                    <a:pt x="0" y="1370"/>
                  </a:lnTo>
                  <a:cubicBezTo>
                    <a:pt x="0" y="1365"/>
                    <a:pt x="3" y="1362"/>
                    <a:pt x="8" y="1362"/>
                  </a:cubicBezTo>
                  <a:cubicBezTo>
                    <a:pt x="12" y="1362"/>
                    <a:pt x="16" y="1365"/>
                    <a:pt x="16" y="1370"/>
                  </a:cubicBezTo>
                  <a:close/>
                  <a:moveTo>
                    <a:pt x="113" y="1448"/>
                  </a:moveTo>
                  <a:lnTo>
                    <a:pt x="225" y="1448"/>
                  </a:lnTo>
                  <a:cubicBezTo>
                    <a:pt x="230" y="1448"/>
                    <a:pt x="233" y="1452"/>
                    <a:pt x="233" y="1456"/>
                  </a:cubicBezTo>
                  <a:cubicBezTo>
                    <a:pt x="233" y="1461"/>
                    <a:pt x="230" y="1464"/>
                    <a:pt x="225" y="1464"/>
                  </a:cubicBezTo>
                  <a:lnTo>
                    <a:pt x="113" y="1464"/>
                  </a:lnTo>
                  <a:cubicBezTo>
                    <a:pt x="109" y="1464"/>
                    <a:pt x="105" y="1461"/>
                    <a:pt x="105" y="1456"/>
                  </a:cubicBezTo>
                  <a:cubicBezTo>
                    <a:pt x="105" y="1452"/>
                    <a:pt x="109" y="1448"/>
                    <a:pt x="113" y="1448"/>
                  </a:cubicBezTo>
                  <a:close/>
                  <a:moveTo>
                    <a:pt x="305" y="1448"/>
                  </a:moveTo>
                  <a:lnTo>
                    <a:pt x="418" y="1448"/>
                  </a:lnTo>
                  <a:cubicBezTo>
                    <a:pt x="422" y="1448"/>
                    <a:pt x="426" y="1452"/>
                    <a:pt x="426" y="1456"/>
                  </a:cubicBezTo>
                  <a:cubicBezTo>
                    <a:pt x="426" y="1461"/>
                    <a:pt x="422" y="1464"/>
                    <a:pt x="418" y="1464"/>
                  </a:cubicBezTo>
                  <a:lnTo>
                    <a:pt x="305" y="1464"/>
                  </a:lnTo>
                  <a:cubicBezTo>
                    <a:pt x="301" y="1464"/>
                    <a:pt x="297" y="1461"/>
                    <a:pt x="297" y="1456"/>
                  </a:cubicBezTo>
                  <a:cubicBezTo>
                    <a:pt x="297" y="1452"/>
                    <a:pt x="301" y="1448"/>
                    <a:pt x="305" y="1448"/>
                  </a:cubicBezTo>
                  <a:close/>
                  <a:moveTo>
                    <a:pt x="498" y="1448"/>
                  </a:moveTo>
                  <a:lnTo>
                    <a:pt x="610" y="1448"/>
                  </a:lnTo>
                  <a:cubicBezTo>
                    <a:pt x="614" y="1448"/>
                    <a:pt x="618" y="1452"/>
                    <a:pt x="618" y="1456"/>
                  </a:cubicBezTo>
                  <a:cubicBezTo>
                    <a:pt x="618" y="1461"/>
                    <a:pt x="614" y="1464"/>
                    <a:pt x="610" y="1464"/>
                  </a:cubicBezTo>
                  <a:lnTo>
                    <a:pt x="498" y="1464"/>
                  </a:lnTo>
                  <a:cubicBezTo>
                    <a:pt x="493" y="1464"/>
                    <a:pt x="490" y="1461"/>
                    <a:pt x="490" y="1456"/>
                  </a:cubicBezTo>
                  <a:cubicBezTo>
                    <a:pt x="490" y="1452"/>
                    <a:pt x="493" y="1448"/>
                    <a:pt x="498" y="1448"/>
                  </a:cubicBezTo>
                  <a:close/>
                  <a:moveTo>
                    <a:pt x="690" y="1448"/>
                  </a:moveTo>
                  <a:lnTo>
                    <a:pt x="802" y="1448"/>
                  </a:lnTo>
                  <a:cubicBezTo>
                    <a:pt x="806" y="1448"/>
                    <a:pt x="810" y="1452"/>
                    <a:pt x="810" y="1456"/>
                  </a:cubicBezTo>
                  <a:cubicBezTo>
                    <a:pt x="810" y="1461"/>
                    <a:pt x="806" y="1464"/>
                    <a:pt x="802" y="1464"/>
                  </a:cubicBezTo>
                  <a:lnTo>
                    <a:pt x="690" y="1464"/>
                  </a:lnTo>
                  <a:cubicBezTo>
                    <a:pt x="685" y="1464"/>
                    <a:pt x="682" y="1461"/>
                    <a:pt x="682" y="1456"/>
                  </a:cubicBezTo>
                  <a:cubicBezTo>
                    <a:pt x="682" y="1452"/>
                    <a:pt x="685" y="1448"/>
                    <a:pt x="690" y="1448"/>
                  </a:cubicBezTo>
                  <a:close/>
                  <a:moveTo>
                    <a:pt x="882" y="1448"/>
                  </a:moveTo>
                  <a:lnTo>
                    <a:pt x="971" y="1448"/>
                  </a:lnTo>
                  <a:lnTo>
                    <a:pt x="963" y="1456"/>
                  </a:lnTo>
                  <a:lnTo>
                    <a:pt x="963" y="1433"/>
                  </a:lnTo>
                  <a:cubicBezTo>
                    <a:pt x="963" y="1429"/>
                    <a:pt x="966" y="1425"/>
                    <a:pt x="971" y="1425"/>
                  </a:cubicBezTo>
                  <a:cubicBezTo>
                    <a:pt x="975" y="1425"/>
                    <a:pt x="979" y="1429"/>
                    <a:pt x="979" y="1433"/>
                  </a:cubicBezTo>
                  <a:lnTo>
                    <a:pt x="979" y="1456"/>
                  </a:lnTo>
                  <a:cubicBezTo>
                    <a:pt x="979" y="1461"/>
                    <a:pt x="975" y="1464"/>
                    <a:pt x="971" y="1464"/>
                  </a:cubicBezTo>
                  <a:lnTo>
                    <a:pt x="882" y="1464"/>
                  </a:lnTo>
                  <a:cubicBezTo>
                    <a:pt x="878" y="1464"/>
                    <a:pt x="874" y="1461"/>
                    <a:pt x="874" y="1456"/>
                  </a:cubicBezTo>
                  <a:cubicBezTo>
                    <a:pt x="874" y="1452"/>
                    <a:pt x="878" y="1448"/>
                    <a:pt x="882" y="1448"/>
                  </a:cubicBezTo>
                  <a:close/>
                  <a:moveTo>
                    <a:pt x="963" y="1353"/>
                  </a:moveTo>
                  <a:lnTo>
                    <a:pt x="963" y="1241"/>
                  </a:lnTo>
                  <a:cubicBezTo>
                    <a:pt x="963" y="1236"/>
                    <a:pt x="966" y="1233"/>
                    <a:pt x="971" y="1233"/>
                  </a:cubicBezTo>
                  <a:cubicBezTo>
                    <a:pt x="975" y="1233"/>
                    <a:pt x="979" y="1236"/>
                    <a:pt x="979" y="1241"/>
                  </a:cubicBezTo>
                  <a:lnTo>
                    <a:pt x="979" y="1353"/>
                  </a:lnTo>
                  <a:cubicBezTo>
                    <a:pt x="979" y="1357"/>
                    <a:pt x="975" y="1361"/>
                    <a:pt x="971" y="1361"/>
                  </a:cubicBezTo>
                  <a:cubicBezTo>
                    <a:pt x="966" y="1361"/>
                    <a:pt x="963" y="1357"/>
                    <a:pt x="963" y="1353"/>
                  </a:cubicBezTo>
                  <a:close/>
                  <a:moveTo>
                    <a:pt x="963" y="1161"/>
                  </a:moveTo>
                  <a:lnTo>
                    <a:pt x="963" y="1049"/>
                  </a:lnTo>
                  <a:cubicBezTo>
                    <a:pt x="963" y="1044"/>
                    <a:pt x="966" y="1041"/>
                    <a:pt x="971" y="1041"/>
                  </a:cubicBezTo>
                  <a:cubicBezTo>
                    <a:pt x="975" y="1041"/>
                    <a:pt x="979" y="1044"/>
                    <a:pt x="979" y="1049"/>
                  </a:cubicBezTo>
                  <a:lnTo>
                    <a:pt x="979" y="1161"/>
                  </a:lnTo>
                  <a:cubicBezTo>
                    <a:pt x="979" y="1165"/>
                    <a:pt x="975" y="1169"/>
                    <a:pt x="971" y="1169"/>
                  </a:cubicBezTo>
                  <a:cubicBezTo>
                    <a:pt x="966" y="1169"/>
                    <a:pt x="963" y="1165"/>
                    <a:pt x="963" y="1161"/>
                  </a:cubicBezTo>
                  <a:close/>
                  <a:moveTo>
                    <a:pt x="963" y="969"/>
                  </a:moveTo>
                  <a:lnTo>
                    <a:pt x="963" y="856"/>
                  </a:lnTo>
                  <a:cubicBezTo>
                    <a:pt x="963" y="852"/>
                    <a:pt x="966" y="848"/>
                    <a:pt x="971" y="848"/>
                  </a:cubicBezTo>
                  <a:cubicBezTo>
                    <a:pt x="975" y="848"/>
                    <a:pt x="979" y="852"/>
                    <a:pt x="979" y="856"/>
                  </a:cubicBezTo>
                  <a:lnTo>
                    <a:pt x="979" y="969"/>
                  </a:lnTo>
                  <a:cubicBezTo>
                    <a:pt x="979" y="973"/>
                    <a:pt x="975" y="977"/>
                    <a:pt x="971" y="977"/>
                  </a:cubicBezTo>
                  <a:cubicBezTo>
                    <a:pt x="966" y="977"/>
                    <a:pt x="963" y="973"/>
                    <a:pt x="963" y="969"/>
                  </a:cubicBezTo>
                  <a:close/>
                  <a:moveTo>
                    <a:pt x="963" y="776"/>
                  </a:moveTo>
                  <a:lnTo>
                    <a:pt x="963" y="664"/>
                  </a:lnTo>
                  <a:cubicBezTo>
                    <a:pt x="963" y="660"/>
                    <a:pt x="966" y="656"/>
                    <a:pt x="971" y="656"/>
                  </a:cubicBezTo>
                  <a:cubicBezTo>
                    <a:pt x="975" y="656"/>
                    <a:pt x="979" y="660"/>
                    <a:pt x="979" y="664"/>
                  </a:cubicBezTo>
                  <a:lnTo>
                    <a:pt x="979" y="776"/>
                  </a:lnTo>
                  <a:cubicBezTo>
                    <a:pt x="979" y="781"/>
                    <a:pt x="975" y="784"/>
                    <a:pt x="971" y="784"/>
                  </a:cubicBezTo>
                  <a:cubicBezTo>
                    <a:pt x="966" y="784"/>
                    <a:pt x="963" y="781"/>
                    <a:pt x="963" y="776"/>
                  </a:cubicBezTo>
                  <a:close/>
                  <a:moveTo>
                    <a:pt x="963" y="584"/>
                  </a:moveTo>
                  <a:lnTo>
                    <a:pt x="963" y="472"/>
                  </a:lnTo>
                  <a:cubicBezTo>
                    <a:pt x="963" y="468"/>
                    <a:pt x="966" y="464"/>
                    <a:pt x="971" y="464"/>
                  </a:cubicBezTo>
                  <a:cubicBezTo>
                    <a:pt x="975" y="464"/>
                    <a:pt x="979" y="468"/>
                    <a:pt x="979" y="472"/>
                  </a:cubicBezTo>
                  <a:lnTo>
                    <a:pt x="979" y="584"/>
                  </a:lnTo>
                  <a:cubicBezTo>
                    <a:pt x="979" y="589"/>
                    <a:pt x="975" y="592"/>
                    <a:pt x="971" y="592"/>
                  </a:cubicBezTo>
                  <a:cubicBezTo>
                    <a:pt x="966" y="592"/>
                    <a:pt x="963" y="589"/>
                    <a:pt x="963" y="584"/>
                  </a:cubicBezTo>
                  <a:close/>
                  <a:moveTo>
                    <a:pt x="963" y="392"/>
                  </a:moveTo>
                  <a:lnTo>
                    <a:pt x="963" y="280"/>
                  </a:lnTo>
                  <a:cubicBezTo>
                    <a:pt x="963" y="275"/>
                    <a:pt x="966" y="272"/>
                    <a:pt x="971" y="272"/>
                  </a:cubicBezTo>
                  <a:cubicBezTo>
                    <a:pt x="975" y="272"/>
                    <a:pt x="979" y="275"/>
                    <a:pt x="979" y="280"/>
                  </a:cubicBezTo>
                  <a:lnTo>
                    <a:pt x="979" y="392"/>
                  </a:lnTo>
                  <a:cubicBezTo>
                    <a:pt x="979" y="396"/>
                    <a:pt x="975" y="400"/>
                    <a:pt x="971" y="400"/>
                  </a:cubicBezTo>
                  <a:cubicBezTo>
                    <a:pt x="966" y="400"/>
                    <a:pt x="963" y="396"/>
                    <a:pt x="963" y="392"/>
                  </a:cubicBezTo>
                  <a:close/>
                  <a:moveTo>
                    <a:pt x="963" y="200"/>
                  </a:moveTo>
                  <a:lnTo>
                    <a:pt x="963" y="88"/>
                  </a:lnTo>
                  <a:cubicBezTo>
                    <a:pt x="963" y="83"/>
                    <a:pt x="966" y="80"/>
                    <a:pt x="971" y="80"/>
                  </a:cubicBezTo>
                  <a:cubicBezTo>
                    <a:pt x="975" y="80"/>
                    <a:pt x="979" y="83"/>
                    <a:pt x="979" y="88"/>
                  </a:cubicBezTo>
                  <a:lnTo>
                    <a:pt x="979" y="200"/>
                  </a:lnTo>
                  <a:cubicBezTo>
                    <a:pt x="979" y="204"/>
                    <a:pt x="975" y="208"/>
                    <a:pt x="971" y="208"/>
                  </a:cubicBezTo>
                  <a:cubicBezTo>
                    <a:pt x="966" y="208"/>
                    <a:pt x="963" y="204"/>
                    <a:pt x="963" y="200"/>
                  </a:cubicBezTo>
                  <a:close/>
                  <a:moveTo>
                    <a:pt x="970" y="16"/>
                  </a:moveTo>
                  <a:lnTo>
                    <a:pt x="858" y="16"/>
                  </a:lnTo>
                  <a:cubicBezTo>
                    <a:pt x="853" y="16"/>
                    <a:pt x="850" y="13"/>
                    <a:pt x="850" y="8"/>
                  </a:cubicBezTo>
                  <a:cubicBezTo>
                    <a:pt x="850" y="4"/>
                    <a:pt x="853" y="0"/>
                    <a:pt x="858" y="0"/>
                  </a:cubicBezTo>
                  <a:lnTo>
                    <a:pt x="970" y="0"/>
                  </a:lnTo>
                  <a:cubicBezTo>
                    <a:pt x="974" y="0"/>
                    <a:pt x="978" y="4"/>
                    <a:pt x="978" y="8"/>
                  </a:cubicBezTo>
                  <a:cubicBezTo>
                    <a:pt x="978" y="13"/>
                    <a:pt x="974" y="16"/>
                    <a:pt x="970" y="16"/>
                  </a:cubicBezTo>
                  <a:close/>
                  <a:moveTo>
                    <a:pt x="778" y="16"/>
                  </a:moveTo>
                  <a:lnTo>
                    <a:pt x="666" y="16"/>
                  </a:lnTo>
                  <a:cubicBezTo>
                    <a:pt x="661" y="16"/>
                    <a:pt x="658" y="13"/>
                    <a:pt x="658" y="8"/>
                  </a:cubicBezTo>
                  <a:cubicBezTo>
                    <a:pt x="658" y="4"/>
                    <a:pt x="661" y="0"/>
                    <a:pt x="666" y="0"/>
                  </a:cubicBezTo>
                  <a:lnTo>
                    <a:pt x="778" y="0"/>
                  </a:lnTo>
                  <a:cubicBezTo>
                    <a:pt x="782" y="0"/>
                    <a:pt x="786" y="4"/>
                    <a:pt x="786" y="8"/>
                  </a:cubicBezTo>
                  <a:cubicBezTo>
                    <a:pt x="786" y="13"/>
                    <a:pt x="782" y="16"/>
                    <a:pt x="778" y="16"/>
                  </a:cubicBezTo>
                  <a:close/>
                  <a:moveTo>
                    <a:pt x="585" y="16"/>
                  </a:moveTo>
                  <a:lnTo>
                    <a:pt x="473" y="16"/>
                  </a:lnTo>
                  <a:cubicBezTo>
                    <a:pt x="469" y="16"/>
                    <a:pt x="465" y="13"/>
                    <a:pt x="465" y="8"/>
                  </a:cubicBezTo>
                  <a:cubicBezTo>
                    <a:pt x="465" y="4"/>
                    <a:pt x="469" y="0"/>
                    <a:pt x="473" y="0"/>
                  </a:cubicBezTo>
                  <a:lnTo>
                    <a:pt x="585" y="0"/>
                  </a:lnTo>
                  <a:cubicBezTo>
                    <a:pt x="590" y="0"/>
                    <a:pt x="593" y="4"/>
                    <a:pt x="593" y="8"/>
                  </a:cubicBezTo>
                  <a:cubicBezTo>
                    <a:pt x="593" y="13"/>
                    <a:pt x="590" y="16"/>
                    <a:pt x="585" y="16"/>
                  </a:cubicBezTo>
                  <a:close/>
                  <a:moveTo>
                    <a:pt x="393" y="16"/>
                  </a:moveTo>
                  <a:lnTo>
                    <a:pt x="281" y="16"/>
                  </a:lnTo>
                  <a:cubicBezTo>
                    <a:pt x="277" y="16"/>
                    <a:pt x="273" y="13"/>
                    <a:pt x="273" y="8"/>
                  </a:cubicBezTo>
                  <a:cubicBezTo>
                    <a:pt x="273" y="4"/>
                    <a:pt x="277" y="0"/>
                    <a:pt x="281" y="0"/>
                  </a:cubicBezTo>
                  <a:lnTo>
                    <a:pt x="393" y="0"/>
                  </a:lnTo>
                  <a:cubicBezTo>
                    <a:pt x="398" y="0"/>
                    <a:pt x="401" y="4"/>
                    <a:pt x="401" y="8"/>
                  </a:cubicBezTo>
                  <a:cubicBezTo>
                    <a:pt x="401" y="13"/>
                    <a:pt x="398" y="16"/>
                    <a:pt x="393" y="16"/>
                  </a:cubicBezTo>
                  <a:close/>
                  <a:moveTo>
                    <a:pt x="201" y="16"/>
                  </a:moveTo>
                  <a:lnTo>
                    <a:pt x="89" y="16"/>
                  </a:lnTo>
                  <a:cubicBezTo>
                    <a:pt x="85" y="16"/>
                    <a:pt x="81" y="13"/>
                    <a:pt x="81" y="8"/>
                  </a:cubicBezTo>
                  <a:cubicBezTo>
                    <a:pt x="81" y="4"/>
                    <a:pt x="85" y="0"/>
                    <a:pt x="89" y="0"/>
                  </a:cubicBezTo>
                  <a:lnTo>
                    <a:pt x="201" y="0"/>
                  </a:lnTo>
                  <a:cubicBezTo>
                    <a:pt x="205" y="0"/>
                    <a:pt x="209" y="4"/>
                    <a:pt x="209" y="8"/>
                  </a:cubicBezTo>
                  <a:cubicBezTo>
                    <a:pt x="209" y="13"/>
                    <a:pt x="205" y="16"/>
                    <a:pt x="201" y="16"/>
                  </a:cubicBezTo>
                  <a:close/>
                  <a:moveTo>
                    <a:pt x="9" y="16"/>
                  </a:moveTo>
                  <a:lnTo>
                    <a:pt x="8" y="16"/>
                  </a:lnTo>
                  <a:cubicBezTo>
                    <a:pt x="3" y="16"/>
                    <a:pt x="0" y="13"/>
                    <a:pt x="0" y="8"/>
                  </a:cubicBezTo>
                  <a:cubicBezTo>
                    <a:pt x="0" y="4"/>
                    <a:pt x="3" y="0"/>
                    <a:pt x="8" y="0"/>
                  </a:cubicBezTo>
                  <a:lnTo>
                    <a:pt x="9" y="0"/>
                  </a:lnTo>
                  <a:cubicBezTo>
                    <a:pt x="13" y="0"/>
                    <a:pt x="17" y="4"/>
                    <a:pt x="17" y="8"/>
                  </a:cubicBezTo>
                  <a:cubicBezTo>
                    <a:pt x="17" y="13"/>
                    <a:pt x="13" y="16"/>
                    <a:pt x="9" y="16"/>
                  </a:cubicBezTo>
                  <a:close/>
                </a:path>
              </a:pathLst>
            </a:custGeom>
            <a:solidFill>
              <a:srgbClr val="FFFFFF"/>
            </a:solidFill>
            <a:ln w="1588"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Rectangle 12"/>
            <p:cNvSpPr>
              <a:spLocks noChangeArrowheads="1"/>
            </p:cNvSpPr>
            <p:nvPr/>
          </p:nvSpPr>
          <p:spPr bwMode="auto">
            <a:xfrm>
              <a:off x="3447" y="2735"/>
              <a:ext cx="2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1E4A73"/>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zh-CN" sz="1800" b="0" i="0" u="none" strike="noStrike" cap="none" normalizeH="0" baseline="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Rectangle 14"/>
            <p:cNvSpPr>
              <a:spLocks noChangeArrowheads="1"/>
            </p:cNvSpPr>
            <p:nvPr/>
          </p:nvSpPr>
          <p:spPr bwMode="auto">
            <a:xfrm>
              <a:off x="2771" y="2744"/>
              <a:ext cx="89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smtClean="0">
                  <a:ln>
                    <a:noFill/>
                  </a:ln>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大数据分析应用</a:t>
              </a:r>
              <a:endParaRPr kumimoji="0" lang="en-US" altLang="zh-CN" sz="1300" b="0" i="0" u="none" strike="noStrike" cap="none" normalizeH="0" baseline="0" dirty="0" smtClean="0">
                <a:ln>
                  <a:noFill/>
                </a:ln>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300" b="0" i="0" u="none" strike="noStrike" cap="none" normalizeH="0" baseline="0" dirty="0" smtClean="0">
                  <a:ln>
                    <a:noFill/>
                  </a:ln>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服务器</a:t>
              </a:r>
              <a:endParaRPr kumimoji="0" lang="zh-CN" altLang="zh-CN" sz="1800" b="0" i="0" u="none" strike="noStrike" cap="none" normalizeH="0" baseline="0" dirty="0" smtClean="0">
                <a:ln>
                  <a:noFill/>
                </a:ln>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8" name="文本框 217"/>
          <p:cNvSpPr txBox="1"/>
          <p:nvPr/>
        </p:nvSpPr>
        <p:spPr>
          <a:xfrm>
            <a:off x="5735733" y="3953747"/>
            <a:ext cx="1520281" cy="369332"/>
          </a:xfrm>
          <a:prstGeom prst="rect">
            <a:avLst/>
          </a:prstGeom>
          <a:noFill/>
        </p:spPr>
        <p:txBody>
          <a:bodyPr wrap="square" rtlCol="0">
            <a:spAutoFit/>
          </a:bodyPr>
          <a:lstStyle/>
          <a:p>
            <a:r>
              <a:rPr lang="zh-CN" altLang="en-US"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采样</a:t>
            </a:r>
            <a:r>
              <a:rPr lang="zh-CN" altLang="en-US" dirty="0" smtClean="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泵堵塞</a:t>
            </a:r>
            <a:endParaRPr lang="zh-CN" altLang="en-US"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1" name="矩形 220"/>
          <p:cNvSpPr/>
          <p:nvPr/>
        </p:nvSpPr>
        <p:spPr>
          <a:xfrm>
            <a:off x="4661915" y="2746156"/>
            <a:ext cx="1800493" cy="307777"/>
          </a:xfrm>
          <a:prstGeom prst="rect">
            <a:avLst/>
          </a:prstGeom>
        </p:spPr>
        <p:txBody>
          <a:bodyPr wrap="none">
            <a:spAutoFit/>
          </a:bodyPr>
          <a:lstStyle/>
          <a:p>
            <a:pPr algn="ctr" fontAlgn="ct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数采仪应用程序</a:t>
            </a:r>
            <a:r>
              <a:rPr lang="zh-CN" altLang="en-US" sz="1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故障</a:t>
            </a:r>
            <a:endPar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2" name="矩形 221"/>
          <p:cNvSpPr/>
          <p:nvPr/>
        </p:nvSpPr>
        <p:spPr>
          <a:xfrm>
            <a:off x="10305526" y="3627237"/>
            <a:ext cx="615553" cy="1043480"/>
          </a:xfrm>
          <a:prstGeom prst="rect">
            <a:avLst/>
          </a:prstGeom>
        </p:spPr>
        <p:txBody>
          <a:bodyPr vert="eaVert" wrap="square">
            <a:spAutoFit/>
          </a:bodyPr>
          <a:lstStyle/>
          <a:p>
            <a:pPr algn="ctr" fontAlgn="ctr"/>
            <a:r>
              <a:rPr lang="zh-CN" altLang="en-US" sz="1400" dirty="0">
                <a:solidFill>
                  <a:srgbClr val="CC0066"/>
                </a:solidFill>
                <a:latin typeface="Times New Roman" panose="02020603050405020304" pitchFamily="18" charset="0"/>
                <a:ea typeface="微软雅黑" panose="020B0503020204020204" pitchFamily="34" charset="-122"/>
                <a:cs typeface="Times New Roman" panose="02020603050405020304" pitchFamily="18" charset="0"/>
              </a:rPr>
              <a:t>采样</a:t>
            </a:r>
            <a:r>
              <a:rPr lang="zh-CN" altLang="en-US" sz="1400" dirty="0" smtClean="0">
                <a:solidFill>
                  <a:srgbClr val="CC0066"/>
                </a:solidFill>
                <a:latin typeface="Times New Roman" panose="02020603050405020304" pitchFamily="18" charset="0"/>
                <a:ea typeface="微软雅黑" panose="020B0503020204020204" pitchFamily="34" charset="-122"/>
                <a:cs typeface="Times New Roman" panose="02020603050405020304" pitchFamily="18" charset="0"/>
              </a:rPr>
              <a:t>故障数据</a:t>
            </a:r>
            <a:r>
              <a:rPr lang="zh-CN" altLang="en-US" sz="1400" dirty="0">
                <a:solidFill>
                  <a:srgbClr val="CC0066"/>
                </a:solidFill>
                <a:latin typeface="Times New Roman" panose="02020603050405020304" pitchFamily="18" charset="0"/>
                <a:ea typeface="微软雅黑" panose="020B0503020204020204" pitchFamily="34" charset="-122"/>
                <a:cs typeface="Times New Roman" panose="02020603050405020304" pitchFamily="18" charset="0"/>
              </a:rPr>
              <a:t>死值</a:t>
            </a:r>
          </a:p>
        </p:txBody>
      </p:sp>
      <p:sp>
        <p:nvSpPr>
          <p:cNvPr id="231" name="矩形 230"/>
          <p:cNvSpPr/>
          <p:nvPr/>
        </p:nvSpPr>
        <p:spPr>
          <a:xfrm>
            <a:off x="4719663" y="3129306"/>
            <a:ext cx="1877438" cy="276999"/>
          </a:xfrm>
          <a:prstGeom prst="rect">
            <a:avLst/>
          </a:prstGeom>
        </p:spPr>
        <p:txBody>
          <a:bodyPr wrap="none">
            <a:spAutoFit/>
          </a:bodyPr>
          <a:lstStyle/>
          <a:p>
            <a:pPr algn="ctr" fontAlgn="ctr"/>
            <a:r>
              <a:rPr lang="zh-CN" altLang="en-US" sz="1200" dirty="0">
                <a:solidFill>
                  <a:srgbClr val="CCECFF"/>
                </a:solidFill>
                <a:latin typeface="Times New Roman" panose="02020603050405020304" pitchFamily="18" charset="0"/>
                <a:ea typeface="微软雅黑" panose="020B0503020204020204" pitchFamily="34" charset="-122"/>
                <a:cs typeface="Times New Roman" panose="02020603050405020304" pitchFamily="18" charset="0"/>
              </a:rPr>
              <a:t>数值变化小，未抽上水样</a:t>
            </a:r>
          </a:p>
        </p:txBody>
      </p:sp>
      <p:sp>
        <p:nvSpPr>
          <p:cNvPr id="232" name="矩形 231"/>
          <p:cNvSpPr/>
          <p:nvPr/>
        </p:nvSpPr>
        <p:spPr>
          <a:xfrm>
            <a:off x="5006902" y="2217720"/>
            <a:ext cx="2001895" cy="276999"/>
          </a:xfrm>
          <a:prstGeom prst="rect">
            <a:avLst/>
          </a:prstGeom>
        </p:spPr>
        <p:txBody>
          <a:bodyPr wrap="none">
            <a:spAutoFit/>
          </a:bodyPr>
          <a:lstStyle/>
          <a:p>
            <a:pPr algn="ctr" fontAlgn="ctr"/>
            <a:r>
              <a:rPr lang="zh-CN" altLang="en-US" sz="120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信号漂移，使</a:t>
            </a:r>
            <a:r>
              <a:rPr lang="en-US" altLang="zh-CN" sz="120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COD</a:t>
            </a:r>
            <a:r>
              <a:rPr lang="zh-CN" altLang="en-US" sz="120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数据为</a:t>
            </a:r>
            <a:r>
              <a:rPr lang="en-US" altLang="zh-CN" sz="120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233" name="矩形 232"/>
          <p:cNvSpPr/>
          <p:nvPr/>
        </p:nvSpPr>
        <p:spPr>
          <a:xfrm>
            <a:off x="7564236" y="2715444"/>
            <a:ext cx="2565747" cy="338554"/>
          </a:xfrm>
          <a:prstGeom prst="rect">
            <a:avLst/>
          </a:prstGeom>
        </p:spPr>
        <p:txBody>
          <a:bodyPr wrap="square">
            <a:spAutoFit/>
          </a:bodyPr>
          <a:lstStyle/>
          <a:p>
            <a:pPr fontAlgn="ctr"/>
            <a:r>
              <a:rPr lang="zh-CN" altLang="en-US"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原、净烟流量逻辑不符</a:t>
            </a:r>
          </a:p>
        </p:txBody>
      </p:sp>
      <p:sp>
        <p:nvSpPr>
          <p:cNvPr id="234" name="矩形 233"/>
          <p:cNvSpPr/>
          <p:nvPr/>
        </p:nvSpPr>
        <p:spPr>
          <a:xfrm>
            <a:off x="10533354" y="1771444"/>
            <a:ext cx="369332" cy="1169551"/>
          </a:xfrm>
          <a:prstGeom prst="rect">
            <a:avLst/>
          </a:prstGeom>
        </p:spPr>
        <p:txBody>
          <a:bodyPr vert="eaVert" wrap="none">
            <a:spAutoFit/>
          </a:bodyPr>
          <a:lstStyle/>
          <a:p>
            <a:pPr algn="ctr" fontAlgn="ctr"/>
            <a:r>
              <a:rPr lang="zh-CN" altLang="en-US" sz="1200" dirty="0">
                <a:solidFill>
                  <a:srgbClr val="FF3399"/>
                </a:solidFill>
                <a:latin typeface="Times New Roman" panose="02020603050405020304" pitchFamily="18" charset="0"/>
                <a:ea typeface="微软雅黑" panose="020B0503020204020204" pitchFamily="34" charset="-122"/>
                <a:cs typeface="Times New Roman" panose="02020603050405020304" pitchFamily="18" charset="0"/>
              </a:rPr>
              <a:t>预处理系统堵塞</a:t>
            </a:r>
          </a:p>
        </p:txBody>
      </p:sp>
      <p:sp>
        <p:nvSpPr>
          <p:cNvPr id="235" name="矩形 234"/>
          <p:cNvSpPr/>
          <p:nvPr/>
        </p:nvSpPr>
        <p:spPr>
          <a:xfrm>
            <a:off x="6993055" y="4985954"/>
            <a:ext cx="2278311" cy="584775"/>
          </a:xfrm>
          <a:prstGeom prst="rect">
            <a:avLst/>
          </a:prstGeom>
        </p:spPr>
        <p:txBody>
          <a:bodyPr wrap="square">
            <a:spAutoFit/>
          </a:bodyPr>
          <a:lstStyle/>
          <a:p>
            <a:pPr fontAlgn="ctr"/>
            <a:r>
              <a:rPr lang="en-US" altLang="zh-CN" sz="1600" dirty="0">
                <a:solidFill>
                  <a:srgbClr val="9966FF"/>
                </a:solidFill>
                <a:latin typeface="Times New Roman" panose="02020603050405020304" pitchFamily="18" charset="0"/>
                <a:ea typeface="微软雅黑" panose="020B0503020204020204" pitchFamily="34" charset="-122"/>
                <a:cs typeface="Times New Roman" panose="02020603050405020304" pitchFamily="18" charset="0"/>
              </a:rPr>
              <a:t>No</a:t>
            </a:r>
            <a:r>
              <a:rPr lang="zh-CN" altLang="en-US" sz="1600" dirty="0">
                <a:solidFill>
                  <a:srgbClr val="9966FF"/>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600" dirty="0">
                <a:solidFill>
                  <a:srgbClr val="9966FF"/>
                </a:solidFill>
                <a:latin typeface="Times New Roman" panose="02020603050405020304" pitchFamily="18" charset="0"/>
                <a:ea typeface="微软雅黑" panose="020B0503020204020204" pitchFamily="34" charset="-122"/>
                <a:cs typeface="Times New Roman" panose="02020603050405020304" pitchFamily="18" charset="0"/>
              </a:rPr>
              <a:t>NOx</a:t>
            </a:r>
            <a:r>
              <a:rPr lang="zh-CN" altLang="en-US" sz="1600" dirty="0">
                <a:solidFill>
                  <a:srgbClr val="9966FF"/>
                </a:solidFill>
                <a:latin typeface="Times New Roman" panose="02020603050405020304" pitchFamily="18" charset="0"/>
                <a:ea typeface="微软雅黑" panose="020B0503020204020204" pitchFamily="34" charset="-122"/>
                <a:cs typeface="Times New Roman" panose="02020603050405020304" pitchFamily="18" charset="0"/>
              </a:rPr>
              <a:t>转换系数未参与计算</a:t>
            </a:r>
          </a:p>
        </p:txBody>
      </p:sp>
      <p:sp>
        <p:nvSpPr>
          <p:cNvPr id="236" name="矩形 235"/>
          <p:cNvSpPr/>
          <p:nvPr/>
        </p:nvSpPr>
        <p:spPr>
          <a:xfrm>
            <a:off x="6562323" y="3773354"/>
            <a:ext cx="2492991" cy="246221"/>
          </a:xfrm>
          <a:prstGeom prst="rect">
            <a:avLst/>
          </a:prstGeom>
        </p:spPr>
        <p:txBody>
          <a:bodyPr wrap="none">
            <a:spAutoFit/>
          </a:bodyPr>
          <a:lstStyle/>
          <a:p>
            <a:pPr algn="ctr" fontAlgn="ctr"/>
            <a:r>
              <a:rPr lang="zh-CN" altLang="en-US" sz="1000"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未验收，污水厂改造，数据不能正常上传</a:t>
            </a:r>
          </a:p>
        </p:txBody>
      </p:sp>
      <p:sp>
        <p:nvSpPr>
          <p:cNvPr id="237" name="矩形 236"/>
          <p:cNvSpPr/>
          <p:nvPr/>
        </p:nvSpPr>
        <p:spPr>
          <a:xfrm>
            <a:off x="6597101" y="1608345"/>
            <a:ext cx="1113437" cy="461665"/>
          </a:xfrm>
          <a:prstGeom prst="rect">
            <a:avLst/>
          </a:prstGeom>
        </p:spPr>
        <p:txBody>
          <a:bodyPr wrap="square">
            <a:spAutoFit/>
          </a:bodyPr>
          <a:lstStyle/>
          <a:p>
            <a:pPr fontAlgn="ctr"/>
            <a:r>
              <a:rPr lang="zh-CN" altLang="en-US" sz="12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大气压力设置错误</a:t>
            </a:r>
          </a:p>
        </p:txBody>
      </p:sp>
      <p:sp>
        <p:nvSpPr>
          <p:cNvPr id="238" name="矩形 237"/>
          <p:cNvSpPr/>
          <p:nvPr/>
        </p:nvSpPr>
        <p:spPr>
          <a:xfrm>
            <a:off x="5055564" y="4443871"/>
            <a:ext cx="2069798" cy="253916"/>
          </a:xfrm>
          <a:prstGeom prst="rect">
            <a:avLst/>
          </a:prstGeom>
        </p:spPr>
        <p:txBody>
          <a:bodyPr wrap="none">
            <a:spAutoFit/>
          </a:bodyPr>
          <a:lstStyle/>
          <a:p>
            <a:pPr algn="ctr" fontAlgn="ctr"/>
            <a:r>
              <a:rPr lang="zh-CN" altLang="en-US" sz="1050" dirty="0">
                <a:solidFill>
                  <a:srgbClr val="92D050"/>
                </a:solidFill>
                <a:latin typeface="Times New Roman" panose="02020603050405020304" pitchFamily="18" charset="0"/>
                <a:ea typeface="微软雅黑" panose="020B0503020204020204" pitchFamily="34" charset="-122"/>
                <a:cs typeface="Times New Roman" panose="02020603050405020304" pitchFamily="18" charset="0"/>
              </a:rPr>
              <a:t>污水厂改造，数据不能正常上传</a:t>
            </a:r>
          </a:p>
        </p:txBody>
      </p:sp>
      <p:sp>
        <p:nvSpPr>
          <p:cNvPr id="3" name="矩形 2"/>
          <p:cNvSpPr/>
          <p:nvPr/>
        </p:nvSpPr>
        <p:spPr>
          <a:xfrm>
            <a:off x="1245514" y="761431"/>
            <a:ext cx="2839239" cy="369332"/>
          </a:xfrm>
          <a:prstGeom prst="rect">
            <a:avLst/>
          </a:prstGeom>
        </p:spPr>
        <p:txBody>
          <a:bodyPr wrap="none">
            <a:spAutoFit/>
          </a:bodyPr>
          <a:lstStyle/>
          <a:p>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、自动监控管理热词搜索</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51313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1.66667E-6 -1.85185E-6 L 0.42005 0.30995 " pathEditMode="relative" rAng="0" ptsTypes="AA">
                                      <p:cBhvr>
                                        <p:cTn id="6" dur="4500" fill="hold"/>
                                        <p:tgtEl>
                                          <p:spTgt spid="2180"/>
                                        </p:tgtEl>
                                        <p:attrNameLst>
                                          <p:attrName>ppt_x</p:attrName>
                                          <p:attrName>ppt_y</p:attrName>
                                        </p:attrNameLst>
                                      </p:cBhvr>
                                      <p:rCtr x="19766" y="16412"/>
                                    </p:animMotion>
                                  </p:childTnLst>
                                </p:cTn>
                              </p:par>
                              <p:par>
                                <p:cTn id="7" presetID="42" presetClass="path" presetSubtype="0" accel="50000" decel="50000" fill="hold" nodeType="withEffect">
                                  <p:stCondLst>
                                    <p:cond delay="1300"/>
                                  </p:stCondLst>
                                  <p:childTnLst>
                                    <p:animMotion origin="layout" path="M -1.45833E-6 4.44444E-6 L 0.41745 0.01898 " pathEditMode="relative" rAng="0" ptsTypes="AA">
                                      <p:cBhvr>
                                        <p:cTn id="8" dur="4500" fill="hold"/>
                                        <p:tgtEl>
                                          <p:spTgt spid="2181"/>
                                        </p:tgtEl>
                                        <p:attrNameLst>
                                          <p:attrName>ppt_x</p:attrName>
                                          <p:attrName>ppt_y</p:attrName>
                                        </p:attrNameLst>
                                      </p:cBhvr>
                                      <p:rCtr x="20456" y="2153"/>
                                    </p:animMotion>
                                  </p:childTnLst>
                                </p:cTn>
                              </p:par>
                              <p:par>
                                <p:cTn id="9" presetID="42" presetClass="path" presetSubtype="0" accel="50000" decel="50000" fill="hold" nodeType="withEffect">
                                  <p:stCondLst>
                                    <p:cond delay="2500"/>
                                  </p:stCondLst>
                                  <p:childTnLst>
                                    <p:animMotion origin="layout" path="M 4.79167E-6 -7.40741E-7 L 0.39257 -0.22963 " pathEditMode="relative" rAng="0" ptsTypes="AA">
                                      <p:cBhvr>
                                        <p:cTn id="10" dur="4500" fill="hold"/>
                                        <p:tgtEl>
                                          <p:spTgt spid="2182"/>
                                        </p:tgtEl>
                                        <p:attrNameLst>
                                          <p:attrName>ppt_x</p:attrName>
                                          <p:attrName>ppt_y</p:attrName>
                                        </p:attrNameLst>
                                      </p:cBhvr>
                                      <p:rCtr x="19622" y="-11481"/>
                                    </p:animMotion>
                                  </p:childTnLst>
                                </p:cTn>
                              </p:par>
                              <p:par>
                                <p:cTn id="11" presetID="42" presetClass="path" presetSubtype="0" accel="50000" decel="50000" fill="hold" nodeType="withEffect">
                                  <p:stCondLst>
                                    <p:cond delay="1500"/>
                                  </p:stCondLst>
                                  <p:childTnLst>
                                    <p:animMotion origin="layout" path="M 1.45833E-6 -7.40741E-7 L 0.3789 0.66042 " pathEditMode="relative" rAng="0" ptsTypes="AA">
                                      <p:cBhvr>
                                        <p:cTn id="12" dur="4500" fill="hold"/>
                                        <p:tgtEl>
                                          <p:spTgt spid="2183"/>
                                        </p:tgtEl>
                                        <p:attrNameLst>
                                          <p:attrName>ppt_x</p:attrName>
                                          <p:attrName>ppt_y</p:attrName>
                                        </p:attrNameLst>
                                      </p:cBhvr>
                                      <p:rCtr x="18945" y="33009"/>
                                    </p:animMotion>
                                  </p:childTnLst>
                                </p:cTn>
                              </p:par>
                              <p:par>
                                <p:cTn id="13" presetID="42" presetClass="path" presetSubtype="0" accel="50000" decel="50000" fill="hold" nodeType="withEffect">
                                  <p:stCondLst>
                                    <p:cond delay="2500"/>
                                  </p:stCondLst>
                                  <p:childTnLst>
                                    <p:animMotion origin="layout" path="M -3.95833E-6 1.85185E-6 L 0.4668 0.16389 " pathEditMode="relative" rAng="0" ptsTypes="AA">
                                      <p:cBhvr>
                                        <p:cTn id="14" dur="4500" fill="hold"/>
                                        <p:tgtEl>
                                          <p:spTgt spid="2184"/>
                                        </p:tgtEl>
                                        <p:attrNameLst>
                                          <p:attrName>ppt_x</p:attrName>
                                          <p:attrName>ppt_y</p:attrName>
                                        </p:attrNameLst>
                                      </p:cBhvr>
                                      <p:rCtr x="23333" y="8194"/>
                                    </p:animMotion>
                                  </p:childTnLst>
                                </p:cTn>
                              </p:par>
                              <p:par>
                                <p:cTn id="15" presetID="42" presetClass="path" presetSubtype="0" accel="50000" decel="50000" fill="hold" nodeType="withEffect">
                                  <p:stCondLst>
                                    <p:cond delay="2000"/>
                                  </p:stCondLst>
                                  <p:childTnLst>
                                    <p:animMotion origin="layout" path="M -3.95833E-6 3.7037E-7 L 0.47904 -0.32384 " pathEditMode="relative" rAng="0" ptsTypes="AA">
                                      <p:cBhvr>
                                        <p:cTn id="16" dur="4500" fill="hold"/>
                                        <p:tgtEl>
                                          <p:spTgt spid="2185"/>
                                        </p:tgtEl>
                                        <p:attrNameLst>
                                          <p:attrName>ppt_x</p:attrName>
                                          <p:attrName>ppt_y</p:attrName>
                                        </p:attrNameLst>
                                      </p:cBhvr>
                                      <p:rCtr x="23945" y="-16204"/>
                                    </p:animMotion>
                                  </p:childTnLst>
                                </p:cTn>
                              </p:par>
                              <p:par>
                                <p:cTn id="17" presetID="42" presetClass="path" presetSubtype="0" accel="50000" decel="50000" fill="hold" nodeType="withEffect">
                                  <p:stCondLst>
                                    <p:cond delay="3000"/>
                                  </p:stCondLst>
                                  <p:childTnLst>
                                    <p:animMotion origin="layout" path="M 4.79167E-6 1.85185E-6 L 0.38567 -0.4625 " pathEditMode="relative" rAng="0" ptsTypes="AA">
                                      <p:cBhvr>
                                        <p:cTn id="18" dur="4500" fill="hold"/>
                                        <p:tgtEl>
                                          <p:spTgt spid="2190"/>
                                        </p:tgtEl>
                                        <p:attrNameLst>
                                          <p:attrName>ppt_x</p:attrName>
                                          <p:attrName>ppt_y</p:attrName>
                                        </p:attrNameLst>
                                      </p:cBhvr>
                                      <p:rCtr x="19284" y="-23125"/>
                                    </p:animMotion>
                                  </p:childTnLst>
                                </p:cTn>
                              </p:par>
                            </p:childTnLst>
                          </p:cTn>
                        </p:par>
                        <p:par>
                          <p:cTn id="19" fill="hold">
                            <p:stCondLst>
                              <p:cond delay="7500"/>
                            </p:stCondLst>
                            <p:childTnLst>
                              <p:par>
                                <p:cTn id="20" presetID="1" presetClass="exit" presetSubtype="0" fill="hold" nodeType="afterEffect">
                                  <p:stCondLst>
                                    <p:cond delay="0"/>
                                  </p:stCondLst>
                                  <p:childTnLst>
                                    <p:set>
                                      <p:cBhvr>
                                        <p:cTn id="21" dur="1" fill="hold">
                                          <p:stCondLst>
                                            <p:cond delay="0"/>
                                          </p:stCondLst>
                                        </p:cTn>
                                        <p:tgtEl>
                                          <p:spTgt spid="2180"/>
                                        </p:tgtEl>
                                        <p:attrNameLst>
                                          <p:attrName>style.visibility</p:attrName>
                                        </p:attrNameLst>
                                      </p:cBhvr>
                                      <p:to>
                                        <p:strVal val="hidden"/>
                                      </p:to>
                                    </p:set>
                                  </p:childTnLst>
                                </p:cTn>
                              </p:par>
                            </p:childTnLst>
                          </p:cTn>
                        </p:par>
                        <p:par>
                          <p:cTn id="22" fill="hold">
                            <p:stCondLst>
                              <p:cond delay="7500"/>
                            </p:stCondLst>
                            <p:childTnLst>
                              <p:par>
                                <p:cTn id="23" presetID="1" presetClass="exit" presetSubtype="0" fill="hold" nodeType="afterEffect">
                                  <p:stCondLst>
                                    <p:cond delay="0"/>
                                  </p:stCondLst>
                                  <p:childTnLst>
                                    <p:set>
                                      <p:cBhvr>
                                        <p:cTn id="24" dur="1" fill="hold">
                                          <p:stCondLst>
                                            <p:cond delay="0"/>
                                          </p:stCondLst>
                                        </p:cTn>
                                        <p:tgtEl>
                                          <p:spTgt spid="218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82"/>
                                        </p:tgtEl>
                                        <p:attrNameLst>
                                          <p:attrName>style.visibility</p:attrName>
                                        </p:attrNameLst>
                                      </p:cBhvr>
                                      <p:to>
                                        <p:strVal val="hidden"/>
                                      </p:to>
                                    </p:set>
                                  </p:childTnLst>
                                </p:cTn>
                              </p:par>
                            </p:childTnLst>
                          </p:cTn>
                        </p:par>
                        <p:par>
                          <p:cTn id="27" fill="hold">
                            <p:stCondLst>
                              <p:cond delay="7500"/>
                            </p:stCondLst>
                            <p:childTnLst>
                              <p:par>
                                <p:cTn id="28" presetID="1" presetClass="exit" presetSubtype="0" fill="hold" nodeType="afterEffect">
                                  <p:stCondLst>
                                    <p:cond delay="0"/>
                                  </p:stCondLst>
                                  <p:childTnLst>
                                    <p:set>
                                      <p:cBhvr>
                                        <p:cTn id="29" dur="1" fill="hold">
                                          <p:stCondLst>
                                            <p:cond delay="0"/>
                                          </p:stCondLst>
                                        </p:cTn>
                                        <p:tgtEl>
                                          <p:spTgt spid="2183"/>
                                        </p:tgtEl>
                                        <p:attrNameLst>
                                          <p:attrName>style.visibility</p:attrName>
                                        </p:attrNameLst>
                                      </p:cBhvr>
                                      <p:to>
                                        <p:strVal val="hidden"/>
                                      </p:to>
                                    </p:set>
                                  </p:childTnLst>
                                </p:cTn>
                              </p:par>
                            </p:childTnLst>
                          </p:cTn>
                        </p:par>
                        <p:par>
                          <p:cTn id="30" fill="hold">
                            <p:stCondLst>
                              <p:cond delay="7500"/>
                            </p:stCondLst>
                            <p:childTnLst>
                              <p:par>
                                <p:cTn id="31" presetID="1" presetClass="exit" presetSubtype="0" fill="hold" nodeType="afterEffect">
                                  <p:stCondLst>
                                    <p:cond delay="0"/>
                                  </p:stCondLst>
                                  <p:childTnLst>
                                    <p:set>
                                      <p:cBhvr>
                                        <p:cTn id="32" dur="1" fill="hold">
                                          <p:stCondLst>
                                            <p:cond delay="0"/>
                                          </p:stCondLst>
                                        </p:cTn>
                                        <p:tgtEl>
                                          <p:spTgt spid="2184"/>
                                        </p:tgtEl>
                                        <p:attrNameLst>
                                          <p:attrName>style.visibility</p:attrName>
                                        </p:attrNameLst>
                                      </p:cBhvr>
                                      <p:to>
                                        <p:strVal val="hidden"/>
                                      </p:to>
                                    </p:set>
                                  </p:childTnLst>
                                </p:cTn>
                              </p:par>
                            </p:childTnLst>
                          </p:cTn>
                        </p:par>
                        <p:par>
                          <p:cTn id="33" fill="hold">
                            <p:stCondLst>
                              <p:cond delay="7500"/>
                            </p:stCondLst>
                            <p:childTnLst>
                              <p:par>
                                <p:cTn id="34" presetID="1" presetClass="exit" presetSubtype="0" fill="hold" nodeType="afterEffect">
                                  <p:stCondLst>
                                    <p:cond delay="0"/>
                                  </p:stCondLst>
                                  <p:childTnLst>
                                    <p:set>
                                      <p:cBhvr>
                                        <p:cTn id="35" dur="1" fill="hold">
                                          <p:stCondLst>
                                            <p:cond delay="0"/>
                                          </p:stCondLst>
                                        </p:cTn>
                                        <p:tgtEl>
                                          <p:spTgt spid="2185"/>
                                        </p:tgtEl>
                                        <p:attrNameLst>
                                          <p:attrName>style.visibility</p:attrName>
                                        </p:attrNameLst>
                                      </p:cBhvr>
                                      <p:to>
                                        <p:strVal val="hidden"/>
                                      </p:to>
                                    </p:set>
                                  </p:childTnLst>
                                </p:cTn>
                              </p:par>
                            </p:childTnLst>
                          </p:cTn>
                        </p:par>
                        <p:par>
                          <p:cTn id="36" fill="hold">
                            <p:stCondLst>
                              <p:cond delay="7500"/>
                            </p:stCondLst>
                            <p:childTnLst>
                              <p:par>
                                <p:cTn id="37" presetID="1" presetClass="exit" presetSubtype="0" fill="hold" nodeType="afterEffect">
                                  <p:stCondLst>
                                    <p:cond delay="0"/>
                                  </p:stCondLst>
                                  <p:childTnLst>
                                    <p:set>
                                      <p:cBhvr>
                                        <p:cTn id="38" dur="1" fill="hold">
                                          <p:stCondLst>
                                            <p:cond delay="0"/>
                                          </p:stCondLst>
                                        </p:cTn>
                                        <p:tgtEl>
                                          <p:spTgt spid="2190"/>
                                        </p:tgtEl>
                                        <p:attrNameLst>
                                          <p:attrName>style.visibility</p:attrName>
                                        </p:attrNameLst>
                                      </p:cBhvr>
                                      <p:to>
                                        <p:strVal val="hidden"/>
                                      </p:to>
                                    </p:set>
                                  </p:childTnLst>
                                </p:cTn>
                              </p:par>
                            </p:childTnLst>
                          </p:cTn>
                        </p:par>
                        <p:par>
                          <p:cTn id="39" fill="hold">
                            <p:stCondLst>
                              <p:cond delay="7500"/>
                            </p:stCondLst>
                            <p:childTnLst>
                              <p:par>
                                <p:cTn id="40" presetID="1" presetClass="entr" presetSubtype="0" fill="hold" grpId="1" nodeType="afterEffect">
                                  <p:stCondLst>
                                    <p:cond delay="0"/>
                                  </p:stCondLst>
                                  <p:childTnLst>
                                    <p:set>
                                      <p:cBhvr>
                                        <p:cTn id="41" dur="1" fill="hold">
                                          <p:stCondLst>
                                            <p:cond delay="0"/>
                                          </p:stCondLst>
                                        </p:cTn>
                                        <p:tgtEl>
                                          <p:spTgt spid="232"/>
                                        </p:tgtEl>
                                        <p:attrNameLst>
                                          <p:attrName>style.visibility</p:attrName>
                                        </p:attrNameLst>
                                      </p:cBhvr>
                                      <p:to>
                                        <p:strVal val="visible"/>
                                      </p:to>
                                    </p:set>
                                  </p:childTnLst>
                                </p:cTn>
                              </p:par>
                            </p:childTnLst>
                          </p:cTn>
                        </p:par>
                        <p:par>
                          <p:cTn id="42" fill="hold">
                            <p:stCondLst>
                              <p:cond delay="7500"/>
                            </p:stCondLst>
                            <p:childTnLst>
                              <p:par>
                                <p:cTn id="43" presetID="42" presetClass="path" presetSubtype="0" accel="50000" decel="50000" fill="hold" grpId="0" nodeType="afterEffect">
                                  <p:stCondLst>
                                    <p:cond delay="0"/>
                                  </p:stCondLst>
                                  <p:childTnLst>
                                    <p:animMotion origin="layout" path="M -0.16719 0.15717 L 0.21042 -0.08009 " pathEditMode="relative" rAng="0" ptsTypes="AA">
                                      <p:cBhvr>
                                        <p:cTn id="44" dur="2000" fill="hold"/>
                                        <p:tgtEl>
                                          <p:spTgt spid="232"/>
                                        </p:tgtEl>
                                        <p:attrNameLst>
                                          <p:attrName>ppt_x</p:attrName>
                                          <p:attrName>ppt_y</p:attrName>
                                        </p:attrNameLst>
                                      </p:cBhvr>
                                      <p:rCtr x="18880" y="-11875"/>
                                    </p:animMotion>
                                  </p:childTnLst>
                                </p:cTn>
                              </p:par>
                              <p:par>
                                <p:cTn id="45" presetID="1" presetClass="entr" presetSubtype="0" fill="hold" grpId="1"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42" presetClass="path" presetSubtype="0" accel="50000" decel="50000" fill="hold" grpId="0" nodeType="withEffect">
                                  <p:stCondLst>
                                    <p:cond delay="0"/>
                                  </p:stCondLst>
                                  <p:childTnLst>
                                    <p:animMotion origin="layout" path="M -0.13854 0.0243 L 0.27657 0.03102 " pathEditMode="relative" rAng="0" ptsTypes="AA">
                                      <p:cBhvr>
                                        <p:cTn id="48" dur="2000" fill="hold"/>
                                        <p:tgtEl>
                                          <p:spTgt spid="231"/>
                                        </p:tgtEl>
                                        <p:attrNameLst>
                                          <p:attrName>ppt_x</p:attrName>
                                          <p:attrName>ppt_y</p:attrName>
                                        </p:attrNameLst>
                                      </p:cBhvr>
                                      <p:rCtr x="20755" y="324"/>
                                    </p:animMotion>
                                  </p:childTnLst>
                                </p:cTn>
                              </p:par>
                              <p:par>
                                <p:cTn id="49" presetID="1" presetClass="entr" presetSubtype="0" fill="hold" grpId="1" nodeType="withEffect">
                                  <p:stCondLst>
                                    <p:cond delay="0"/>
                                  </p:stCondLst>
                                  <p:childTnLst>
                                    <p:set>
                                      <p:cBhvr>
                                        <p:cTn id="50" dur="1" fill="hold">
                                          <p:stCondLst>
                                            <p:cond delay="0"/>
                                          </p:stCondLst>
                                        </p:cTn>
                                        <p:tgtEl>
                                          <p:spTgt spid="218"/>
                                        </p:tgtEl>
                                        <p:attrNameLst>
                                          <p:attrName>style.visibility</p:attrName>
                                        </p:attrNameLst>
                                      </p:cBhvr>
                                      <p:to>
                                        <p:strVal val="visible"/>
                                      </p:to>
                                    </p:set>
                                  </p:childTnLst>
                                </p:cTn>
                              </p:par>
                              <p:par>
                                <p:cTn id="51" presetID="42" presetClass="path" presetSubtype="0" accel="50000" decel="50000" fill="hold" grpId="0" nodeType="withEffect">
                                  <p:stCondLst>
                                    <p:cond delay="0"/>
                                  </p:stCondLst>
                                  <p:childTnLst>
                                    <p:animMotion origin="layout" path="M -0.20729 -0.1044 L 0.27344 0.09375 " pathEditMode="relative" rAng="0" ptsTypes="AA">
                                      <p:cBhvr>
                                        <p:cTn id="52" dur="2000" fill="hold"/>
                                        <p:tgtEl>
                                          <p:spTgt spid="218"/>
                                        </p:tgtEl>
                                        <p:attrNameLst>
                                          <p:attrName>ppt_x</p:attrName>
                                          <p:attrName>ppt_y</p:attrName>
                                        </p:attrNameLst>
                                      </p:cBhvr>
                                      <p:rCtr x="24036" y="9907"/>
                                    </p:animMotion>
                                  </p:childTnLst>
                                </p:cTn>
                              </p:par>
                              <p:par>
                                <p:cTn id="53" presetID="1" presetClass="entr" presetSubtype="0" fill="hold" grpId="1" nodeType="withEffect">
                                  <p:stCondLst>
                                    <p:cond delay="0"/>
                                  </p:stCondLst>
                                  <p:childTnLst>
                                    <p:set>
                                      <p:cBhvr>
                                        <p:cTn id="54" dur="1" fill="hold">
                                          <p:stCondLst>
                                            <p:cond delay="0"/>
                                          </p:stCondLst>
                                        </p:cTn>
                                        <p:tgtEl>
                                          <p:spTgt spid="233"/>
                                        </p:tgtEl>
                                        <p:attrNameLst>
                                          <p:attrName>style.visibility</p:attrName>
                                        </p:attrNameLst>
                                      </p:cBhvr>
                                      <p:to>
                                        <p:strVal val="visible"/>
                                      </p:to>
                                    </p:set>
                                  </p:childTnLst>
                                </p:cTn>
                              </p:par>
                              <p:par>
                                <p:cTn id="55" presetID="42" presetClass="path" presetSubtype="0" accel="50000" decel="50000" fill="hold" grpId="0" nodeType="withEffect">
                                  <p:stCondLst>
                                    <p:cond delay="0"/>
                                  </p:stCondLst>
                                  <p:childTnLst>
                                    <p:animMotion origin="layout" path="M -0.40013 0.07454 L 0.07708 -0.00254 " pathEditMode="relative" rAng="0" ptsTypes="AA">
                                      <p:cBhvr>
                                        <p:cTn id="56" dur="2000" fill="hold"/>
                                        <p:tgtEl>
                                          <p:spTgt spid="233"/>
                                        </p:tgtEl>
                                        <p:attrNameLst>
                                          <p:attrName>ppt_x</p:attrName>
                                          <p:attrName>ppt_y</p:attrName>
                                        </p:attrNameLst>
                                      </p:cBhvr>
                                      <p:rCtr x="23854" y="-3866"/>
                                    </p:animMotion>
                                  </p:childTnLst>
                                </p:cTn>
                              </p:par>
                            </p:childTnLst>
                          </p:cTn>
                        </p:par>
                        <p:par>
                          <p:cTn id="57" fill="hold">
                            <p:stCondLst>
                              <p:cond delay="9500"/>
                            </p:stCondLst>
                            <p:childTnLst>
                              <p:par>
                                <p:cTn id="58" presetID="53" presetClass="entr" presetSubtype="16" fill="hold" grpId="0" nodeType="afterEffect">
                                  <p:stCondLst>
                                    <p:cond delay="0"/>
                                  </p:stCondLst>
                                  <p:childTnLst>
                                    <p:set>
                                      <p:cBhvr>
                                        <p:cTn id="59" dur="1" fill="hold">
                                          <p:stCondLst>
                                            <p:cond delay="0"/>
                                          </p:stCondLst>
                                        </p:cTn>
                                        <p:tgtEl>
                                          <p:spTgt spid="234"/>
                                        </p:tgtEl>
                                        <p:attrNameLst>
                                          <p:attrName>style.visibility</p:attrName>
                                        </p:attrNameLst>
                                      </p:cBhvr>
                                      <p:to>
                                        <p:strVal val="visible"/>
                                      </p:to>
                                    </p:set>
                                    <p:anim calcmode="lin" valueType="num">
                                      <p:cBhvr>
                                        <p:cTn id="60" dur="500" fill="hold"/>
                                        <p:tgtEl>
                                          <p:spTgt spid="234"/>
                                        </p:tgtEl>
                                        <p:attrNameLst>
                                          <p:attrName>ppt_w</p:attrName>
                                        </p:attrNameLst>
                                      </p:cBhvr>
                                      <p:tavLst>
                                        <p:tav tm="0">
                                          <p:val>
                                            <p:fltVal val="0"/>
                                          </p:val>
                                        </p:tav>
                                        <p:tav tm="100000">
                                          <p:val>
                                            <p:strVal val="#ppt_w"/>
                                          </p:val>
                                        </p:tav>
                                      </p:tavLst>
                                    </p:anim>
                                    <p:anim calcmode="lin" valueType="num">
                                      <p:cBhvr>
                                        <p:cTn id="61" dur="500" fill="hold"/>
                                        <p:tgtEl>
                                          <p:spTgt spid="234"/>
                                        </p:tgtEl>
                                        <p:attrNameLst>
                                          <p:attrName>ppt_h</p:attrName>
                                        </p:attrNameLst>
                                      </p:cBhvr>
                                      <p:tavLst>
                                        <p:tav tm="0">
                                          <p:val>
                                            <p:fltVal val="0"/>
                                          </p:val>
                                        </p:tav>
                                        <p:tav tm="100000">
                                          <p:val>
                                            <p:strVal val="#ppt_h"/>
                                          </p:val>
                                        </p:tav>
                                      </p:tavLst>
                                    </p:anim>
                                    <p:animEffect transition="in" filter="fade">
                                      <p:cBhvr>
                                        <p:cTn id="62" dur="500"/>
                                        <p:tgtEl>
                                          <p:spTgt spid="234"/>
                                        </p:tgtEl>
                                      </p:cBhvr>
                                    </p:animEffect>
                                  </p:childTnLst>
                                </p:cTn>
                              </p:par>
                            </p:childTnLst>
                          </p:cTn>
                        </p:par>
                        <p:par>
                          <p:cTn id="63" fill="hold">
                            <p:stCondLst>
                              <p:cond delay="10000"/>
                            </p:stCondLst>
                            <p:childTnLst>
                              <p:par>
                                <p:cTn id="64" presetID="53" presetClass="entr" presetSubtype="16" fill="hold" grpId="0" nodeType="afterEffect">
                                  <p:stCondLst>
                                    <p:cond delay="0"/>
                                  </p:stCondLst>
                                  <p:childTnLst>
                                    <p:set>
                                      <p:cBhvr>
                                        <p:cTn id="65" dur="1" fill="hold">
                                          <p:stCondLst>
                                            <p:cond delay="0"/>
                                          </p:stCondLst>
                                        </p:cTn>
                                        <p:tgtEl>
                                          <p:spTgt spid="222"/>
                                        </p:tgtEl>
                                        <p:attrNameLst>
                                          <p:attrName>style.visibility</p:attrName>
                                        </p:attrNameLst>
                                      </p:cBhvr>
                                      <p:to>
                                        <p:strVal val="visible"/>
                                      </p:to>
                                    </p:set>
                                    <p:anim calcmode="lin" valueType="num">
                                      <p:cBhvr>
                                        <p:cTn id="66" dur="500" fill="hold"/>
                                        <p:tgtEl>
                                          <p:spTgt spid="222"/>
                                        </p:tgtEl>
                                        <p:attrNameLst>
                                          <p:attrName>ppt_w</p:attrName>
                                        </p:attrNameLst>
                                      </p:cBhvr>
                                      <p:tavLst>
                                        <p:tav tm="0">
                                          <p:val>
                                            <p:fltVal val="0"/>
                                          </p:val>
                                        </p:tav>
                                        <p:tav tm="100000">
                                          <p:val>
                                            <p:strVal val="#ppt_w"/>
                                          </p:val>
                                        </p:tav>
                                      </p:tavLst>
                                    </p:anim>
                                    <p:anim calcmode="lin" valueType="num">
                                      <p:cBhvr>
                                        <p:cTn id="67" dur="500" fill="hold"/>
                                        <p:tgtEl>
                                          <p:spTgt spid="222"/>
                                        </p:tgtEl>
                                        <p:attrNameLst>
                                          <p:attrName>ppt_h</p:attrName>
                                        </p:attrNameLst>
                                      </p:cBhvr>
                                      <p:tavLst>
                                        <p:tav tm="0">
                                          <p:val>
                                            <p:fltVal val="0"/>
                                          </p:val>
                                        </p:tav>
                                        <p:tav tm="100000">
                                          <p:val>
                                            <p:strVal val="#ppt_h"/>
                                          </p:val>
                                        </p:tav>
                                      </p:tavLst>
                                    </p:anim>
                                    <p:animEffect transition="in" filter="fade">
                                      <p:cBhvr>
                                        <p:cTn id="68" dur="500"/>
                                        <p:tgtEl>
                                          <p:spTgt spid="222"/>
                                        </p:tgtEl>
                                      </p:cBhvr>
                                    </p:animEffect>
                                  </p:childTnLst>
                                </p:cTn>
                              </p:par>
                            </p:childTnLst>
                          </p:cTn>
                        </p:par>
                        <p:par>
                          <p:cTn id="69" fill="hold">
                            <p:stCondLst>
                              <p:cond delay="10500"/>
                            </p:stCondLst>
                            <p:childTnLst>
                              <p:par>
                                <p:cTn id="70" presetID="53" presetClass="entr" presetSubtype="16" fill="hold" grpId="0" nodeType="afterEffect">
                                  <p:stCondLst>
                                    <p:cond delay="0"/>
                                  </p:stCondLst>
                                  <p:childTnLst>
                                    <p:set>
                                      <p:cBhvr>
                                        <p:cTn id="71" dur="1" fill="hold">
                                          <p:stCondLst>
                                            <p:cond delay="0"/>
                                          </p:stCondLst>
                                        </p:cTn>
                                        <p:tgtEl>
                                          <p:spTgt spid="235"/>
                                        </p:tgtEl>
                                        <p:attrNameLst>
                                          <p:attrName>style.visibility</p:attrName>
                                        </p:attrNameLst>
                                      </p:cBhvr>
                                      <p:to>
                                        <p:strVal val="visible"/>
                                      </p:to>
                                    </p:set>
                                    <p:anim calcmode="lin" valueType="num">
                                      <p:cBhvr>
                                        <p:cTn id="72" dur="500" fill="hold"/>
                                        <p:tgtEl>
                                          <p:spTgt spid="235"/>
                                        </p:tgtEl>
                                        <p:attrNameLst>
                                          <p:attrName>ppt_w</p:attrName>
                                        </p:attrNameLst>
                                      </p:cBhvr>
                                      <p:tavLst>
                                        <p:tav tm="0">
                                          <p:val>
                                            <p:fltVal val="0"/>
                                          </p:val>
                                        </p:tav>
                                        <p:tav tm="100000">
                                          <p:val>
                                            <p:strVal val="#ppt_w"/>
                                          </p:val>
                                        </p:tav>
                                      </p:tavLst>
                                    </p:anim>
                                    <p:anim calcmode="lin" valueType="num">
                                      <p:cBhvr>
                                        <p:cTn id="73" dur="500" fill="hold"/>
                                        <p:tgtEl>
                                          <p:spTgt spid="235"/>
                                        </p:tgtEl>
                                        <p:attrNameLst>
                                          <p:attrName>ppt_h</p:attrName>
                                        </p:attrNameLst>
                                      </p:cBhvr>
                                      <p:tavLst>
                                        <p:tav tm="0">
                                          <p:val>
                                            <p:fltVal val="0"/>
                                          </p:val>
                                        </p:tav>
                                        <p:tav tm="100000">
                                          <p:val>
                                            <p:strVal val="#ppt_h"/>
                                          </p:val>
                                        </p:tav>
                                      </p:tavLst>
                                    </p:anim>
                                    <p:animEffect transition="in" filter="fade">
                                      <p:cBhvr>
                                        <p:cTn id="74" dur="500"/>
                                        <p:tgtEl>
                                          <p:spTgt spid="235"/>
                                        </p:tgtEl>
                                      </p:cBhvr>
                                    </p:animEffect>
                                  </p:childTnLst>
                                </p:cTn>
                              </p:par>
                            </p:childTnLst>
                          </p:cTn>
                        </p:par>
                        <p:par>
                          <p:cTn id="75" fill="hold">
                            <p:stCondLst>
                              <p:cond delay="11000"/>
                            </p:stCondLst>
                            <p:childTnLst>
                              <p:par>
                                <p:cTn id="76" presetID="53" presetClass="entr" presetSubtype="16" fill="hold" grpId="0" nodeType="afterEffect">
                                  <p:stCondLst>
                                    <p:cond delay="0"/>
                                  </p:stCondLst>
                                  <p:childTnLst>
                                    <p:set>
                                      <p:cBhvr>
                                        <p:cTn id="77" dur="1" fill="hold">
                                          <p:stCondLst>
                                            <p:cond delay="0"/>
                                          </p:stCondLst>
                                        </p:cTn>
                                        <p:tgtEl>
                                          <p:spTgt spid="236"/>
                                        </p:tgtEl>
                                        <p:attrNameLst>
                                          <p:attrName>style.visibility</p:attrName>
                                        </p:attrNameLst>
                                      </p:cBhvr>
                                      <p:to>
                                        <p:strVal val="visible"/>
                                      </p:to>
                                    </p:set>
                                    <p:anim calcmode="lin" valueType="num">
                                      <p:cBhvr>
                                        <p:cTn id="78" dur="500" fill="hold"/>
                                        <p:tgtEl>
                                          <p:spTgt spid="236"/>
                                        </p:tgtEl>
                                        <p:attrNameLst>
                                          <p:attrName>ppt_w</p:attrName>
                                        </p:attrNameLst>
                                      </p:cBhvr>
                                      <p:tavLst>
                                        <p:tav tm="0">
                                          <p:val>
                                            <p:fltVal val="0"/>
                                          </p:val>
                                        </p:tav>
                                        <p:tav tm="100000">
                                          <p:val>
                                            <p:strVal val="#ppt_w"/>
                                          </p:val>
                                        </p:tav>
                                      </p:tavLst>
                                    </p:anim>
                                    <p:anim calcmode="lin" valueType="num">
                                      <p:cBhvr>
                                        <p:cTn id="79" dur="500" fill="hold"/>
                                        <p:tgtEl>
                                          <p:spTgt spid="236"/>
                                        </p:tgtEl>
                                        <p:attrNameLst>
                                          <p:attrName>ppt_h</p:attrName>
                                        </p:attrNameLst>
                                      </p:cBhvr>
                                      <p:tavLst>
                                        <p:tav tm="0">
                                          <p:val>
                                            <p:fltVal val="0"/>
                                          </p:val>
                                        </p:tav>
                                        <p:tav tm="100000">
                                          <p:val>
                                            <p:strVal val="#ppt_h"/>
                                          </p:val>
                                        </p:tav>
                                      </p:tavLst>
                                    </p:anim>
                                    <p:animEffect transition="in" filter="fade">
                                      <p:cBhvr>
                                        <p:cTn id="80" dur="500"/>
                                        <p:tgtEl>
                                          <p:spTgt spid="236"/>
                                        </p:tgtEl>
                                      </p:cBhvr>
                                    </p:animEffect>
                                  </p:childTnLst>
                                </p:cTn>
                              </p:par>
                            </p:childTnLst>
                          </p:cTn>
                        </p:par>
                        <p:par>
                          <p:cTn id="81" fill="hold">
                            <p:stCondLst>
                              <p:cond delay="11500"/>
                            </p:stCondLst>
                            <p:childTnLst>
                              <p:par>
                                <p:cTn id="82" presetID="53" presetClass="entr" presetSubtype="16"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anim calcmode="lin" valueType="num">
                                      <p:cBhvr>
                                        <p:cTn id="84" dur="500" fill="hold"/>
                                        <p:tgtEl>
                                          <p:spTgt spid="237"/>
                                        </p:tgtEl>
                                        <p:attrNameLst>
                                          <p:attrName>ppt_w</p:attrName>
                                        </p:attrNameLst>
                                      </p:cBhvr>
                                      <p:tavLst>
                                        <p:tav tm="0">
                                          <p:val>
                                            <p:fltVal val="0"/>
                                          </p:val>
                                        </p:tav>
                                        <p:tav tm="100000">
                                          <p:val>
                                            <p:strVal val="#ppt_w"/>
                                          </p:val>
                                        </p:tav>
                                      </p:tavLst>
                                    </p:anim>
                                    <p:anim calcmode="lin" valueType="num">
                                      <p:cBhvr>
                                        <p:cTn id="85" dur="500" fill="hold"/>
                                        <p:tgtEl>
                                          <p:spTgt spid="237"/>
                                        </p:tgtEl>
                                        <p:attrNameLst>
                                          <p:attrName>ppt_h</p:attrName>
                                        </p:attrNameLst>
                                      </p:cBhvr>
                                      <p:tavLst>
                                        <p:tav tm="0">
                                          <p:val>
                                            <p:fltVal val="0"/>
                                          </p:val>
                                        </p:tav>
                                        <p:tav tm="100000">
                                          <p:val>
                                            <p:strVal val="#ppt_h"/>
                                          </p:val>
                                        </p:tav>
                                      </p:tavLst>
                                    </p:anim>
                                    <p:animEffect transition="in" filter="fade">
                                      <p:cBhvr>
                                        <p:cTn id="86" dur="500"/>
                                        <p:tgtEl>
                                          <p:spTgt spid="237"/>
                                        </p:tgtEl>
                                      </p:cBhvr>
                                    </p:animEffect>
                                  </p:childTnLst>
                                </p:cTn>
                              </p:par>
                            </p:childTnLst>
                          </p:cTn>
                        </p:par>
                        <p:par>
                          <p:cTn id="87" fill="hold">
                            <p:stCondLst>
                              <p:cond delay="12000"/>
                            </p:stCondLst>
                            <p:childTnLst>
                              <p:par>
                                <p:cTn id="88" presetID="53" presetClass="entr" presetSubtype="16" fill="hold" grpId="0" nodeType="afterEffect">
                                  <p:stCondLst>
                                    <p:cond delay="0"/>
                                  </p:stCondLst>
                                  <p:childTnLst>
                                    <p:set>
                                      <p:cBhvr>
                                        <p:cTn id="89" dur="1" fill="hold">
                                          <p:stCondLst>
                                            <p:cond delay="0"/>
                                          </p:stCondLst>
                                        </p:cTn>
                                        <p:tgtEl>
                                          <p:spTgt spid="238"/>
                                        </p:tgtEl>
                                        <p:attrNameLst>
                                          <p:attrName>style.visibility</p:attrName>
                                        </p:attrNameLst>
                                      </p:cBhvr>
                                      <p:to>
                                        <p:strVal val="visible"/>
                                      </p:to>
                                    </p:set>
                                    <p:anim calcmode="lin" valueType="num">
                                      <p:cBhvr>
                                        <p:cTn id="90" dur="500" fill="hold"/>
                                        <p:tgtEl>
                                          <p:spTgt spid="238"/>
                                        </p:tgtEl>
                                        <p:attrNameLst>
                                          <p:attrName>ppt_w</p:attrName>
                                        </p:attrNameLst>
                                      </p:cBhvr>
                                      <p:tavLst>
                                        <p:tav tm="0">
                                          <p:val>
                                            <p:fltVal val="0"/>
                                          </p:val>
                                        </p:tav>
                                        <p:tav tm="100000">
                                          <p:val>
                                            <p:strVal val="#ppt_w"/>
                                          </p:val>
                                        </p:tav>
                                      </p:tavLst>
                                    </p:anim>
                                    <p:anim calcmode="lin" valueType="num">
                                      <p:cBhvr>
                                        <p:cTn id="91" dur="500" fill="hold"/>
                                        <p:tgtEl>
                                          <p:spTgt spid="238"/>
                                        </p:tgtEl>
                                        <p:attrNameLst>
                                          <p:attrName>ppt_h</p:attrName>
                                        </p:attrNameLst>
                                      </p:cBhvr>
                                      <p:tavLst>
                                        <p:tav tm="0">
                                          <p:val>
                                            <p:fltVal val="0"/>
                                          </p:val>
                                        </p:tav>
                                        <p:tav tm="100000">
                                          <p:val>
                                            <p:strVal val="#ppt_h"/>
                                          </p:val>
                                        </p:tav>
                                      </p:tavLst>
                                    </p:anim>
                                    <p:animEffect transition="in" filter="fade">
                                      <p:cBhvr>
                                        <p:cTn id="92" dur="500"/>
                                        <p:tgtEl>
                                          <p:spTgt spid="238"/>
                                        </p:tgtEl>
                                      </p:cBhvr>
                                    </p:animEffect>
                                  </p:childTnLst>
                                </p:cTn>
                              </p:par>
                            </p:childTnLst>
                          </p:cTn>
                        </p:par>
                        <p:par>
                          <p:cTn id="93" fill="hold">
                            <p:stCondLst>
                              <p:cond delay="12500"/>
                            </p:stCondLst>
                            <p:childTnLst>
                              <p:par>
                                <p:cTn id="94" presetID="53" presetClass="entr" presetSubtype="16" fill="hold" grpId="0" nodeType="afterEffect">
                                  <p:stCondLst>
                                    <p:cond delay="0"/>
                                  </p:stCondLst>
                                  <p:childTnLst>
                                    <p:set>
                                      <p:cBhvr>
                                        <p:cTn id="95" dur="1" fill="hold">
                                          <p:stCondLst>
                                            <p:cond delay="0"/>
                                          </p:stCondLst>
                                        </p:cTn>
                                        <p:tgtEl>
                                          <p:spTgt spid="221"/>
                                        </p:tgtEl>
                                        <p:attrNameLst>
                                          <p:attrName>style.visibility</p:attrName>
                                        </p:attrNameLst>
                                      </p:cBhvr>
                                      <p:to>
                                        <p:strVal val="visible"/>
                                      </p:to>
                                    </p:set>
                                    <p:anim calcmode="lin" valueType="num">
                                      <p:cBhvr>
                                        <p:cTn id="96" dur="500" fill="hold"/>
                                        <p:tgtEl>
                                          <p:spTgt spid="221"/>
                                        </p:tgtEl>
                                        <p:attrNameLst>
                                          <p:attrName>ppt_w</p:attrName>
                                        </p:attrNameLst>
                                      </p:cBhvr>
                                      <p:tavLst>
                                        <p:tav tm="0">
                                          <p:val>
                                            <p:fltVal val="0"/>
                                          </p:val>
                                        </p:tav>
                                        <p:tav tm="100000">
                                          <p:val>
                                            <p:strVal val="#ppt_w"/>
                                          </p:val>
                                        </p:tav>
                                      </p:tavLst>
                                    </p:anim>
                                    <p:anim calcmode="lin" valueType="num">
                                      <p:cBhvr>
                                        <p:cTn id="97" dur="500" fill="hold"/>
                                        <p:tgtEl>
                                          <p:spTgt spid="221"/>
                                        </p:tgtEl>
                                        <p:attrNameLst>
                                          <p:attrName>ppt_h</p:attrName>
                                        </p:attrNameLst>
                                      </p:cBhvr>
                                      <p:tavLst>
                                        <p:tav tm="0">
                                          <p:val>
                                            <p:fltVal val="0"/>
                                          </p:val>
                                        </p:tav>
                                        <p:tav tm="100000">
                                          <p:val>
                                            <p:strVal val="#ppt_h"/>
                                          </p:val>
                                        </p:tav>
                                      </p:tavLst>
                                    </p:anim>
                                    <p:animEffect transition="in" filter="fade">
                                      <p:cBhvr>
                                        <p:cTn id="98" dur="500"/>
                                        <p:tgtEl>
                                          <p:spTgt spid="221"/>
                                        </p:tgtEl>
                                      </p:cBhvr>
                                    </p:animEffect>
                                  </p:childTnLst>
                                </p:cTn>
                              </p:par>
                            </p:childTnLst>
                          </p:cTn>
                        </p:par>
                        <p:par>
                          <p:cTn id="99" fill="hold">
                            <p:stCondLst>
                              <p:cond delay="13000"/>
                            </p:stCondLst>
                            <p:childTnLst>
                              <p:par>
                                <p:cTn id="100" presetID="53" presetClass="entr" presetSubtype="16" fill="hold" grpId="0" nodeType="after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p:cTn id="102" dur="500" fill="hold"/>
                                        <p:tgtEl>
                                          <p:spTgt spid="39"/>
                                        </p:tgtEl>
                                        <p:attrNameLst>
                                          <p:attrName>ppt_w</p:attrName>
                                        </p:attrNameLst>
                                      </p:cBhvr>
                                      <p:tavLst>
                                        <p:tav tm="0">
                                          <p:val>
                                            <p:fltVal val="0"/>
                                          </p:val>
                                        </p:tav>
                                        <p:tav tm="100000">
                                          <p:val>
                                            <p:strVal val="#ppt_w"/>
                                          </p:val>
                                        </p:tav>
                                      </p:tavLst>
                                    </p:anim>
                                    <p:anim calcmode="lin" valueType="num">
                                      <p:cBhvr>
                                        <p:cTn id="103" dur="500" fill="hold"/>
                                        <p:tgtEl>
                                          <p:spTgt spid="39"/>
                                        </p:tgtEl>
                                        <p:attrNameLst>
                                          <p:attrName>ppt_h</p:attrName>
                                        </p:attrNameLst>
                                      </p:cBhvr>
                                      <p:tavLst>
                                        <p:tav tm="0">
                                          <p:val>
                                            <p:fltVal val="0"/>
                                          </p:val>
                                        </p:tav>
                                        <p:tav tm="100000">
                                          <p:val>
                                            <p:strVal val="#ppt_h"/>
                                          </p:val>
                                        </p:tav>
                                      </p:tavLst>
                                    </p:anim>
                                    <p:animEffect transition="in" filter="fade">
                                      <p:cBhvr>
                                        <p:cTn id="104" dur="500"/>
                                        <p:tgtEl>
                                          <p:spTgt spid="39"/>
                                        </p:tgtEl>
                                      </p:cBhvr>
                                    </p:animEffect>
                                  </p:childTnLst>
                                </p:cTn>
                              </p:par>
                            </p:childTnLst>
                          </p:cTn>
                        </p:par>
                        <p:par>
                          <p:cTn id="105" fill="hold">
                            <p:stCondLst>
                              <p:cond delay="13500"/>
                            </p:stCondLst>
                            <p:childTnLst>
                              <p:par>
                                <p:cTn id="106" presetID="53" presetClass="entr" presetSubtype="16" fill="hold" grpId="0" nodeType="afterEffect">
                                  <p:stCondLst>
                                    <p:cond delay="0"/>
                                  </p:stCondLst>
                                  <p:childTnLst>
                                    <p:set>
                                      <p:cBhvr>
                                        <p:cTn id="107" dur="1" fill="hold">
                                          <p:stCondLst>
                                            <p:cond delay="0"/>
                                          </p:stCondLst>
                                        </p:cTn>
                                        <p:tgtEl>
                                          <p:spTgt spid="48"/>
                                        </p:tgtEl>
                                        <p:attrNameLst>
                                          <p:attrName>style.visibility</p:attrName>
                                        </p:attrNameLst>
                                      </p:cBhvr>
                                      <p:to>
                                        <p:strVal val="visible"/>
                                      </p:to>
                                    </p:set>
                                    <p:anim calcmode="lin" valueType="num">
                                      <p:cBhvr>
                                        <p:cTn id="108" dur="500" fill="hold"/>
                                        <p:tgtEl>
                                          <p:spTgt spid="48"/>
                                        </p:tgtEl>
                                        <p:attrNameLst>
                                          <p:attrName>ppt_w</p:attrName>
                                        </p:attrNameLst>
                                      </p:cBhvr>
                                      <p:tavLst>
                                        <p:tav tm="0">
                                          <p:val>
                                            <p:fltVal val="0"/>
                                          </p:val>
                                        </p:tav>
                                        <p:tav tm="100000">
                                          <p:val>
                                            <p:strVal val="#ppt_w"/>
                                          </p:val>
                                        </p:tav>
                                      </p:tavLst>
                                    </p:anim>
                                    <p:anim calcmode="lin" valueType="num">
                                      <p:cBhvr>
                                        <p:cTn id="109" dur="500" fill="hold"/>
                                        <p:tgtEl>
                                          <p:spTgt spid="48"/>
                                        </p:tgtEl>
                                        <p:attrNameLst>
                                          <p:attrName>ppt_h</p:attrName>
                                        </p:attrNameLst>
                                      </p:cBhvr>
                                      <p:tavLst>
                                        <p:tav tm="0">
                                          <p:val>
                                            <p:fltVal val="0"/>
                                          </p:val>
                                        </p:tav>
                                        <p:tav tm="100000">
                                          <p:val>
                                            <p:strVal val="#ppt_h"/>
                                          </p:val>
                                        </p:tav>
                                      </p:tavLst>
                                    </p:anim>
                                    <p:animEffect transition="in" filter="fade">
                                      <p:cBhvr>
                                        <p:cTn id="110" dur="500"/>
                                        <p:tgtEl>
                                          <p:spTgt spid="48"/>
                                        </p:tgtEl>
                                      </p:cBhvr>
                                    </p:animEffect>
                                  </p:childTnLst>
                                </p:cTn>
                              </p:par>
                            </p:childTnLst>
                          </p:cTn>
                        </p:par>
                        <p:par>
                          <p:cTn id="111" fill="hold">
                            <p:stCondLst>
                              <p:cond delay="14000"/>
                            </p:stCondLst>
                            <p:childTnLst>
                              <p:par>
                                <p:cTn id="112" presetID="53" presetClass="entr" presetSubtype="16" fill="hold" grpId="0" nodeType="afterEffect">
                                  <p:stCondLst>
                                    <p:cond delay="0"/>
                                  </p:stCondLst>
                                  <p:childTnLst>
                                    <p:set>
                                      <p:cBhvr>
                                        <p:cTn id="113" dur="1" fill="hold">
                                          <p:stCondLst>
                                            <p:cond delay="0"/>
                                          </p:stCondLst>
                                        </p:cTn>
                                        <p:tgtEl>
                                          <p:spTgt spid="22"/>
                                        </p:tgtEl>
                                        <p:attrNameLst>
                                          <p:attrName>style.visibility</p:attrName>
                                        </p:attrNameLst>
                                      </p:cBhvr>
                                      <p:to>
                                        <p:strVal val="visible"/>
                                      </p:to>
                                    </p:set>
                                    <p:anim calcmode="lin" valueType="num">
                                      <p:cBhvr>
                                        <p:cTn id="114" dur="500" fill="hold"/>
                                        <p:tgtEl>
                                          <p:spTgt spid="22"/>
                                        </p:tgtEl>
                                        <p:attrNameLst>
                                          <p:attrName>ppt_w</p:attrName>
                                        </p:attrNameLst>
                                      </p:cBhvr>
                                      <p:tavLst>
                                        <p:tav tm="0">
                                          <p:val>
                                            <p:fltVal val="0"/>
                                          </p:val>
                                        </p:tav>
                                        <p:tav tm="100000">
                                          <p:val>
                                            <p:strVal val="#ppt_w"/>
                                          </p:val>
                                        </p:tav>
                                      </p:tavLst>
                                    </p:anim>
                                    <p:anim calcmode="lin" valueType="num">
                                      <p:cBhvr>
                                        <p:cTn id="115" dur="500" fill="hold"/>
                                        <p:tgtEl>
                                          <p:spTgt spid="22"/>
                                        </p:tgtEl>
                                        <p:attrNameLst>
                                          <p:attrName>ppt_h</p:attrName>
                                        </p:attrNameLst>
                                      </p:cBhvr>
                                      <p:tavLst>
                                        <p:tav tm="0">
                                          <p:val>
                                            <p:fltVal val="0"/>
                                          </p:val>
                                        </p:tav>
                                        <p:tav tm="100000">
                                          <p:val>
                                            <p:strVal val="#ppt_h"/>
                                          </p:val>
                                        </p:tav>
                                      </p:tavLst>
                                    </p:anim>
                                    <p:animEffect transition="in" filter="fade">
                                      <p:cBhvr>
                                        <p:cTn id="116" dur="500"/>
                                        <p:tgtEl>
                                          <p:spTgt spid="22"/>
                                        </p:tgtEl>
                                      </p:cBhvr>
                                    </p:animEffect>
                                  </p:childTnLst>
                                </p:cTn>
                              </p:par>
                            </p:childTnLst>
                          </p:cTn>
                        </p:par>
                        <p:par>
                          <p:cTn id="117" fill="hold">
                            <p:stCondLst>
                              <p:cond delay="14500"/>
                            </p:stCondLst>
                            <p:childTnLst>
                              <p:par>
                                <p:cTn id="118" presetID="53" presetClass="entr" presetSubtype="16" fill="hold" grpId="0" nodeType="afterEffect">
                                  <p:stCondLst>
                                    <p:cond delay="0"/>
                                  </p:stCondLst>
                                  <p:childTnLst>
                                    <p:set>
                                      <p:cBhvr>
                                        <p:cTn id="119" dur="1" fill="hold">
                                          <p:stCondLst>
                                            <p:cond delay="0"/>
                                          </p:stCondLst>
                                        </p:cTn>
                                        <p:tgtEl>
                                          <p:spTgt spid="46"/>
                                        </p:tgtEl>
                                        <p:attrNameLst>
                                          <p:attrName>style.visibility</p:attrName>
                                        </p:attrNameLst>
                                      </p:cBhvr>
                                      <p:to>
                                        <p:strVal val="visible"/>
                                      </p:to>
                                    </p:set>
                                    <p:anim calcmode="lin" valueType="num">
                                      <p:cBhvr>
                                        <p:cTn id="120" dur="500" fill="hold"/>
                                        <p:tgtEl>
                                          <p:spTgt spid="46"/>
                                        </p:tgtEl>
                                        <p:attrNameLst>
                                          <p:attrName>ppt_w</p:attrName>
                                        </p:attrNameLst>
                                      </p:cBhvr>
                                      <p:tavLst>
                                        <p:tav tm="0">
                                          <p:val>
                                            <p:fltVal val="0"/>
                                          </p:val>
                                        </p:tav>
                                        <p:tav tm="100000">
                                          <p:val>
                                            <p:strVal val="#ppt_w"/>
                                          </p:val>
                                        </p:tav>
                                      </p:tavLst>
                                    </p:anim>
                                    <p:anim calcmode="lin" valueType="num">
                                      <p:cBhvr>
                                        <p:cTn id="121" dur="500" fill="hold"/>
                                        <p:tgtEl>
                                          <p:spTgt spid="46"/>
                                        </p:tgtEl>
                                        <p:attrNameLst>
                                          <p:attrName>ppt_h</p:attrName>
                                        </p:attrNameLst>
                                      </p:cBhvr>
                                      <p:tavLst>
                                        <p:tav tm="0">
                                          <p:val>
                                            <p:fltVal val="0"/>
                                          </p:val>
                                        </p:tav>
                                        <p:tav tm="100000">
                                          <p:val>
                                            <p:strVal val="#ppt_h"/>
                                          </p:val>
                                        </p:tav>
                                      </p:tavLst>
                                    </p:anim>
                                    <p:animEffect transition="in" filter="fade">
                                      <p:cBhvr>
                                        <p:cTn id="122" dur="500"/>
                                        <p:tgtEl>
                                          <p:spTgt spid="46"/>
                                        </p:tgtEl>
                                      </p:cBhvr>
                                    </p:animEffect>
                                  </p:childTnLst>
                                </p:cTn>
                              </p:par>
                            </p:childTnLst>
                          </p:cTn>
                        </p:par>
                        <p:par>
                          <p:cTn id="123" fill="hold">
                            <p:stCondLst>
                              <p:cond delay="15000"/>
                            </p:stCondLst>
                            <p:childTnLst>
                              <p:par>
                                <p:cTn id="124" presetID="53" presetClass="entr" presetSubtype="16"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 calcmode="lin" valueType="num">
                                      <p:cBhvr>
                                        <p:cTn id="126" dur="500" fill="hold"/>
                                        <p:tgtEl>
                                          <p:spTgt spid="29"/>
                                        </p:tgtEl>
                                        <p:attrNameLst>
                                          <p:attrName>ppt_w</p:attrName>
                                        </p:attrNameLst>
                                      </p:cBhvr>
                                      <p:tavLst>
                                        <p:tav tm="0">
                                          <p:val>
                                            <p:fltVal val="0"/>
                                          </p:val>
                                        </p:tav>
                                        <p:tav tm="100000">
                                          <p:val>
                                            <p:strVal val="#ppt_w"/>
                                          </p:val>
                                        </p:tav>
                                      </p:tavLst>
                                    </p:anim>
                                    <p:anim calcmode="lin" valueType="num">
                                      <p:cBhvr>
                                        <p:cTn id="127" dur="500" fill="hold"/>
                                        <p:tgtEl>
                                          <p:spTgt spid="29"/>
                                        </p:tgtEl>
                                        <p:attrNameLst>
                                          <p:attrName>ppt_h</p:attrName>
                                        </p:attrNameLst>
                                      </p:cBhvr>
                                      <p:tavLst>
                                        <p:tav tm="0">
                                          <p:val>
                                            <p:fltVal val="0"/>
                                          </p:val>
                                        </p:tav>
                                        <p:tav tm="100000">
                                          <p:val>
                                            <p:strVal val="#ppt_h"/>
                                          </p:val>
                                        </p:tav>
                                      </p:tavLst>
                                    </p:anim>
                                    <p:animEffect transition="in" filter="fade">
                                      <p:cBhvr>
                                        <p:cTn id="128" dur="500"/>
                                        <p:tgtEl>
                                          <p:spTgt spid="29"/>
                                        </p:tgtEl>
                                      </p:cBhvr>
                                    </p:animEffect>
                                  </p:childTnLst>
                                </p:cTn>
                              </p:par>
                            </p:childTnLst>
                          </p:cTn>
                        </p:par>
                        <p:par>
                          <p:cTn id="129" fill="hold">
                            <p:stCondLst>
                              <p:cond delay="15500"/>
                            </p:stCondLst>
                            <p:childTnLst>
                              <p:par>
                                <p:cTn id="130" presetID="53" presetClass="entr" presetSubtype="16" fill="hold" grpId="0" nodeType="afterEffect">
                                  <p:stCondLst>
                                    <p:cond delay="0"/>
                                  </p:stCondLst>
                                  <p:childTnLst>
                                    <p:set>
                                      <p:cBhvr>
                                        <p:cTn id="131" dur="1" fill="hold">
                                          <p:stCondLst>
                                            <p:cond delay="0"/>
                                          </p:stCondLst>
                                        </p:cTn>
                                        <p:tgtEl>
                                          <p:spTgt spid="38"/>
                                        </p:tgtEl>
                                        <p:attrNameLst>
                                          <p:attrName>style.visibility</p:attrName>
                                        </p:attrNameLst>
                                      </p:cBhvr>
                                      <p:to>
                                        <p:strVal val="visible"/>
                                      </p:to>
                                    </p:set>
                                    <p:anim calcmode="lin" valueType="num">
                                      <p:cBhvr>
                                        <p:cTn id="132" dur="500" fill="hold"/>
                                        <p:tgtEl>
                                          <p:spTgt spid="38"/>
                                        </p:tgtEl>
                                        <p:attrNameLst>
                                          <p:attrName>ppt_w</p:attrName>
                                        </p:attrNameLst>
                                      </p:cBhvr>
                                      <p:tavLst>
                                        <p:tav tm="0">
                                          <p:val>
                                            <p:fltVal val="0"/>
                                          </p:val>
                                        </p:tav>
                                        <p:tav tm="100000">
                                          <p:val>
                                            <p:strVal val="#ppt_w"/>
                                          </p:val>
                                        </p:tav>
                                      </p:tavLst>
                                    </p:anim>
                                    <p:anim calcmode="lin" valueType="num">
                                      <p:cBhvr>
                                        <p:cTn id="133" dur="500" fill="hold"/>
                                        <p:tgtEl>
                                          <p:spTgt spid="38"/>
                                        </p:tgtEl>
                                        <p:attrNameLst>
                                          <p:attrName>ppt_h</p:attrName>
                                        </p:attrNameLst>
                                      </p:cBhvr>
                                      <p:tavLst>
                                        <p:tav tm="0">
                                          <p:val>
                                            <p:fltVal val="0"/>
                                          </p:val>
                                        </p:tav>
                                        <p:tav tm="100000">
                                          <p:val>
                                            <p:strVal val="#ppt_h"/>
                                          </p:val>
                                        </p:tav>
                                      </p:tavLst>
                                    </p:anim>
                                    <p:animEffect transition="in" filter="fade">
                                      <p:cBhvr>
                                        <p:cTn id="134" dur="500"/>
                                        <p:tgtEl>
                                          <p:spTgt spid="38"/>
                                        </p:tgtEl>
                                      </p:cBhvr>
                                    </p:animEffect>
                                  </p:childTnLst>
                                </p:cTn>
                              </p:par>
                            </p:childTnLst>
                          </p:cTn>
                        </p:par>
                        <p:par>
                          <p:cTn id="135" fill="hold">
                            <p:stCondLst>
                              <p:cond delay="16000"/>
                            </p:stCondLst>
                            <p:childTnLst>
                              <p:par>
                                <p:cTn id="136" presetID="53" presetClass="entr" presetSubtype="16" fill="hold" grpId="0" nodeType="afterEffect">
                                  <p:stCondLst>
                                    <p:cond delay="0"/>
                                  </p:stCondLst>
                                  <p:childTnLst>
                                    <p:set>
                                      <p:cBhvr>
                                        <p:cTn id="137" dur="1" fill="hold">
                                          <p:stCondLst>
                                            <p:cond delay="0"/>
                                          </p:stCondLst>
                                        </p:cTn>
                                        <p:tgtEl>
                                          <p:spTgt spid="26"/>
                                        </p:tgtEl>
                                        <p:attrNameLst>
                                          <p:attrName>style.visibility</p:attrName>
                                        </p:attrNameLst>
                                      </p:cBhvr>
                                      <p:to>
                                        <p:strVal val="visible"/>
                                      </p:to>
                                    </p:set>
                                    <p:anim calcmode="lin" valueType="num">
                                      <p:cBhvr>
                                        <p:cTn id="138" dur="500" fill="hold"/>
                                        <p:tgtEl>
                                          <p:spTgt spid="26"/>
                                        </p:tgtEl>
                                        <p:attrNameLst>
                                          <p:attrName>ppt_w</p:attrName>
                                        </p:attrNameLst>
                                      </p:cBhvr>
                                      <p:tavLst>
                                        <p:tav tm="0">
                                          <p:val>
                                            <p:fltVal val="0"/>
                                          </p:val>
                                        </p:tav>
                                        <p:tav tm="100000">
                                          <p:val>
                                            <p:strVal val="#ppt_w"/>
                                          </p:val>
                                        </p:tav>
                                      </p:tavLst>
                                    </p:anim>
                                    <p:anim calcmode="lin" valueType="num">
                                      <p:cBhvr>
                                        <p:cTn id="139" dur="500" fill="hold"/>
                                        <p:tgtEl>
                                          <p:spTgt spid="26"/>
                                        </p:tgtEl>
                                        <p:attrNameLst>
                                          <p:attrName>ppt_h</p:attrName>
                                        </p:attrNameLst>
                                      </p:cBhvr>
                                      <p:tavLst>
                                        <p:tav tm="0">
                                          <p:val>
                                            <p:fltVal val="0"/>
                                          </p:val>
                                        </p:tav>
                                        <p:tav tm="100000">
                                          <p:val>
                                            <p:strVal val="#ppt_h"/>
                                          </p:val>
                                        </p:tav>
                                      </p:tavLst>
                                    </p:anim>
                                    <p:animEffect transition="in" filter="fade">
                                      <p:cBhvr>
                                        <p:cTn id="140" dur="500"/>
                                        <p:tgtEl>
                                          <p:spTgt spid="26"/>
                                        </p:tgtEl>
                                      </p:cBhvr>
                                    </p:animEffect>
                                  </p:childTnLst>
                                </p:cTn>
                              </p:par>
                            </p:childTnLst>
                          </p:cTn>
                        </p:par>
                        <p:par>
                          <p:cTn id="141" fill="hold">
                            <p:stCondLst>
                              <p:cond delay="16500"/>
                            </p:stCondLst>
                            <p:childTnLst>
                              <p:par>
                                <p:cTn id="142" presetID="53" presetClass="entr" presetSubtype="16" fill="hold" grpId="0" nodeType="afterEffect">
                                  <p:stCondLst>
                                    <p:cond delay="0"/>
                                  </p:stCondLst>
                                  <p:childTnLst>
                                    <p:set>
                                      <p:cBhvr>
                                        <p:cTn id="143" dur="1" fill="hold">
                                          <p:stCondLst>
                                            <p:cond delay="0"/>
                                          </p:stCondLst>
                                        </p:cTn>
                                        <p:tgtEl>
                                          <p:spTgt spid="30"/>
                                        </p:tgtEl>
                                        <p:attrNameLst>
                                          <p:attrName>style.visibility</p:attrName>
                                        </p:attrNameLst>
                                      </p:cBhvr>
                                      <p:to>
                                        <p:strVal val="visible"/>
                                      </p:to>
                                    </p:set>
                                    <p:anim calcmode="lin" valueType="num">
                                      <p:cBhvr>
                                        <p:cTn id="144" dur="500" fill="hold"/>
                                        <p:tgtEl>
                                          <p:spTgt spid="30"/>
                                        </p:tgtEl>
                                        <p:attrNameLst>
                                          <p:attrName>ppt_w</p:attrName>
                                        </p:attrNameLst>
                                      </p:cBhvr>
                                      <p:tavLst>
                                        <p:tav tm="0">
                                          <p:val>
                                            <p:fltVal val="0"/>
                                          </p:val>
                                        </p:tav>
                                        <p:tav tm="100000">
                                          <p:val>
                                            <p:strVal val="#ppt_w"/>
                                          </p:val>
                                        </p:tav>
                                      </p:tavLst>
                                    </p:anim>
                                    <p:anim calcmode="lin" valueType="num">
                                      <p:cBhvr>
                                        <p:cTn id="145" dur="500" fill="hold"/>
                                        <p:tgtEl>
                                          <p:spTgt spid="30"/>
                                        </p:tgtEl>
                                        <p:attrNameLst>
                                          <p:attrName>ppt_h</p:attrName>
                                        </p:attrNameLst>
                                      </p:cBhvr>
                                      <p:tavLst>
                                        <p:tav tm="0">
                                          <p:val>
                                            <p:fltVal val="0"/>
                                          </p:val>
                                        </p:tav>
                                        <p:tav tm="100000">
                                          <p:val>
                                            <p:strVal val="#ppt_h"/>
                                          </p:val>
                                        </p:tav>
                                      </p:tavLst>
                                    </p:anim>
                                    <p:animEffect transition="in" filter="fade">
                                      <p:cBhvr>
                                        <p:cTn id="146" dur="500"/>
                                        <p:tgtEl>
                                          <p:spTgt spid="30"/>
                                        </p:tgtEl>
                                      </p:cBhvr>
                                    </p:animEffect>
                                  </p:childTnLst>
                                </p:cTn>
                              </p:par>
                            </p:childTnLst>
                          </p:cTn>
                        </p:par>
                        <p:par>
                          <p:cTn id="147" fill="hold">
                            <p:stCondLst>
                              <p:cond delay="17000"/>
                            </p:stCondLst>
                            <p:childTnLst>
                              <p:par>
                                <p:cTn id="148" presetID="53" presetClass="entr" presetSubtype="16" fill="hold" grpId="0" nodeType="afterEffect">
                                  <p:stCondLst>
                                    <p:cond delay="0"/>
                                  </p:stCondLst>
                                  <p:childTnLst>
                                    <p:set>
                                      <p:cBhvr>
                                        <p:cTn id="149" dur="1" fill="hold">
                                          <p:stCondLst>
                                            <p:cond delay="0"/>
                                          </p:stCondLst>
                                        </p:cTn>
                                        <p:tgtEl>
                                          <p:spTgt spid="45"/>
                                        </p:tgtEl>
                                        <p:attrNameLst>
                                          <p:attrName>style.visibility</p:attrName>
                                        </p:attrNameLst>
                                      </p:cBhvr>
                                      <p:to>
                                        <p:strVal val="visible"/>
                                      </p:to>
                                    </p:set>
                                    <p:anim calcmode="lin" valueType="num">
                                      <p:cBhvr>
                                        <p:cTn id="150" dur="500" fill="hold"/>
                                        <p:tgtEl>
                                          <p:spTgt spid="45"/>
                                        </p:tgtEl>
                                        <p:attrNameLst>
                                          <p:attrName>ppt_w</p:attrName>
                                        </p:attrNameLst>
                                      </p:cBhvr>
                                      <p:tavLst>
                                        <p:tav tm="0">
                                          <p:val>
                                            <p:fltVal val="0"/>
                                          </p:val>
                                        </p:tav>
                                        <p:tav tm="100000">
                                          <p:val>
                                            <p:strVal val="#ppt_w"/>
                                          </p:val>
                                        </p:tav>
                                      </p:tavLst>
                                    </p:anim>
                                    <p:anim calcmode="lin" valueType="num">
                                      <p:cBhvr>
                                        <p:cTn id="151" dur="500" fill="hold"/>
                                        <p:tgtEl>
                                          <p:spTgt spid="45"/>
                                        </p:tgtEl>
                                        <p:attrNameLst>
                                          <p:attrName>ppt_h</p:attrName>
                                        </p:attrNameLst>
                                      </p:cBhvr>
                                      <p:tavLst>
                                        <p:tav tm="0">
                                          <p:val>
                                            <p:fltVal val="0"/>
                                          </p:val>
                                        </p:tav>
                                        <p:tav tm="100000">
                                          <p:val>
                                            <p:strVal val="#ppt_h"/>
                                          </p:val>
                                        </p:tav>
                                      </p:tavLst>
                                    </p:anim>
                                    <p:animEffect transition="in" filter="fade">
                                      <p:cBhvr>
                                        <p:cTn id="15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9" grpId="0"/>
      <p:bldP spid="30" grpId="0"/>
      <p:bldP spid="38" grpId="0"/>
      <p:bldP spid="39" grpId="0"/>
      <p:bldP spid="45" grpId="0"/>
      <p:bldP spid="46" grpId="0"/>
      <p:bldP spid="48" grpId="0"/>
      <p:bldP spid="218" grpId="0"/>
      <p:bldP spid="218" grpId="1"/>
      <p:bldP spid="221" grpId="0"/>
      <p:bldP spid="222" grpId="0"/>
      <p:bldP spid="231" grpId="0"/>
      <p:bldP spid="231" grpId="1"/>
      <p:bldP spid="232" grpId="0"/>
      <p:bldP spid="232" grpId="1"/>
      <p:bldP spid="233" grpId="0"/>
      <p:bldP spid="233" grpId="1"/>
      <p:bldP spid="234" grpId="0"/>
      <p:bldP spid="235" grpId="0"/>
      <p:bldP spid="236" grpId="0"/>
      <p:bldP spid="237" grpId="0"/>
      <p:bldP spid="2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619759" y="3591144"/>
            <a:ext cx="3774329" cy="461665"/>
          </a:xfrm>
          <a:prstGeom prst="rect">
            <a:avLst/>
          </a:prstGeom>
        </p:spPr>
        <p:txBody>
          <a:bodyPr wrap="square">
            <a:spAutoFit/>
          </a:bodyPr>
          <a:lstStyle/>
          <a:p>
            <a:pPr fontAlgn="ct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原、净烟流量逻辑不符</a:t>
            </a:r>
          </a:p>
        </p:txBody>
      </p:sp>
      <p:sp>
        <p:nvSpPr>
          <p:cNvPr id="26" name="矩形 25"/>
          <p:cNvSpPr/>
          <p:nvPr/>
        </p:nvSpPr>
        <p:spPr>
          <a:xfrm>
            <a:off x="5673444" y="3091755"/>
            <a:ext cx="5391108" cy="400110"/>
          </a:xfrm>
          <a:prstGeom prst="rect">
            <a:avLst/>
          </a:prstGeom>
        </p:spPr>
        <p:txBody>
          <a:bodyPr wrap="square">
            <a:spAutoFit/>
          </a:bodyPr>
          <a:lstStyle/>
          <a:p>
            <a:pPr fontAlgn="ct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两天日数据二氧化硫及氮氧化物数据相同情况</a:t>
            </a:r>
          </a:p>
        </p:txBody>
      </p:sp>
      <p:sp>
        <p:nvSpPr>
          <p:cNvPr id="27" name="矩形 26"/>
          <p:cNvSpPr/>
          <p:nvPr/>
        </p:nvSpPr>
        <p:spPr>
          <a:xfrm>
            <a:off x="8076813" y="4730345"/>
            <a:ext cx="2514825" cy="400110"/>
          </a:xfrm>
          <a:prstGeom prst="rect">
            <a:avLst/>
          </a:prstGeom>
        </p:spPr>
        <p:txBody>
          <a:bodyPr wrap="square">
            <a:spAutoFit/>
          </a:bodyPr>
          <a:lstStyle/>
          <a:p>
            <a:pPr fontAlgn="ctr"/>
            <a:r>
              <a:rPr lang="zh-CN" altLang="en-US" sz="2000"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rPr>
              <a:t>连续两小时数据相同</a:t>
            </a:r>
          </a:p>
        </p:txBody>
      </p:sp>
      <p:sp>
        <p:nvSpPr>
          <p:cNvPr id="28" name="矩形 27"/>
          <p:cNvSpPr/>
          <p:nvPr/>
        </p:nvSpPr>
        <p:spPr>
          <a:xfrm>
            <a:off x="8288569" y="4159188"/>
            <a:ext cx="2350053" cy="338554"/>
          </a:xfrm>
          <a:prstGeom prst="rect">
            <a:avLst/>
          </a:prstGeom>
        </p:spPr>
        <p:txBody>
          <a:bodyPr wrap="square">
            <a:spAutoFit/>
          </a:bodyPr>
          <a:lstStyle/>
          <a:p>
            <a:pPr fontAlgn="ctr"/>
            <a:r>
              <a:rPr lang="zh-CN" altLang="en-US" sz="1600" dirty="0">
                <a:solidFill>
                  <a:srgbClr val="FF3399"/>
                </a:solidFill>
                <a:latin typeface="Times New Roman" panose="02020603050405020304" pitchFamily="18" charset="0"/>
                <a:ea typeface="微软雅黑" panose="020B0503020204020204" pitchFamily="34" charset="-122"/>
                <a:cs typeface="Times New Roman" panose="02020603050405020304" pitchFamily="18" charset="0"/>
              </a:rPr>
              <a:t>烟气采样管频繁堵塞</a:t>
            </a:r>
          </a:p>
        </p:txBody>
      </p:sp>
      <p:sp>
        <p:nvSpPr>
          <p:cNvPr id="29" name="矩形 28"/>
          <p:cNvSpPr/>
          <p:nvPr/>
        </p:nvSpPr>
        <p:spPr>
          <a:xfrm>
            <a:off x="6033057" y="2582273"/>
            <a:ext cx="3351497" cy="338554"/>
          </a:xfrm>
          <a:prstGeom prst="rect">
            <a:avLst/>
          </a:prstGeom>
        </p:spPr>
        <p:txBody>
          <a:bodyPr wrap="square">
            <a:spAutoFit/>
          </a:bodyPr>
          <a:lstStyle/>
          <a:p>
            <a:pPr fontAlgn="ctr"/>
            <a:r>
              <a:rPr lang="en-US" altLang="zh-CN" sz="1600" dirty="0">
                <a:solidFill>
                  <a:srgbClr val="9966FF"/>
                </a:solidFill>
                <a:latin typeface="Times New Roman" panose="02020603050405020304" pitchFamily="18" charset="0"/>
                <a:ea typeface="微软雅黑" panose="020B0503020204020204" pitchFamily="34" charset="-122"/>
                <a:cs typeface="Times New Roman" panose="02020603050405020304" pitchFamily="18" charset="0"/>
              </a:rPr>
              <a:t>No</a:t>
            </a:r>
            <a:r>
              <a:rPr lang="zh-CN" altLang="en-US" sz="1600" dirty="0">
                <a:solidFill>
                  <a:srgbClr val="9966FF"/>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1600" dirty="0">
                <a:solidFill>
                  <a:srgbClr val="9966FF"/>
                </a:solidFill>
                <a:latin typeface="Times New Roman" panose="02020603050405020304" pitchFamily="18" charset="0"/>
                <a:ea typeface="微软雅黑" panose="020B0503020204020204" pitchFamily="34" charset="-122"/>
                <a:cs typeface="Times New Roman" panose="02020603050405020304" pitchFamily="18" charset="0"/>
              </a:rPr>
              <a:t>NOx</a:t>
            </a:r>
            <a:r>
              <a:rPr lang="zh-CN" altLang="en-US" sz="1600" dirty="0">
                <a:solidFill>
                  <a:srgbClr val="9966FF"/>
                </a:solidFill>
                <a:latin typeface="Times New Roman" panose="02020603050405020304" pitchFamily="18" charset="0"/>
                <a:ea typeface="微软雅黑" panose="020B0503020204020204" pitchFamily="34" charset="-122"/>
                <a:cs typeface="Times New Roman" panose="02020603050405020304" pitchFamily="18" charset="0"/>
              </a:rPr>
              <a:t>转换系数未参与计算</a:t>
            </a:r>
          </a:p>
        </p:txBody>
      </p:sp>
      <p:sp>
        <p:nvSpPr>
          <p:cNvPr id="30" name="矩形 29"/>
          <p:cNvSpPr/>
          <p:nvPr/>
        </p:nvSpPr>
        <p:spPr>
          <a:xfrm>
            <a:off x="6347416" y="5319844"/>
            <a:ext cx="2587433" cy="338554"/>
          </a:xfrm>
          <a:prstGeom prst="rect">
            <a:avLst/>
          </a:prstGeom>
        </p:spPr>
        <p:txBody>
          <a:bodyPr wrap="square">
            <a:spAutoFit/>
          </a:bodyPr>
          <a:lstStyle/>
          <a:p>
            <a:pPr fontAlgn="ctr"/>
            <a:r>
              <a:rPr lang="zh-CN" altLang="en-US" sz="1600" dirty="0">
                <a:solidFill>
                  <a:srgbClr val="FFFF66"/>
                </a:solidFill>
                <a:latin typeface="Times New Roman" panose="02020603050405020304" pitchFamily="18" charset="0"/>
                <a:ea typeface="微软雅黑" panose="020B0503020204020204" pitchFamily="34" charset="-122"/>
                <a:cs typeface="Times New Roman" panose="02020603050405020304" pitchFamily="18" charset="0"/>
              </a:rPr>
              <a:t>更换设备，现未验收。</a:t>
            </a:r>
          </a:p>
        </p:txBody>
      </p:sp>
      <p:sp>
        <p:nvSpPr>
          <p:cNvPr id="31" name="矩形 30"/>
          <p:cNvSpPr/>
          <p:nvPr/>
        </p:nvSpPr>
        <p:spPr>
          <a:xfrm>
            <a:off x="6084701" y="4710152"/>
            <a:ext cx="2083002" cy="307777"/>
          </a:xfrm>
          <a:prstGeom prst="rect">
            <a:avLst/>
          </a:prstGeom>
        </p:spPr>
        <p:txBody>
          <a:bodyPr wrap="square">
            <a:spAutoFit/>
          </a:bodyPr>
          <a:lstStyle/>
          <a:p>
            <a:pPr fontAlgn="ctr"/>
            <a:r>
              <a:rPr lang="zh-CN" altLang="en-US" sz="1400"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分析仪化学试剂过期</a:t>
            </a:r>
          </a:p>
        </p:txBody>
      </p:sp>
      <p:sp>
        <p:nvSpPr>
          <p:cNvPr id="32" name="矩形 31"/>
          <p:cNvSpPr/>
          <p:nvPr/>
        </p:nvSpPr>
        <p:spPr>
          <a:xfrm>
            <a:off x="5407788" y="3650888"/>
            <a:ext cx="1459882" cy="276999"/>
          </a:xfrm>
          <a:prstGeom prst="rect">
            <a:avLst/>
          </a:prstGeom>
        </p:spPr>
        <p:txBody>
          <a:bodyPr wrap="square">
            <a:spAutoFit/>
          </a:bodyPr>
          <a:lstStyle/>
          <a:p>
            <a:pPr fontAlgn="ctr"/>
            <a:r>
              <a:rPr lang="zh-CN" altLang="en-US" sz="1200" dirty="0">
                <a:solidFill>
                  <a:srgbClr val="CCECFF"/>
                </a:solidFill>
                <a:latin typeface="Times New Roman" panose="02020603050405020304" pitchFamily="18" charset="0"/>
                <a:ea typeface="微软雅黑" panose="020B0503020204020204" pitchFamily="34" charset="-122"/>
                <a:cs typeface="Times New Roman" panose="02020603050405020304" pitchFamily="18" charset="0"/>
              </a:rPr>
              <a:t>烟气采样管结冰</a:t>
            </a:r>
          </a:p>
        </p:txBody>
      </p:sp>
      <p:sp>
        <p:nvSpPr>
          <p:cNvPr id="33" name="矩形 32"/>
          <p:cNvSpPr/>
          <p:nvPr/>
        </p:nvSpPr>
        <p:spPr>
          <a:xfrm>
            <a:off x="10500748" y="3491984"/>
            <a:ext cx="369332" cy="1334453"/>
          </a:xfrm>
          <a:prstGeom prst="rect">
            <a:avLst/>
          </a:prstGeom>
        </p:spPr>
        <p:txBody>
          <a:bodyPr vert="eaVert" wrap="square">
            <a:spAutoFit/>
          </a:bodyPr>
          <a:lstStyle/>
          <a:p>
            <a:pPr fontAlgn="ctr"/>
            <a:r>
              <a:rPr lang="zh-CN" altLang="en-US" sz="1200" dirty="0">
                <a:solidFill>
                  <a:srgbClr val="99FF66"/>
                </a:solidFill>
                <a:latin typeface="Times New Roman" panose="02020603050405020304" pitchFamily="18" charset="0"/>
                <a:ea typeface="微软雅黑" panose="020B0503020204020204" pitchFamily="34" charset="-122"/>
                <a:cs typeface="Times New Roman" panose="02020603050405020304" pitchFamily="18" charset="0"/>
              </a:rPr>
              <a:t>数据上传推迟一天</a:t>
            </a:r>
          </a:p>
        </p:txBody>
      </p:sp>
      <p:sp>
        <p:nvSpPr>
          <p:cNvPr id="34" name="矩形 33"/>
          <p:cNvSpPr/>
          <p:nvPr/>
        </p:nvSpPr>
        <p:spPr>
          <a:xfrm>
            <a:off x="5604093" y="4216501"/>
            <a:ext cx="2172019" cy="276999"/>
          </a:xfrm>
          <a:prstGeom prst="rect">
            <a:avLst/>
          </a:prstGeom>
        </p:spPr>
        <p:txBody>
          <a:bodyPr wrap="square">
            <a:spAutoFit/>
          </a:bodyPr>
          <a:lstStyle/>
          <a:p>
            <a:pPr fontAlgn="ctr"/>
            <a:r>
              <a:rPr lang="zh-CN" altLang="en-US" sz="1200" dirty="0">
                <a:solidFill>
                  <a:srgbClr val="99FF66"/>
                </a:solidFill>
                <a:latin typeface="Times New Roman" panose="02020603050405020304" pitchFamily="18" charset="0"/>
                <a:ea typeface="微软雅黑" panose="020B0503020204020204" pitchFamily="34" charset="-122"/>
                <a:cs typeface="Times New Roman" panose="02020603050405020304" pitchFamily="18" charset="0"/>
              </a:rPr>
              <a:t>小时数据上传推迟一小时</a:t>
            </a:r>
          </a:p>
        </p:txBody>
      </p:sp>
      <p:sp>
        <p:nvSpPr>
          <p:cNvPr id="35" name="矩形 34"/>
          <p:cNvSpPr/>
          <p:nvPr/>
        </p:nvSpPr>
        <p:spPr>
          <a:xfrm>
            <a:off x="8912237" y="2582273"/>
            <a:ext cx="1815950" cy="276999"/>
          </a:xfrm>
          <a:prstGeom prst="rect">
            <a:avLst/>
          </a:prstGeom>
        </p:spPr>
        <p:txBody>
          <a:bodyPr wrap="square">
            <a:spAutoFit/>
          </a:bodyPr>
          <a:lstStyle/>
          <a:p>
            <a:pPr fontAlgn="ctr"/>
            <a:r>
              <a:rPr lang="zh-CN" altLang="en-US" sz="1200" dirty="0">
                <a:solidFill>
                  <a:srgbClr val="FF3399"/>
                </a:solidFill>
                <a:latin typeface="Times New Roman" panose="02020603050405020304" pitchFamily="18" charset="0"/>
                <a:ea typeface="微软雅黑" panose="020B0503020204020204" pitchFamily="34" charset="-122"/>
                <a:cs typeface="Times New Roman" panose="02020603050405020304" pitchFamily="18" charset="0"/>
              </a:rPr>
              <a:t>未贴有效性审核标签</a:t>
            </a:r>
          </a:p>
        </p:txBody>
      </p:sp>
      <p:sp>
        <p:nvSpPr>
          <p:cNvPr id="36" name="矩形 35"/>
          <p:cNvSpPr/>
          <p:nvPr/>
        </p:nvSpPr>
        <p:spPr>
          <a:xfrm>
            <a:off x="7772185" y="4080146"/>
            <a:ext cx="369332" cy="1375184"/>
          </a:xfrm>
          <a:prstGeom prst="rect">
            <a:avLst/>
          </a:prstGeom>
        </p:spPr>
        <p:txBody>
          <a:bodyPr vert="eaVert" wrap="square">
            <a:spAutoFit/>
          </a:bodyPr>
          <a:lstStyle/>
          <a:p>
            <a:pPr fontAlgn="ctr"/>
            <a:r>
              <a:rPr lang="zh-CN" altLang="en-US" sz="1200" dirty="0">
                <a:solidFill>
                  <a:srgbClr val="CCECFF"/>
                </a:solidFill>
                <a:latin typeface="Times New Roman" panose="02020603050405020304" pitchFamily="18" charset="0"/>
                <a:ea typeface="微软雅黑" panose="020B0503020204020204" pitchFamily="34" charset="-122"/>
                <a:cs typeface="Times New Roman" panose="02020603050405020304" pitchFamily="18" charset="0"/>
              </a:rPr>
              <a:t>工控机显示屏黑屏</a:t>
            </a:r>
          </a:p>
        </p:txBody>
      </p:sp>
      <p:sp>
        <p:nvSpPr>
          <p:cNvPr id="37" name="矩形 36"/>
          <p:cNvSpPr/>
          <p:nvPr/>
        </p:nvSpPr>
        <p:spPr>
          <a:xfrm>
            <a:off x="8400394" y="5289066"/>
            <a:ext cx="1815950" cy="276999"/>
          </a:xfrm>
          <a:prstGeom prst="rect">
            <a:avLst/>
          </a:prstGeom>
        </p:spPr>
        <p:txBody>
          <a:bodyPr wrap="square">
            <a:spAutoFit/>
          </a:bodyPr>
          <a:lstStyle/>
          <a:p>
            <a:pPr fontAlgn="ctr"/>
            <a:r>
              <a:rPr lang="zh-CN" altLang="en-US" sz="12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药剂更换记录不完整</a:t>
            </a:r>
          </a:p>
        </p:txBody>
      </p:sp>
      <p:sp>
        <p:nvSpPr>
          <p:cNvPr id="38" name="矩形 37"/>
          <p:cNvSpPr/>
          <p:nvPr/>
        </p:nvSpPr>
        <p:spPr>
          <a:xfrm>
            <a:off x="6450113" y="2082469"/>
            <a:ext cx="1411664" cy="276999"/>
          </a:xfrm>
          <a:prstGeom prst="rect">
            <a:avLst/>
          </a:prstGeom>
        </p:spPr>
        <p:txBody>
          <a:bodyPr wrap="square">
            <a:spAutoFit/>
          </a:bodyPr>
          <a:lstStyle/>
          <a:p>
            <a:pPr fontAlgn="ctr"/>
            <a:r>
              <a:rPr lang="en-US" altLang="zh-CN" sz="120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UPS</a:t>
            </a:r>
            <a:r>
              <a:rPr lang="zh-CN" altLang="en-US" sz="120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电源未</a:t>
            </a:r>
            <a:r>
              <a:rPr lang="zh-CN" altLang="en-US" sz="1200" dirty="0" smtClean="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安装</a:t>
            </a:r>
            <a:endParaRPr lang="zh-CN" altLang="en-US" sz="120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矩形 38"/>
          <p:cNvSpPr/>
          <p:nvPr/>
        </p:nvSpPr>
        <p:spPr>
          <a:xfrm>
            <a:off x="8250976" y="2066122"/>
            <a:ext cx="1637916" cy="276999"/>
          </a:xfrm>
          <a:prstGeom prst="rect">
            <a:avLst/>
          </a:prstGeom>
        </p:spPr>
        <p:txBody>
          <a:bodyPr wrap="square">
            <a:spAutoFit/>
          </a:bodyPr>
          <a:lstStyle/>
          <a:p>
            <a:pPr fontAlgn="ctr"/>
            <a:r>
              <a:rPr lang="zh-CN" altLang="en-US" sz="12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大气压力设置错误</a:t>
            </a:r>
          </a:p>
        </p:txBody>
      </p:sp>
      <p:grpSp>
        <p:nvGrpSpPr>
          <p:cNvPr id="5" name="组合 4"/>
          <p:cNvGrpSpPr/>
          <p:nvPr/>
        </p:nvGrpSpPr>
        <p:grpSpPr>
          <a:xfrm>
            <a:off x="1001526" y="1300954"/>
            <a:ext cx="3371430" cy="3317113"/>
            <a:chOff x="406854" y="1220624"/>
            <a:chExt cx="3371430" cy="3317113"/>
          </a:xfrm>
        </p:grpSpPr>
        <p:grpSp>
          <p:nvGrpSpPr>
            <p:cNvPr id="42" name="组合 41"/>
            <p:cNvGrpSpPr/>
            <p:nvPr/>
          </p:nvGrpSpPr>
          <p:grpSpPr>
            <a:xfrm>
              <a:off x="406854" y="1758366"/>
              <a:ext cx="3371430" cy="2779371"/>
              <a:chOff x="324155" y="2112191"/>
              <a:chExt cx="4499590" cy="3668300"/>
            </a:xfrm>
          </p:grpSpPr>
          <p:sp>
            <p:nvSpPr>
              <p:cNvPr id="7" name="文本框 6"/>
              <p:cNvSpPr txBox="1"/>
              <p:nvPr/>
            </p:nvSpPr>
            <p:spPr>
              <a:xfrm>
                <a:off x="1748724" y="3683380"/>
                <a:ext cx="2029003" cy="487456"/>
              </a:xfrm>
              <a:prstGeom prst="rect">
                <a:avLst/>
              </a:prstGeom>
              <a:noFill/>
            </p:spPr>
            <p:txBody>
              <a:bodyPr wrap="square" rtlCol="0">
                <a:spAutoFit/>
              </a:bodyPr>
              <a:lstStyle/>
              <a:p>
                <a:r>
                  <a:rPr lang="zh-CN" altLang="en-US"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采样</a:t>
                </a:r>
                <a:r>
                  <a:rPr lang="zh-CN" altLang="en-US" dirty="0" smtClean="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泵堵塞</a:t>
                </a:r>
                <a:endParaRPr lang="zh-CN" altLang="en-US"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866318" y="2651945"/>
                <a:ext cx="1897038" cy="365592"/>
              </a:xfrm>
              <a:prstGeom prst="rect">
                <a:avLst/>
              </a:prstGeom>
              <a:noFill/>
            </p:spPr>
            <p:txBody>
              <a:bodyPr wrap="square" rtlCol="0">
                <a:spAutoFit/>
              </a:bodyPr>
              <a:lstStyle/>
              <a:p>
                <a:r>
                  <a:rPr lang="zh-CN" altLang="en-US" sz="1200" dirty="0" smtClean="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加热系统故障</a:t>
                </a:r>
                <a:endParaRPr lang="zh-CN" altLang="en-US" sz="120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2663260" y="2710118"/>
                <a:ext cx="1446662" cy="345281"/>
              </a:xfrm>
              <a:prstGeom prst="rect">
                <a:avLst/>
              </a:prstGeom>
              <a:noFill/>
            </p:spPr>
            <p:txBody>
              <a:bodyPr wrap="square" rtlCol="0">
                <a:spAutoFit/>
              </a:bodyPr>
              <a:lstStyle/>
              <a:p>
                <a:r>
                  <a:rPr lang="zh-CN" altLang="en-US" sz="1100" dirty="0" smtClean="0">
                    <a:solidFill>
                      <a:srgbClr val="99FF66"/>
                    </a:solidFill>
                    <a:latin typeface="Times New Roman" panose="02020603050405020304" pitchFamily="18" charset="0"/>
                    <a:ea typeface="微软雅黑" panose="020B0503020204020204" pitchFamily="34" charset="-122"/>
                    <a:cs typeface="Times New Roman" panose="02020603050405020304" pitchFamily="18" charset="0"/>
                  </a:rPr>
                  <a:t>主板故障</a:t>
                </a:r>
                <a:endParaRPr lang="zh-CN" altLang="en-US" sz="1100" dirty="0">
                  <a:solidFill>
                    <a:srgbClr val="99FF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p:cNvSpPr/>
              <p:nvPr/>
            </p:nvSpPr>
            <p:spPr>
              <a:xfrm>
                <a:off x="983611" y="3290404"/>
                <a:ext cx="2402980" cy="406214"/>
              </a:xfrm>
              <a:prstGeom prst="rect">
                <a:avLst/>
              </a:prstGeom>
            </p:spPr>
            <p:txBody>
              <a:bodyPr wrap="none">
                <a:spAutoFit/>
              </a:bodyPr>
              <a:lstStyle/>
              <a:p>
                <a:pPr algn="ctr" fontAlgn="ct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数采仪应用程序</a:t>
                </a:r>
                <a:r>
                  <a:rPr lang="zh-CN" altLang="en-US" sz="1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故障</a:t>
                </a:r>
                <a:endPar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p:cNvSpPr/>
              <p:nvPr/>
            </p:nvSpPr>
            <p:spPr>
              <a:xfrm>
                <a:off x="552364" y="3955413"/>
                <a:ext cx="821532" cy="1377217"/>
              </a:xfrm>
              <a:prstGeom prst="rect">
                <a:avLst/>
              </a:prstGeom>
            </p:spPr>
            <p:txBody>
              <a:bodyPr vert="eaVert" wrap="square">
                <a:spAutoFit/>
              </a:bodyPr>
              <a:lstStyle/>
              <a:p>
                <a:pPr algn="ctr" fontAlgn="ctr"/>
                <a:r>
                  <a:rPr lang="zh-CN" altLang="en-US" sz="1400" dirty="0">
                    <a:solidFill>
                      <a:srgbClr val="CC0066"/>
                    </a:solidFill>
                    <a:latin typeface="Times New Roman" panose="02020603050405020304" pitchFamily="18" charset="0"/>
                    <a:ea typeface="微软雅黑" panose="020B0503020204020204" pitchFamily="34" charset="-122"/>
                    <a:cs typeface="Times New Roman" panose="02020603050405020304" pitchFamily="18" charset="0"/>
                  </a:rPr>
                  <a:t>采样</a:t>
                </a:r>
                <a:r>
                  <a:rPr lang="zh-CN" altLang="en-US" sz="1400" dirty="0" smtClean="0">
                    <a:solidFill>
                      <a:srgbClr val="CC0066"/>
                    </a:solidFill>
                    <a:latin typeface="Times New Roman" panose="02020603050405020304" pitchFamily="18" charset="0"/>
                    <a:ea typeface="微软雅黑" panose="020B0503020204020204" pitchFamily="34" charset="-122"/>
                    <a:cs typeface="Times New Roman" panose="02020603050405020304" pitchFamily="18" charset="0"/>
                  </a:rPr>
                  <a:t>故障数据</a:t>
                </a:r>
                <a:r>
                  <a:rPr lang="zh-CN" altLang="en-US" sz="1400" dirty="0">
                    <a:solidFill>
                      <a:srgbClr val="CC0066"/>
                    </a:solidFill>
                    <a:latin typeface="Times New Roman" panose="02020603050405020304" pitchFamily="18" charset="0"/>
                    <a:ea typeface="微软雅黑" panose="020B0503020204020204" pitchFamily="34" charset="-122"/>
                    <a:cs typeface="Times New Roman" panose="02020603050405020304" pitchFamily="18" charset="0"/>
                  </a:rPr>
                  <a:t>死值</a:t>
                </a:r>
              </a:p>
            </p:txBody>
          </p:sp>
          <p:sp>
            <p:nvSpPr>
              <p:cNvPr id="14" name="矩形 13"/>
              <p:cNvSpPr/>
              <p:nvPr/>
            </p:nvSpPr>
            <p:spPr>
              <a:xfrm>
                <a:off x="2309597" y="2960986"/>
                <a:ext cx="1684140" cy="365592"/>
              </a:xfrm>
              <a:prstGeom prst="rect">
                <a:avLst/>
              </a:prstGeom>
            </p:spPr>
            <p:txBody>
              <a:bodyPr wrap="none">
                <a:spAutoFit/>
              </a:bodyPr>
              <a:lstStyle/>
              <a:p>
                <a:pPr algn="ctr" fontAlgn="ctr"/>
                <a:r>
                  <a:rPr lang="zh-CN" altLang="en-US" sz="1200" dirty="0">
                    <a:solidFill>
                      <a:srgbClr val="FF6600"/>
                    </a:solidFill>
                    <a:latin typeface="Times New Roman" panose="02020603050405020304" pitchFamily="18" charset="0"/>
                    <a:ea typeface="微软雅黑" panose="020B0503020204020204" pitchFamily="34" charset="-122"/>
                    <a:cs typeface="Times New Roman" panose="02020603050405020304" pitchFamily="18" charset="0"/>
                  </a:rPr>
                  <a:t>计量单元报故障</a:t>
                </a:r>
              </a:p>
            </p:txBody>
          </p:sp>
          <p:sp>
            <p:nvSpPr>
              <p:cNvPr id="15" name="矩形 14"/>
              <p:cNvSpPr/>
              <p:nvPr/>
            </p:nvSpPr>
            <p:spPr>
              <a:xfrm>
                <a:off x="3883429" y="2679856"/>
                <a:ext cx="492919" cy="1543610"/>
              </a:xfrm>
              <a:prstGeom prst="rect">
                <a:avLst/>
              </a:prstGeom>
            </p:spPr>
            <p:txBody>
              <a:bodyPr vert="eaVert" wrap="none">
                <a:spAutoFit/>
              </a:bodyPr>
              <a:lstStyle/>
              <a:p>
                <a:pPr algn="ctr" fontAlgn="ctr"/>
                <a:r>
                  <a:rPr lang="zh-CN" altLang="en-US" sz="1200" dirty="0">
                    <a:solidFill>
                      <a:srgbClr val="FF3399"/>
                    </a:solidFill>
                    <a:latin typeface="Times New Roman" panose="02020603050405020304" pitchFamily="18" charset="0"/>
                    <a:ea typeface="微软雅黑" panose="020B0503020204020204" pitchFamily="34" charset="-122"/>
                    <a:cs typeface="Times New Roman" panose="02020603050405020304" pitchFamily="18" charset="0"/>
                  </a:rPr>
                  <a:t>预处理系统堵塞</a:t>
                </a:r>
              </a:p>
            </p:txBody>
          </p:sp>
          <p:sp>
            <p:nvSpPr>
              <p:cNvPr id="16" name="矩形 15"/>
              <p:cNvSpPr/>
              <p:nvPr/>
            </p:nvSpPr>
            <p:spPr>
              <a:xfrm>
                <a:off x="1702558" y="5435210"/>
                <a:ext cx="1564334" cy="345281"/>
              </a:xfrm>
              <a:prstGeom prst="rect">
                <a:avLst/>
              </a:prstGeom>
            </p:spPr>
            <p:txBody>
              <a:bodyPr wrap="none">
                <a:spAutoFit/>
              </a:bodyPr>
              <a:lstStyle/>
              <a:p>
                <a:pPr algn="ctr" fontAlgn="ctr"/>
                <a:r>
                  <a:rPr lang="zh-CN" altLang="en-US" sz="1100" dirty="0">
                    <a:solidFill>
                      <a:srgbClr val="9966FF"/>
                    </a:solidFill>
                    <a:latin typeface="Times New Roman" panose="02020603050405020304" pitchFamily="18" charset="0"/>
                    <a:ea typeface="微软雅黑" panose="020B0503020204020204" pitchFamily="34" charset="-122"/>
                    <a:cs typeface="Times New Roman" panose="02020603050405020304" pitchFamily="18" charset="0"/>
                  </a:rPr>
                  <a:t>校验记录不完整</a:t>
                </a:r>
              </a:p>
            </p:txBody>
          </p:sp>
          <p:sp>
            <p:nvSpPr>
              <p:cNvPr id="17" name="矩形 16"/>
              <p:cNvSpPr/>
              <p:nvPr/>
            </p:nvSpPr>
            <p:spPr>
              <a:xfrm>
                <a:off x="324155" y="3752561"/>
                <a:ext cx="1564333" cy="345281"/>
              </a:xfrm>
              <a:prstGeom prst="rect">
                <a:avLst/>
              </a:prstGeom>
            </p:spPr>
            <p:txBody>
              <a:bodyPr wrap="none">
                <a:spAutoFit/>
              </a:bodyPr>
              <a:lstStyle/>
              <a:p>
                <a:pPr algn="ctr" fontAlgn="ctr"/>
                <a:r>
                  <a:rPr lang="zh-CN" altLang="en-US" sz="1100" dirty="0">
                    <a:solidFill>
                      <a:srgbClr val="FFFF66"/>
                    </a:solidFill>
                    <a:latin typeface="Times New Roman" panose="02020603050405020304" pitchFamily="18" charset="0"/>
                    <a:ea typeface="微软雅黑" panose="020B0503020204020204" pitchFamily="34" charset="-122"/>
                    <a:cs typeface="Times New Roman" panose="02020603050405020304" pitchFamily="18" charset="0"/>
                  </a:rPr>
                  <a:t>标液标签未更换</a:t>
                </a:r>
              </a:p>
            </p:txBody>
          </p:sp>
          <p:sp>
            <p:nvSpPr>
              <p:cNvPr id="18" name="矩形 17"/>
              <p:cNvSpPr/>
              <p:nvPr/>
            </p:nvSpPr>
            <p:spPr>
              <a:xfrm>
                <a:off x="654767" y="3017537"/>
                <a:ext cx="1684140" cy="335126"/>
              </a:xfrm>
              <a:prstGeom prst="rect">
                <a:avLst/>
              </a:prstGeom>
            </p:spPr>
            <p:txBody>
              <a:bodyPr wrap="none">
                <a:spAutoFit/>
              </a:bodyPr>
              <a:lstStyle/>
              <a:p>
                <a:pPr algn="ctr" fontAlgn="ctr"/>
                <a:r>
                  <a:rPr lang="zh-CN" altLang="en-US" sz="1050" dirty="0">
                    <a:solidFill>
                      <a:srgbClr val="CCECFF"/>
                    </a:solidFill>
                    <a:latin typeface="Times New Roman" panose="02020603050405020304" pitchFamily="18" charset="0"/>
                    <a:ea typeface="微软雅黑" panose="020B0503020204020204" pitchFamily="34" charset="-122"/>
                    <a:cs typeface="Times New Roman" panose="02020603050405020304" pitchFamily="18" charset="0"/>
                  </a:rPr>
                  <a:t>进出口流量误差大</a:t>
                </a:r>
              </a:p>
            </p:txBody>
          </p:sp>
          <p:sp>
            <p:nvSpPr>
              <p:cNvPr id="19" name="矩形 18"/>
              <p:cNvSpPr/>
              <p:nvPr/>
            </p:nvSpPr>
            <p:spPr>
              <a:xfrm>
                <a:off x="1720062" y="2112191"/>
                <a:ext cx="1863850" cy="335126"/>
              </a:xfrm>
              <a:prstGeom prst="rect">
                <a:avLst/>
              </a:prstGeom>
            </p:spPr>
            <p:txBody>
              <a:bodyPr wrap="none">
                <a:spAutoFit/>
              </a:bodyPr>
              <a:lstStyle/>
              <a:p>
                <a:pPr algn="ctr" fontAlgn="ctr"/>
                <a:r>
                  <a:rPr lang="zh-CN" altLang="en-US" sz="1050"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设备严重老化，停运</a:t>
                </a:r>
              </a:p>
            </p:txBody>
          </p:sp>
          <p:sp>
            <p:nvSpPr>
              <p:cNvPr id="20" name="矩形 19"/>
              <p:cNvSpPr/>
              <p:nvPr/>
            </p:nvSpPr>
            <p:spPr>
              <a:xfrm>
                <a:off x="1496542" y="4249591"/>
                <a:ext cx="3327203" cy="324970"/>
              </a:xfrm>
              <a:prstGeom prst="rect">
                <a:avLst/>
              </a:prstGeom>
            </p:spPr>
            <p:txBody>
              <a:bodyPr wrap="none">
                <a:spAutoFit/>
              </a:bodyPr>
              <a:lstStyle/>
              <a:p>
                <a:pPr algn="ctr" fontAlgn="ctr"/>
                <a:r>
                  <a:rPr lang="zh-CN" altLang="en-US" sz="1000"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未验收，污水厂改造，数据不能正常上传</a:t>
                </a:r>
              </a:p>
            </p:txBody>
          </p:sp>
          <p:sp>
            <p:nvSpPr>
              <p:cNvPr id="21" name="矩形 20"/>
              <p:cNvSpPr/>
              <p:nvPr/>
            </p:nvSpPr>
            <p:spPr>
              <a:xfrm>
                <a:off x="1382678" y="4685323"/>
                <a:ext cx="2762400" cy="335126"/>
              </a:xfrm>
              <a:prstGeom prst="rect">
                <a:avLst/>
              </a:prstGeom>
            </p:spPr>
            <p:txBody>
              <a:bodyPr wrap="none">
                <a:spAutoFit/>
              </a:bodyPr>
              <a:lstStyle/>
              <a:p>
                <a:pPr algn="ctr" fontAlgn="ctr"/>
                <a:r>
                  <a:rPr lang="zh-CN" altLang="en-US" sz="1050" dirty="0">
                    <a:solidFill>
                      <a:srgbClr val="92D050"/>
                    </a:solidFill>
                    <a:latin typeface="Times New Roman" panose="02020603050405020304" pitchFamily="18" charset="0"/>
                    <a:ea typeface="微软雅黑" panose="020B0503020204020204" pitchFamily="34" charset="-122"/>
                    <a:cs typeface="Times New Roman" panose="02020603050405020304" pitchFamily="18" charset="0"/>
                  </a:rPr>
                  <a:t>污水厂改造，数据不能正常上传</a:t>
                </a:r>
              </a:p>
            </p:txBody>
          </p:sp>
          <p:sp>
            <p:nvSpPr>
              <p:cNvPr id="22" name="矩形 21"/>
              <p:cNvSpPr/>
              <p:nvPr/>
            </p:nvSpPr>
            <p:spPr>
              <a:xfrm>
                <a:off x="1190671" y="2402023"/>
                <a:ext cx="2223270" cy="335126"/>
              </a:xfrm>
              <a:prstGeom prst="rect">
                <a:avLst/>
              </a:prstGeom>
            </p:spPr>
            <p:txBody>
              <a:bodyPr wrap="none">
                <a:spAutoFit/>
              </a:bodyPr>
              <a:lstStyle/>
              <a:p>
                <a:pPr algn="ctr" fontAlgn="ctr"/>
                <a:r>
                  <a:rPr lang="zh-CN" altLang="en-US" sz="1050" dirty="0">
                    <a:solidFill>
                      <a:srgbClr val="CCECFF"/>
                    </a:solidFill>
                    <a:latin typeface="Times New Roman" panose="02020603050405020304" pitchFamily="18" charset="0"/>
                    <a:ea typeface="微软雅黑" panose="020B0503020204020204" pitchFamily="34" charset="-122"/>
                    <a:cs typeface="Times New Roman" panose="02020603050405020304" pitchFamily="18" charset="0"/>
                  </a:rPr>
                  <a:t>数值变化小，未抽上水样</a:t>
                </a:r>
              </a:p>
            </p:txBody>
          </p:sp>
          <p:sp>
            <p:nvSpPr>
              <p:cNvPr id="23" name="矩形 22"/>
              <p:cNvSpPr/>
              <p:nvPr/>
            </p:nvSpPr>
            <p:spPr>
              <a:xfrm>
                <a:off x="1577780" y="5028677"/>
                <a:ext cx="2370889" cy="335126"/>
              </a:xfrm>
              <a:prstGeom prst="rect">
                <a:avLst/>
              </a:prstGeom>
            </p:spPr>
            <p:txBody>
              <a:bodyPr wrap="none">
                <a:spAutoFit/>
              </a:bodyPr>
              <a:lstStyle/>
              <a:p>
                <a:pPr algn="ctr" fontAlgn="ctr"/>
                <a:r>
                  <a:rPr lang="zh-CN" altLang="en-US" sz="105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信号漂移，使</a:t>
                </a:r>
                <a:r>
                  <a:rPr lang="en-US" altLang="zh-CN" sz="105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COD</a:t>
                </a:r>
                <a:r>
                  <a:rPr lang="zh-CN" altLang="en-US" sz="105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数据为</a:t>
                </a:r>
                <a:r>
                  <a:rPr lang="en-US" altLang="zh-CN" sz="1050" dirty="0">
                    <a:solidFill>
                      <a:srgbClr val="FFCC66"/>
                    </a:solidFill>
                    <a:latin typeface="Times New Roman" panose="02020603050405020304" pitchFamily="18" charset="0"/>
                    <a:ea typeface="微软雅黑" panose="020B0503020204020204" pitchFamily="34" charset="-122"/>
                    <a:cs typeface="Times New Roman" panose="02020603050405020304" pitchFamily="18" charset="0"/>
                  </a:rPr>
                  <a:t>0</a:t>
                </a:r>
              </a:p>
            </p:txBody>
          </p:sp>
        </p:grpSp>
        <p:sp>
          <p:nvSpPr>
            <p:cNvPr id="43" name="文本框 42"/>
            <p:cNvSpPr txBox="1"/>
            <p:nvPr/>
          </p:nvSpPr>
          <p:spPr>
            <a:xfrm>
              <a:off x="443933" y="1220624"/>
              <a:ext cx="3163563" cy="36933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废水自动监控系统管理关键字</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4" name="文本框 43"/>
          <p:cNvSpPr txBox="1"/>
          <p:nvPr/>
        </p:nvSpPr>
        <p:spPr>
          <a:xfrm>
            <a:off x="6543065" y="5867980"/>
            <a:ext cx="3851023"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废气自动</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监控系统管理关键字</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文本占位符 2"/>
          <p:cNvSpPr txBox="1">
            <a:spLocks/>
          </p:cNvSpPr>
          <p:nvPr/>
        </p:nvSpPr>
        <p:spPr>
          <a:xfrm>
            <a:off x="2855640" y="43807"/>
            <a:ext cx="6909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0" indent="0" algn="ctr" defTabSz="914400" eaLnBrk="1" latinLnBrk="0" hangingPunct="1">
              <a:lnSpc>
                <a:spcPct val="90000"/>
              </a:lnSpc>
              <a:spcBef>
                <a:spcPts val="1000"/>
              </a:spcBef>
              <a:buFont typeface="Arial" panose="020B0604020202020204" pitchFamily="34" charset="0"/>
              <a:buNone/>
              <a:defRPr sz="2000" b="1">
                <a:latin typeface="微软雅黑" panose="020B0503020204020204" pitchFamily="34" charset="-122"/>
                <a:ea typeface="微软雅黑" panose="020B0503020204020204" pitchFamily="3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smtClean="0"/>
              <a:t>二、重点</a:t>
            </a:r>
            <a:r>
              <a:rPr lang="zh-CN" altLang="en-US" dirty="0"/>
              <a:t>污染源自动</a:t>
            </a:r>
            <a:r>
              <a:rPr lang="zh-CN" altLang="en-US" dirty="0" smtClean="0"/>
              <a:t>监控数据分析应用</a:t>
            </a:r>
            <a:endParaRPr lang="zh-CN" altLang="en-US" dirty="0"/>
          </a:p>
        </p:txBody>
      </p:sp>
      <p:sp>
        <p:nvSpPr>
          <p:cNvPr id="45" name="矩形 44"/>
          <p:cNvSpPr/>
          <p:nvPr/>
        </p:nvSpPr>
        <p:spPr>
          <a:xfrm>
            <a:off x="1245514" y="761431"/>
            <a:ext cx="2839239" cy="369332"/>
          </a:xfrm>
          <a:prstGeom prst="rect">
            <a:avLst/>
          </a:prstGeom>
        </p:spPr>
        <p:txBody>
          <a:bodyPr wrap="none">
            <a:spAutoFit/>
          </a:bodyPr>
          <a:lstStyle/>
          <a:p>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、自动监控管理热词搜索</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872125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5"/>
                                        </p:tgtEl>
                                      </p:cBhvr>
                                    </p:animEffect>
                                    <p:animScale>
                                      <p:cBhvr>
                                        <p:cTn id="7" dur="250" autoRev="1" fill="hold"/>
                                        <p:tgtEl>
                                          <p:spTgt spid="25"/>
                                        </p:tgtEl>
                                      </p:cBhvr>
                                      <p:by x="105000" y="105000"/>
                                    </p:animScale>
                                  </p:childTnLst>
                                </p:cTn>
                              </p:par>
                            </p:childTnLst>
                          </p:cTn>
                        </p:par>
                        <p:par>
                          <p:cTn id="8" fill="hold">
                            <p:stCondLst>
                              <p:cond delay="500"/>
                            </p:stCondLst>
                            <p:childTnLst>
                              <p:par>
                                <p:cTn id="9" presetID="6" presetClass="emph" presetSubtype="0" fill="hold" grpId="1" nodeType="afterEffect">
                                  <p:stCondLst>
                                    <p:cond delay="0"/>
                                  </p:stCondLst>
                                  <p:childTnLst>
                                    <p:animScale>
                                      <p:cBhvr>
                                        <p:cTn id="10" dur="2000" fill="hold"/>
                                        <p:tgtEl>
                                          <p:spTgt spid="2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占位符 2"/>
          <p:cNvSpPr txBox="1">
            <a:spLocks/>
          </p:cNvSpPr>
          <p:nvPr/>
        </p:nvSpPr>
        <p:spPr>
          <a:xfrm>
            <a:off x="2396546" y="44353"/>
            <a:ext cx="6909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0" indent="0" algn="ctr" defTabSz="914400" eaLnBrk="1" latinLnBrk="0" hangingPunct="1">
              <a:lnSpc>
                <a:spcPct val="90000"/>
              </a:lnSpc>
              <a:spcBef>
                <a:spcPts val="1000"/>
              </a:spcBef>
              <a:buFont typeface="Arial" panose="020B0604020202020204" pitchFamily="34" charset="0"/>
              <a:buNone/>
              <a:defRPr sz="2000" b="1">
                <a:latin typeface="微软雅黑" panose="020B0503020204020204" pitchFamily="34" charset="-122"/>
                <a:ea typeface="微软雅黑" panose="020B0503020204020204" pitchFamily="3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smtClean="0"/>
              <a:t>二、重点</a:t>
            </a:r>
            <a:r>
              <a:rPr lang="zh-CN" altLang="en-US" dirty="0"/>
              <a:t>污染源自动</a:t>
            </a:r>
            <a:r>
              <a:rPr lang="zh-CN" altLang="en-US" dirty="0" smtClean="0"/>
              <a:t>监控数据分析应用</a:t>
            </a:r>
            <a:endParaRPr lang="zh-CN" altLang="en-US" dirty="0"/>
          </a:p>
        </p:txBody>
      </p:sp>
      <p:sp>
        <p:nvSpPr>
          <p:cNvPr id="59" name="矩形 58"/>
          <p:cNvSpPr/>
          <p:nvPr/>
        </p:nvSpPr>
        <p:spPr>
          <a:xfrm>
            <a:off x="1245514" y="761431"/>
            <a:ext cx="2839239" cy="369332"/>
          </a:xfrm>
          <a:prstGeom prst="rect">
            <a:avLst/>
          </a:prstGeom>
        </p:spPr>
        <p:txBody>
          <a:bodyPr wrap="none">
            <a:spAutoFit/>
          </a:bodyPr>
          <a:lstStyle/>
          <a:p>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、自动监控管理热词搜索</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197562" y="1307068"/>
            <a:ext cx="718878" cy="276999"/>
          </a:xfrm>
          <a:prstGeom prst="rect">
            <a:avLst/>
          </a:prstGeom>
          <a:noFill/>
        </p:spPr>
        <p:txBody>
          <a:bodyPr wrap="square" rtlCol="0">
            <a:spAutoFit/>
          </a:bodyPr>
          <a:lstStyle/>
          <a:p>
            <a:r>
              <a:rPr lang="zh-CN" altLang="en-US" sz="1200" dirty="0" smtClean="0"/>
              <a:t>盟市</a:t>
            </a:r>
            <a:endParaRPr lang="zh-CN" altLang="en-US" sz="1200" dirty="0"/>
          </a:p>
        </p:txBody>
      </p:sp>
      <p:sp>
        <p:nvSpPr>
          <p:cNvPr id="7" name="矩形 6"/>
          <p:cNvSpPr/>
          <p:nvPr/>
        </p:nvSpPr>
        <p:spPr>
          <a:xfrm>
            <a:off x="1713428" y="1293843"/>
            <a:ext cx="689724" cy="2979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文本框 57"/>
          <p:cNvSpPr txBox="1"/>
          <p:nvPr/>
        </p:nvSpPr>
        <p:spPr>
          <a:xfrm>
            <a:off x="2454363" y="1307068"/>
            <a:ext cx="510938" cy="276999"/>
          </a:xfrm>
          <a:prstGeom prst="rect">
            <a:avLst/>
          </a:prstGeom>
          <a:noFill/>
        </p:spPr>
        <p:txBody>
          <a:bodyPr wrap="square" rtlCol="0">
            <a:spAutoFit/>
          </a:bodyPr>
          <a:lstStyle/>
          <a:p>
            <a:r>
              <a:rPr lang="zh-CN" altLang="en-US" sz="1200" dirty="0"/>
              <a:t>企业</a:t>
            </a:r>
          </a:p>
        </p:txBody>
      </p:sp>
      <p:sp>
        <p:nvSpPr>
          <p:cNvPr id="61" name="矩形 60"/>
          <p:cNvSpPr/>
          <p:nvPr/>
        </p:nvSpPr>
        <p:spPr>
          <a:xfrm>
            <a:off x="2945542" y="1293843"/>
            <a:ext cx="869916" cy="3385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2" name="文本框 61"/>
          <p:cNvSpPr txBox="1"/>
          <p:nvPr/>
        </p:nvSpPr>
        <p:spPr>
          <a:xfrm>
            <a:off x="5227052" y="1322456"/>
            <a:ext cx="1179000" cy="276999"/>
          </a:xfrm>
          <a:prstGeom prst="rect">
            <a:avLst/>
          </a:prstGeom>
          <a:noFill/>
        </p:spPr>
        <p:txBody>
          <a:bodyPr wrap="square" rtlCol="0">
            <a:spAutoFit/>
          </a:bodyPr>
          <a:lstStyle/>
          <a:p>
            <a:r>
              <a:rPr lang="zh-CN" altLang="en-US" sz="1200" dirty="0" smtClean="0"/>
              <a:t>开始结束时间</a:t>
            </a:r>
            <a:endParaRPr lang="zh-CN" altLang="en-US" sz="1200" dirty="0"/>
          </a:p>
        </p:txBody>
      </p:sp>
      <p:sp>
        <p:nvSpPr>
          <p:cNvPr id="63" name="矩形 62"/>
          <p:cNvSpPr/>
          <p:nvPr/>
        </p:nvSpPr>
        <p:spPr>
          <a:xfrm>
            <a:off x="6281840" y="1293843"/>
            <a:ext cx="881218"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4" name="矩形 63"/>
          <p:cNvSpPr/>
          <p:nvPr/>
        </p:nvSpPr>
        <p:spPr>
          <a:xfrm>
            <a:off x="7566343" y="1276290"/>
            <a:ext cx="765202"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 name="文本框 8"/>
          <p:cNvSpPr txBox="1"/>
          <p:nvPr/>
        </p:nvSpPr>
        <p:spPr>
          <a:xfrm>
            <a:off x="7163058" y="1276290"/>
            <a:ext cx="403285" cy="276999"/>
          </a:xfrm>
          <a:prstGeom prst="rect">
            <a:avLst/>
          </a:prstGeom>
          <a:noFill/>
        </p:spPr>
        <p:txBody>
          <a:bodyPr wrap="square" rtlCol="0">
            <a:spAutoFit/>
          </a:bodyPr>
          <a:lstStyle/>
          <a:p>
            <a:pPr algn="ctr"/>
            <a:r>
              <a:rPr lang="en-US" altLang="zh-CN" sz="1200" dirty="0" smtClean="0"/>
              <a:t>-</a:t>
            </a:r>
            <a:endParaRPr lang="zh-CN" altLang="en-US" sz="1200" dirty="0"/>
          </a:p>
        </p:txBody>
      </p:sp>
      <p:sp>
        <p:nvSpPr>
          <p:cNvPr id="67" name="文本框 66"/>
          <p:cNvSpPr txBox="1"/>
          <p:nvPr/>
        </p:nvSpPr>
        <p:spPr>
          <a:xfrm>
            <a:off x="8688287" y="1276290"/>
            <a:ext cx="943345" cy="276999"/>
          </a:xfrm>
          <a:prstGeom prst="rect">
            <a:avLst/>
          </a:prstGeom>
          <a:noFill/>
        </p:spPr>
        <p:txBody>
          <a:bodyPr wrap="square" rtlCol="0">
            <a:spAutoFit/>
          </a:bodyPr>
          <a:lstStyle/>
          <a:p>
            <a:r>
              <a:rPr lang="zh-CN" altLang="en-US" sz="1200" dirty="0" smtClean="0"/>
              <a:t>管理热词</a:t>
            </a:r>
            <a:endParaRPr lang="zh-CN" altLang="en-US" sz="1200" dirty="0"/>
          </a:p>
        </p:txBody>
      </p:sp>
      <p:sp>
        <p:nvSpPr>
          <p:cNvPr id="69" name="矩形 68"/>
          <p:cNvSpPr/>
          <p:nvPr/>
        </p:nvSpPr>
        <p:spPr>
          <a:xfrm>
            <a:off x="9631633" y="1276290"/>
            <a:ext cx="1080120" cy="3693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0" name="文本框 69"/>
          <p:cNvSpPr txBox="1"/>
          <p:nvPr/>
        </p:nvSpPr>
        <p:spPr>
          <a:xfrm>
            <a:off x="11068495" y="1330151"/>
            <a:ext cx="628428" cy="261610"/>
          </a:xfrm>
          <a:prstGeom prst="rect">
            <a:avLst/>
          </a:prstGeom>
          <a:solidFill>
            <a:schemeClr val="bg2"/>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11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查询</a:t>
            </a:r>
            <a:endParaRPr lang="zh-CN" altLang="en-US"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 name="表格 13"/>
          <p:cNvGraphicFramePr>
            <a:graphicFrameLocks noGrp="1"/>
          </p:cNvGraphicFramePr>
          <p:nvPr>
            <p:extLst>
              <p:ext uri="{D42A27DB-BD31-4B8C-83A1-F6EECF244321}">
                <p14:modId xmlns:p14="http://schemas.microsoft.com/office/powerpoint/2010/main" val="3747691401"/>
              </p:ext>
            </p:extLst>
          </p:nvPr>
        </p:nvGraphicFramePr>
        <p:xfrm>
          <a:off x="1245510" y="1856899"/>
          <a:ext cx="10451412" cy="4452420"/>
        </p:xfrm>
        <a:graphic>
          <a:graphicData uri="http://schemas.openxmlformats.org/drawingml/2006/table">
            <a:tbl>
              <a:tblPr firstRow="1" bandRow="1">
                <a:tableStyleId>{5C22544A-7EE6-4342-B048-85BDC9FD1C3A}</a:tableStyleId>
              </a:tblPr>
              <a:tblGrid>
                <a:gridCol w="1741902">
                  <a:extLst>
                    <a:ext uri="{9D8B030D-6E8A-4147-A177-3AD203B41FA5}">
                      <a16:colId xmlns:a16="http://schemas.microsoft.com/office/drawing/2014/main" xmlns="" val="3345225569"/>
                    </a:ext>
                  </a:extLst>
                </a:gridCol>
                <a:gridCol w="1741902">
                  <a:extLst>
                    <a:ext uri="{9D8B030D-6E8A-4147-A177-3AD203B41FA5}">
                      <a16:colId xmlns:a16="http://schemas.microsoft.com/office/drawing/2014/main" xmlns="" val="4029726537"/>
                    </a:ext>
                  </a:extLst>
                </a:gridCol>
                <a:gridCol w="1741902">
                  <a:extLst>
                    <a:ext uri="{9D8B030D-6E8A-4147-A177-3AD203B41FA5}">
                      <a16:colId xmlns:a16="http://schemas.microsoft.com/office/drawing/2014/main" xmlns="" val="3915854716"/>
                    </a:ext>
                  </a:extLst>
                </a:gridCol>
                <a:gridCol w="1741902">
                  <a:extLst>
                    <a:ext uri="{9D8B030D-6E8A-4147-A177-3AD203B41FA5}">
                      <a16:colId xmlns:a16="http://schemas.microsoft.com/office/drawing/2014/main" xmlns="" val="2345891124"/>
                    </a:ext>
                  </a:extLst>
                </a:gridCol>
                <a:gridCol w="1741902">
                  <a:extLst>
                    <a:ext uri="{9D8B030D-6E8A-4147-A177-3AD203B41FA5}">
                      <a16:colId xmlns:a16="http://schemas.microsoft.com/office/drawing/2014/main" xmlns="" val="872497160"/>
                    </a:ext>
                  </a:extLst>
                </a:gridCol>
                <a:gridCol w="1741902">
                  <a:extLst>
                    <a:ext uri="{9D8B030D-6E8A-4147-A177-3AD203B41FA5}">
                      <a16:colId xmlns:a16="http://schemas.microsoft.com/office/drawing/2014/main" xmlns="" val="2324904079"/>
                    </a:ext>
                  </a:extLst>
                </a:gridCol>
              </a:tblGrid>
              <a:tr h="636060">
                <a:tc>
                  <a:txBody>
                    <a:bodyPr/>
                    <a:lstStyle/>
                    <a:p>
                      <a:pPr algn="ctr"/>
                      <a:r>
                        <a:rPr lang="zh-CN" altLang="en-US" sz="1600" dirty="0" smtClean="0"/>
                        <a:t>盟市</a:t>
                      </a:r>
                      <a:endParaRPr lang="zh-CN" altLang="en-US" sz="1600" dirty="0"/>
                    </a:p>
                  </a:txBody>
                  <a:tcPr anchor="ctr"/>
                </a:tc>
                <a:tc>
                  <a:txBody>
                    <a:bodyPr/>
                    <a:lstStyle/>
                    <a:p>
                      <a:pPr algn="ctr"/>
                      <a:r>
                        <a:rPr lang="zh-CN" altLang="en-US" sz="1600" dirty="0" smtClean="0"/>
                        <a:t>企业名称</a:t>
                      </a:r>
                      <a:endParaRPr lang="zh-CN" altLang="en-US" sz="1600" dirty="0"/>
                    </a:p>
                  </a:txBody>
                  <a:tcPr anchor="ctr"/>
                </a:tc>
                <a:tc>
                  <a:txBody>
                    <a:bodyPr/>
                    <a:lstStyle/>
                    <a:p>
                      <a:pPr algn="ctr"/>
                      <a:r>
                        <a:rPr lang="zh-CN" altLang="en-US" sz="1600" dirty="0" smtClean="0"/>
                        <a:t>热词</a:t>
                      </a:r>
                      <a:endParaRPr lang="zh-CN" altLang="en-US" sz="1600" dirty="0"/>
                    </a:p>
                  </a:txBody>
                  <a:tcPr anchor="ctr"/>
                </a:tc>
                <a:tc>
                  <a:txBody>
                    <a:bodyPr/>
                    <a:lstStyle/>
                    <a:p>
                      <a:pPr algn="ctr"/>
                      <a:r>
                        <a:rPr lang="zh-CN" altLang="en-US" sz="1600" dirty="0" smtClean="0"/>
                        <a:t>时间</a:t>
                      </a:r>
                      <a:endParaRPr lang="zh-CN" altLang="en-US" sz="1600" dirty="0"/>
                    </a:p>
                  </a:txBody>
                  <a:tcPr anchor="ctr"/>
                </a:tc>
                <a:tc>
                  <a:txBody>
                    <a:bodyPr/>
                    <a:lstStyle/>
                    <a:p>
                      <a:pPr algn="ctr"/>
                      <a:r>
                        <a:rPr lang="zh-CN" altLang="en-US" sz="1600" dirty="0" smtClean="0"/>
                        <a:t>报告名称</a:t>
                      </a:r>
                      <a:endParaRPr lang="zh-CN" altLang="en-US" sz="1600" dirty="0"/>
                    </a:p>
                  </a:txBody>
                  <a:tcPr anchor="ctr"/>
                </a:tc>
                <a:tc>
                  <a:txBody>
                    <a:bodyPr/>
                    <a:lstStyle/>
                    <a:p>
                      <a:pPr algn="ctr"/>
                      <a:r>
                        <a:rPr lang="zh-CN" altLang="en-US" sz="1600" dirty="0" smtClean="0"/>
                        <a:t>查看详情</a:t>
                      </a:r>
                      <a:endParaRPr lang="zh-CN" altLang="en-US" sz="1600" dirty="0"/>
                    </a:p>
                  </a:txBody>
                  <a:tcPr anchor="ctr"/>
                </a:tc>
                <a:extLst>
                  <a:ext uri="{0D108BD9-81ED-4DB2-BD59-A6C34878D82A}">
                    <a16:rowId xmlns:a16="http://schemas.microsoft.com/office/drawing/2014/main" xmlns="" val="1754118078"/>
                  </a:ext>
                </a:extLst>
              </a:tr>
              <a:tr h="636060">
                <a:tc>
                  <a:txBody>
                    <a:bodyPr/>
                    <a:lstStyle/>
                    <a:p>
                      <a:pPr algn="ctr"/>
                      <a:r>
                        <a:rPr lang="zh-CN" altLang="en-US" sz="1600" dirty="0" smtClean="0"/>
                        <a:t>呼和浩特</a:t>
                      </a:r>
                      <a:endParaRPr lang="zh-CN" altLang="en-US" sz="1600" dirty="0"/>
                    </a:p>
                  </a:txBody>
                  <a:tcPr anchor="ctr"/>
                </a:tc>
                <a:tc>
                  <a:txBody>
                    <a:bodyPr/>
                    <a:lstStyle/>
                    <a:p>
                      <a:pPr algn="ctr"/>
                      <a:r>
                        <a:rPr lang="zh-CN" altLang="en-US" sz="1600" dirty="0" smtClean="0"/>
                        <a:t>企业一</a:t>
                      </a:r>
                      <a:endParaRPr lang="zh-CN" altLang="en-US" sz="1600" dirty="0"/>
                    </a:p>
                  </a:txBody>
                  <a:tcPr anchor="ctr"/>
                </a:tc>
                <a:tc>
                  <a:txBody>
                    <a:bodyPr/>
                    <a:lstStyle/>
                    <a:p>
                      <a:pPr algn="ctr"/>
                      <a:r>
                        <a:rPr lang="zh-CN" altLang="en-US" sz="1600" dirty="0" smtClean="0"/>
                        <a:t>原、净烟气流量逻辑不符</a:t>
                      </a:r>
                      <a:endParaRPr lang="zh-CN" altLang="en-US" sz="1600" dirty="0"/>
                    </a:p>
                  </a:txBody>
                  <a:tcPr anchor="ctr"/>
                </a:tc>
                <a:tc>
                  <a:txBody>
                    <a:bodyPr/>
                    <a:lstStyle/>
                    <a:p>
                      <a:pPr algn="ctr"/>
                      <a:r>
                        <a:rPr lang="en-US" altLang="zh-CN" sz="1600" dirty="0" smtClean="0"/>
                        <a:t>2015.4</a:t>
                      </a:r>
                      <a:endParaRPr lang="zh-CN" altLang="en-US" sz="1600" dirty="0"/>
                    </a:p>
                  </a:txBody>
                  <a:tcPr anchor="ctr"/>
                </a:tc>
                <a:tc>
                  <a:txBody>
                    <a:bodyPr/>
                    <a:lstStyle/>
                    <a:p>
                      <a:pPr algn="ctr"/>
                      <a:r>
                        <a:rPr lang="zh-CN" altLang="en-US" sz="1600" dirty="0" smtClean="0"/>
                        <a:t>自动监控现场检查报告</a:t>
                      </a:r>
                      <a:endParaRPr lang="zh-CN" altLang="en-US" sz="1600" dirty="0"/>
                    </a:p>
                  </a:txBody>
                  <a:tcPr anchor="ctr"/>
                </a:tc>
                <a:tc>
                  <a:txBody>
                    <a:bodyPr/>
                    <a:lstStyle/>
                    <a:p>
                      <a:pPr algn="ctr"/>
                      <a:r>
                        <a:rPr lang="zh-CN" altLang="en-US" sz="1600" u="sng" dirty="0" smtClean="0"/>
                        <a:t>查看报告</a:t>
                      </a:r>
                      <a:endParaRPr lang="zh-CN" altLang="en-US" sz="1600" u="sng" dirty="0"/>
                    </a:p>
                  </a:txBody>
                  <a:tcPr anchor="ctr"/>
                </a:tc>
                <a:extLst>
                  <a:ext uri="{0D108BD9-81ED-4DB2-BD59-A6C34878D82A}">
                    <a16:rowId xmlns:a16="http://schemas.microsoft.com/office/drawing/2014/main" xmlns="" val="1299983673"/>
                  </a:ext>
                </a:extLst>
              </a:tr>
              <a:tr h="636060">
                <a:tc>
                  <a:txBody>
                    <a:bodyPr/>
                    <a:lstStyle/>
                    <a:p>
                      <a:pPr algn="ctr"/>
                      <a:r>
                        <a:rPr lang="zh-CN" altLang="en-US" sz="1600" dirty="0" smtClean="0"/>
                        <a:t>呼和浩特</a:t>
                      </a:r>
                      <a:endParaRPr lang="zh-CN" altLang="en-US" sz="1600" dirty="0"/>
                    </a:p>
                  </a:txBody>
                  <a:tcPr anchor="ctr"/>
                </a:tc>
                <a:tc>
                  <a:txBody>
                    <a:bodyPr/>
                    <a:lstStyle/>
                    <a:p>
                      <a:pPr algn="ctr"/>
                      <a:r>
                        <a:rPr lang="zh-CN" altLang="en-US" sz="1600" dirty="0" smtClean="0"/>
                        <a:t>企业一</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t>原、净烟气流量逻辑不符</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txBody>
                  <a:tcPr anchor="ctr"/>
                </a:tc>
                <a:tc>
                  <a:txBody>
                    <a:bodyPr/>
                    <a:lstStyle/>
                    <a:p>
                      <a:pPr algn="ctr"/>
                      <a:r>
                        <a:rPr lang="en-US" altLang="zh-CN" sz="1600" dirty="0" smtClean="0"/>
                        <a:t>2015.2</a:t>
                      </a:r>
                      <a:endParaRPr lang="zh-CN" altLang="en-US" sz="1600" dirty="0"/>
                    </a:p>
                  </a:txBody>
                  <a:tcPr anchor="ctr"/>
                </a:tc>
                <a:tc>
                  <a:txBody>
                    <a:bodyPr/>
                    <a:lstStyle/>
                    <a:p>
                      <a:pPr algn="ctr"/>
                      <a:r>
                        <a:rPr lang="zh-CN" altLang="en-US" sz="1600" dirty="0" smtClean="0"/>
                        <a:t>工况监控报告</a:t>
                      </a:r>
                      <a:endParaRPr lang="zh-CN" altLang="en-US" sz="1600" dirty="0"/>
                    </a:p>
                  </a:txBody>
                  <a:tcPr anchor="ctr"/>
                </a:tc>
                <a:tc>
                  <a:txBody>
                    <a:bodyPr/>
                    <a:lstStyle/>
                    <a:p>
                      <a:pPr algn="ctr"/>
                      <a:r>
                        <a:rPr lang="zh-CN" altLang="en-US" sz="1600" u="sng" dirty="0" smtClean="0"/>
                        <a:t>查看报告</a:t>
                      </a:r>
                      <a:endParaRPr lang="zh-CN" altLang="en-US" sz="1600" u="sng" dirty="0"/>
                    </a:p>
                  </a:txBody>
                  <a:tcPr anchor="ctr"/>
                </a:tc>
                <a:extLst>
                  <a:ext uri="{0D108BD9-81ED-4DB2-BD59-A6C34878D82A}">
                    <a16:rowId xmlns:a16="http://schemas.microsoft.com/office/drawing/2014/main" xmlns="" val="1314526974"/>
                  </a:ext>
                </a:extLst>
              </a:tr>
              <a:tr h="636060">
                <a:tc>
                  <a:txBody>
                    <a:bodyPr/>
                    <a:lstStyle/>
                    <a:p>
                      <a:pPr algn="ctr"/>
                      <a:r>
                        <a:rPr lang="zh-CN" altLang="en-US" sz="1600" dirty="0" smtClean="0"/>
                        <a:t>呼和浩特</a:t>
                      </a:r>
                      <a:endParaRPr lang="zh-CN" altLang="en-US" sz="1600" dirty="0"/>
                    </a:p>
                  </a:txBody>
                  <a:tcPr anchor="ctr"/>
                </a:tc>
                <a:tc>
                  <a:txBody>
                    <a:bodyPr/>
                    <a:lstStyle/>
                    <a:p>
                      <a:pPr algn="ctr"/>
                      <a:r>
                        <a:rPr lang="zh-CN" altLang="en-US" sz="1600" dirty="0" smtClean="0"/>
                        <a:t>企业二</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t>原、净烟气流量逻辑不符</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txBody>
                  <a:tcPr anchor="ctr"/>
                </a:tc>
                <a:tc>
                  <a:txBody>
                    <a:bodyPr/>
                    <a:lstStyle/>
                    <a:p>
                      <a:pPr algn="ctr"/>
                      <a:r>
                        <a:rPr lang="en-US" altLang="zh-CN" sz="1600" dirty="0" smtClean="0"/>
                        <a:t>2015.8</a:t>
                      </a:r>
                      <a:endParaRPr lang="zh-CN" altLang="en-US" sz="1600" dirty="0"/>
                    </a:p>
                  </a:txBody>
                  <a:tcPr anchor="ctr"/>
                </a:tc>
                <a:tc>
                  <a:txBody>
                    <a:bodyPr/>
                    <a:lstStyle/>
                    <a:p>
                      <a:pPr algn="ctr"/>
                      <a:r>
                        <a:rPr lang="zh-CN" altLang="en-US" sz="1600" dirty="0" smtClean="0"/>
                        <a:t>自动监控现场检查报告</a:t>
                      </a:r>
                      <a:endParaRPr lang="zh-CN" altLang="en-US" sz="1600" dirty="0"/>
                    </a:p>
                  </a:txBody>
                  <a:tcPr anchor="ctr"/>
                </a:tc>
                <a:tc>
                  <a:txBody>
                    <a:bodyPr/>
                    <a:lstStyle/>
                    <a:p>
                      <a:pPr algn="ctr"/>
                      <a:r>
                        <a:rPr lang="zh-CN" altLang="en-US" sz="1600" u="sng" dirty="0" smtClean="0"/>
                        <a:t>查看报告</a:t>
                      </a:r>
                      <a:endParaRPr lang="zh-CN" altLang="en-US" sz="1600" u="sng" dirty="0"/>
                    </a:p>
                  </a:txBody>
                  <a:tcPr anchor="ctr"/>
                </a:tc>
                <a:extLst>
                  <a:ext uri="{0D108BD9-81ED-4DB2-BD59-A6C34878D82A}">
                    <a16:rowId xmlns:a16="http://schemas.microsoft.com/office/drawing/2014/main" xmlns="" val="3471630095"/>
                  </a:ext>
                </a:extLst>
              </a:tr>
              <a:tr h="636060">
                <a:tc>
                  <a:txBody>
                    <a:bodyPr/>
                    <a:lstStyle/>
                    <a:p>
                      <a:pPr algn="ctr"/>
                      <a:r>
                        <a:rPr lang="zh-CN" altLang="en-US" sz="1600" dirty="0" smtClean="0"/>
                        <a:t>呼和浩特</a:t>
                      </a:r>
                      <a:endParaRPr lang="zh-CN" altLang="en-US" sz="1600" dirty="0"/>
                    </a:p>
                  </a:txBody>
                  <a:tcPr anchor="ctr"/>
                </a:tc>
                <a:tc>
                  <a:txBody>
                    <a:bodyPr/>
                    <a:lstStyle/>
                    <a:p>
                      <a:pPr algn="ctr"/>
                      <a:r>
                        <a:rPr lang="zh-CN" altLang="en-US" sz="1600" dirty="0" smtClean="0"/>
                        <a:t>企业三</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t>原、净烟气流量逻辑不符</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txBody>
                  <a:tcPr anchor="ctr"/>
                </a:tc>
                <a:tc>
                  <a:txBody>
                    <a:bodyPr/>
                    <a:lstStyle/>
                    <a:p>
                      <a:pPr algn="ctr"/>
                      <a:r>
                        <a:rPr lang="en-US" altLang="zh-CN" sz="1600" dirty="0" smtClean="0"/>
                        <a:t>2015.1</a:t>
                      </a:r>
                      <a:endParaRPr lang="zh-CN" altLang="en-US" sz="1600" dirty="0"/>
                    </a:p>
                  </a:txBody>
                  <a:tcPr anchor="ctr"/>
                </a:tc>
                <a:tc>
                  <a:txBody>
                    <a:bodyPr/>
                    <a:lstStyle/>
                    <a:p>
                      <a:pPr algn="ctr"/>
                      <a:r>
                        <a:rPr lang="zh-CN" altLang="en-US" sz="1600" dirty="0" smtClean="0"/>
                        <a:t>自动监控现场检查报告</a:t>
                      </a:r>
                      <a:endParaRPr lang="zh-CN" altLang="en-US" sz="1600" dirty="0"/>
                    </a:p>
                  </a:txBody>
                  <a:tcPr anchor="ctr"/>
                </a:tc>
                <a:tc>
                  <a:txBody>
                    <a:bodyPr/>
                    <a:lstStyle/>
                    <a:p>
                      <a:pPr algn="ctr"/>
                      <a:r>
                        <a:rPr lang="zh-CN" altLang="en-US" sz="1600" u="sng" dirty="0" smtClean="0"/>
                        <a:t>查看报告</a:t>
                      </a:r>
                      <a:endParaRPr lang="zh-CN" altLang="en-US" sz="1600" u="sng" dirty="0"/>
                    </a:p>
                  </a:txBody>
                  <a:tcPr anchor="ctr"/>
                </a:tc>
                <a:extLst>
                  <a:ext uri="{0D108BD9-81ED-4DB2-BD59-A6C34878D82A}">
                    <a16:rowId xmlns:a16="http://schemas.microsoft.com/office/drawing/2014/main" xmlns="" val="947963479"/>
                  </a:ext>
                </a:extLst>
              </a:tr>
              <a:tr h="636060">
                <a:tc>
                  <a:txBody>
                    <a:bodyPr/>
                    <a:lstStyle/>
                    <a:p>
                      <a:pPr algn="ctr"/>
                      <a:r>
                        <a:rPr lang="zh-CN" altLang="en-US" sz="1600" dirty="0" smtClean="0"/>
                        <a:t>呼和浩特</a:t>
                      </a:r>
                      <a:endParaRPr lang="zh-CN" altLang="en-US" sz="1600" dirty="0"/>
                    </a:p>
                  </a:txBody>
                  <a:tcPr anchor="ctr"/>
                </a:tc>
                <a:tc>
                  <a:txBody>
                    <a:bodyPr/>
                    <a:lstStyle/>
                    <a:p>
                      <a:pPr algn="ctr"/>
                      <a:r>
                        <a:rPr lang="zh-CN" altLang="en-US" sz="1600" dirty="0" smtClean="0"/>
                        <a:t>企业四</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t>原、净烟气流量逻辑不符</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txBody>
                  <a:tcPr anchor="ctr"/>
                </a:tc>
                <a:tc>
                  <a:txBody>
                    <a:bodyPr/>
                    <a:lstStyle/>
                    <a:p>
                      <a:pPr algn="ctr"/>
                      <a:r>
                        <a:rPr lang="en-US" altLang="zh-CN" sz="1600" dirty="0" smtClean="0"/>
                        <a:t>2015.9</a:t>
                      </a:r>
                      <a:endParaRPr lang="zh-CN" altLang="en-US" sz="1600" dirty="0"/>
                    </a:p>
                  </a:txBody>
                  <a:tcPr anchor="ctr"/>
                </a:tc>
                <a:tc>
                  <a:txBody>
                    <a:bodyPr/>
                    <a:lstStyle/>
                    <a:p>
                      <a:pPr algn="ctr"/>
                      <a:r>
                        <a:rPr lang="zh-CN" altLang="en-US" sz="1600" dirty="0" smtClean="0"/>
                        <a:t>自动监控现场检查报告</a:t>
                      </a:r>
                      <a:endParaRPr lang="zh-CN" altLang="en-US" sz="1600" dirty="0"/>
                    </a:p>
                  </a:txBody>
                  <a:tcPr anchor="ctr"/>
                </a:tc>
                <a:tc>
                  <a:txBody>
                    <a:bodyPr/>
                    <a:lstStyle/>
                    <a:p>
                      <a:pPr algn="ctr"/>
                      <a:r>
                        <a:rPr lang="zh-CN" altLang="en-US" sz="1600" u="sng" dirty="0" smtClean="0"/>
                        <a:t>查看报告</a:t>
                      </a:r>
                      <a:endParaRPr lang="zh-CN" altLang="en-US" sz="1600" u="sng" dirty="0"/>
                    </a:p>
                  </a:txBody>
                  <a:tcPr anchor="ctr"/>
                </a:tc>
                <a:extLst>
                  <a:ext uri="{0D108BD9-81ED-4DB2-BD59-A6C34878D82A}">
                    <a16:rowId xmlns:a16="http://schemas.microsoft.com/office/drawing/2014/main" xmlns="" val="1587030066"/>
                  </a:ext>
                </a:extLst>
              </a:tr>
              <a:tr h="636060">
                <a:tc>
                  <a:txBody>
                    <a:bodyPr/>
                    <a:lstStyle/>
                    <a:p>
                      <a:pPr algn="ctr"/>
                      <a:r>
                        <a:rPr lang="zh-CN" altLang="en-US" sz="1600" dirty="0" smtClean="0"/>
                        <a:t>呼和浩特</a:t>
                      </a:r>
                      <a:endParaRPr lang="zh-CN" altLang="en-US" sz="1600" dirty="0"/>
                    </a:p>
                  </a:txBody>
                  <a:tcPr anchor="ctr"/>
                </a:tc>
                <a:tc>
                  <a:txBody>
                    <a:bodyPr/>
                    <a:lstStyle/>
                    <a:p>
                      <a:pPr algn="ctr"/>
                      <a:r>
                        <a:rPr lang="zh-CN" altLang="en-US" sz="1600" dirty="0" smtClean="0"/>
                        <a:t>企业五</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原、净烟气流量逻辑不符</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txBody>
                  <a:tcPr anchor="ctr"/>
                </a:tc>
                <a:tc>
                  <a:txBody>
                    <a:bodyPr/>
                    <a:lstStyle/>
                    <a:p>
                      <a:pPr algn="ctr"/>
                      <a:r>
                        <a:rPr lang="en-US" altLang="zh-CN" sz="1600" dirty="0" smtClean="0"/>
                        <a:t>2015.3</a:t>
                      </a:r>
                      <a:endParaRPr lang="zh-CN" altLang="en-US" sz="1600" dirty="0"/>
                    </a:p>
                  </a:txBody>
                  <a:tcPr anchor="ctr"/>
                </a:tc>
                <a:tc>
                  <a:txBody>
                    <a:bodyPr/>
                    <a:lstStyle/>
                    <a:p>
                      <a:pPr algn="ctr"/>
                      <a:r>
                        <a:rPr lang="zh-CN" altLang="en-US" sz="1600" dirty="0" smtClean="0"/>
                        <a:t>自动监控现场检查报告</a:t>
                      </a:r>
                      <a:endParaRPr lang="zh-CN" altLang="en-US" sz="1600" dirty="0"/>
                    </a:p>
                  </a:txBody>
                  <a:tcPr anchor="ctr"/>
                </a:tc>
                <a:tc>
                  <a:txBody>
                    <a:bodyPr/>
                    <a:lstStyle/>
                    <a:p>
                      <a:pPr algn="ctr"/>
                      <a:r>
                        <a:rPr lang="zh-CN" altLang="en-US" sz="1600" u="sng" dirty="0" smtClean="0"/>
                        <a:t>查看报告</a:t>
                      </a:r>
                      <a:endParaRPr lang="zh-CN" altLang="en-US" sz="1600" u="sng" dirty="0"/>
                    </a:p>
                  </a:txBody>
                  <a:tcPr anchor="ctr"/>
                </a:tc>
                <a:extLst>
                  <a:ext uri="{0D108BD9-81ED-4DB2-BD59-A6C34878D82A}">
                    <a16:rowId xmlns:a16="http://schemas.microsoft.com/office/drawing/2014/main" xmlns="" val="195040968"/>
                  </a:ext>
                </a:extLst>
              </a:tr>
            </a:tbl>
          </a:graphicData>
        </a:graphic>
      </p:graphicFrame>
      <p:sp>
        <p:nvSpPr>
          <p:cNvPr id="77" name="文本框 76"/>
          <p:cNvSpPr txBox="1"/>
          <p:nvPr/>
        </p:nvSpPr>
        <p:spPr>
          <a:xfrm>
            <a:off x="3836555" y="1310934"/>
            <a:ext cx="718878" cy="276999"/>
          </a:xfrm>
          <a:prstGeom prst="rect">
            <a:avLst/>
          </a:prstGeom>
          <a:noFill/>
        </p:spPr>
        <p:txBody>
          <a:bodyPr wrap="square" rtlCol="0">
            <a:spAutoFit/>
          </a:bodyPr>
          <a:lstStyle/>
          <a:p>
            <a:r>
              <a:rPr lang="zh-CN" altLang="en-US" sz="1200" dirty="0"/>
              <a:t>类型</a:t>
            </a:r>
          </a:p>
        </p:txBody>
      </p:sp>
      <p:sp>
        <p:nvSpPr>
          <p:cNvPr id="78" name="矩形 77"/>
          <p:cNvSpPr/>
          <p:nvPr/>
        </p:nvSpPr>
        <p:spPr>
          <a:xfrm>
            <a:off x="4342138" y="1293843"/>
            <a:ext cx="869916" cy="3385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Tree>
    <p:extLst>
      <p:ext uri="{BB962C8B-B14F-4D97-AF65-F5344CB8AC3E}">
        <p14:creationId xmlns:p14="http://schemas.microsoft.com/office/powerpoint/2010/main" val="39424541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txBox="1">
            <a:spLocks/>
          </p:cNvSpPr>
          <p:nvPr/>
        </p:nvSpPr>
        <p:spPr>
          <a:xfrm>
            <a:off x="2396546" y="44353"/>
            <a:ext cx="6909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0" indent="0" algn="ctr" defTabSz="914400" eaLnBrk="1" latinLnBrk="0" hangingPunct="1">
              <a:lnSpc>
                <a:spcPct val="90000"/>
              </a:lnSpc>
              <a:spcBef>
                <a:spcPts val="1000"/>
              </a:spcBef>
              <a:buFont typeface="Arial" panose="020B0604020202020204" pitchFamily="34" charset="0"/>
              <a:buNone/>
              <a:defRPr sz="2000" b="1">
                <a:latin typeface="微软雅黑" panose="020B0503020204020204" pitchFamily="34" charset="-122"/>
                <a:ea typeface="微软雅黑" panose="020B0503020204020204" pitchFamily="3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smtClean="0"/>
              <a:t>二、重点</a:t>
            </a:r>
            <a:r>
              <a:rPr lang="zh-CN" altLang="en-US" dirty="0"/>
              <a:t>污染源自动</a:t>
            </a:r>
            <a:r>
              <a:rPr lang="zh-CN" altLang="en-US" dirty="0" smtClean="0"/>
              <a:t>监控数据分析应用</a:t>
            </a:r>
            <a:endParaRPr lang="zh-CN" altLang="en-US" dirty="0"/>
          </a:p>
        </p:txBody>
      </p:sp>
      <p:sp>
        <p:nvSpPr>
          <p:cNvPr id="4" name="矩形 3"/>
          <p:cNvSpPr/>
          <p:nvPr/>
        </p:nvSpPr>
        <p:spPr>
          <a:xfrm>
            <a:off x="1204535" y="655140"/>
            <a:ext cx="1915909" cy="369332"/>
          </a:xfrm>
          <a:prstGeom prst="rect">
            <a:avLst/>
          </a:prstGeom>
        </p:spPr>
        <p:txBody>
          <a:bodyPr wrap="none">
            <a:spAutoFit/>
          </a:bodyPr>
          <a:lstStyle/>
          <a:p>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、数据质量预警</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descr="F:\麦杰\工况项目\深圳\平台图形\报警管理.png"/>
          <p:cNvPicPr>
            <a:picLocks noChangeAspect="1" noChangeArrowheads="1"/>
          </p:cNvPicPr>
          <p:nvPr/>
        </p:nvPicPr>
        <p:blipFill rotWithShape="1">
          <a:blip r:embed="rId2">
            <a:extLst>
              <a:ext uri="{28A0092B-C50C-407E-A947-70E740481C1C}">
                <a14:useLocalDpi xmlns:a14="http://schemas.microsoft.com/office/drawing/2010/main" val="0"/>
              </a:ext>
            </a:extLst>
          </a:blip>
          <a:srcRect t="12381"/>
          <a:stretch/>
        </p:blipFill>
        <p:spPr bwMode="auto">
          <a:xfrm>
            <a:off x="1231999" y="1773469"/>
            <a:ext cx="10103215" cy="467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120444" y="1954710"/>
            <a:ext cx="905162"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100" dirty="0" smtClean="0">
                <a:solidFill>
                  <a:schemeClr val="tx1"/>
                </a:solidFill>
              </a:rPr>
              <a:t>重播</a:t>
            </a:r>
            <a:endParaRPr lang="en-US" altLang="zh-CN" sz="1100" dirty="0" smtClean="0">
              <a:solidFill>
                <a:schemeClr val="tx1"/>
              </a:solidFill>
            </a:endParaRPr>
          </a:p>
          <a:p>
            <a:pPr>
              <a:lnSpc>
                <a:spcPct val="150000"/>
              </a:lnSpc>
            </a:pPr>
            <a:r>
              <a:rPr lang="zh-CN" altLang="en-US" sz="1100" dirty="0" smtClean="0">
                <a:solidFill>
                  <a:schemeClr val="tx1"/>
                </a:solidFill>
              </a:rPr>
              <a:t>波动异常</a:t>
            </a:r>
            <a:endParaRPr lang="en-US" altLang="zh-CN" sz="1100" dirty="0" smtClean="0">
              <a:solidFill>
                <a:schemeClr val="tx1"/>
              </a:solidFill>
            </a:endParaRPr>
          </a:p>
          <a:p>
            <a:pPr>
              <a:lnSpc>
                <a:spcPct val="150000"/>
              </a:lnSpc>
            </a:pPr>
            <a:r>
              <a:rPr lang="zh-CN" altLang="en-US" sz="1100" dirty="0">
                <a:solidFill>
                  <a:schemeClr val="tx1"/>
                </a:solidFill>
              </a:rPr>
              <a:t>关联</a:t>
            </a:r>
            <a:r>
              <a:rPr lang="zh-CN" altLang="en-US" sz="1100" dirty="0" smtClean="0">
                <a:solidFill>
                  <a:schemeClr val="tx1"/>
                </a:solidFill>
              </a:rPr>
              <a:t>度异常</a:t>
            </a:r>
            <a:endParaRPr lang="en-US" altLang="zh-CN" sz="1100" dirty="0" smtClean="0">
              <a:solidFill>
                <a:schemeClr val="tx1"/>
              </a:solidFill>
            </a:endParaRPr>
          </a:p>
          <a:p>
            <a:pPr>
              <a:lnSpc>
                <a:spcPct val="150000"/>
              </a:lnSpc>
            </a:pPr>
            <a:r>
              <a:rPr lang="zh-CN" altLang="en-US" sz="1100" dirty="0">
                <a:solidFill>
                  <a:schemeClr val="tx1"/>
                </a:solidFill>
              </a:rPr>
              <a:t>陡升陡</a:t>
            </a:r>
            <a:r>
              <a:rPr lang="zh-CN" altLang="en-US" sz="1100" dirty="0" smtClean="0">
                <a:solidFill>
                  <a:schemeClr val="tx1"/>
                </a:solidFill>
              </a:rPr>
              <a:t>降</a:t>
            </a:r>
            <a:endParaRPr lang="en-US" altLang="zh-CN" sz="1100" dirty="0" smtClean="0">
              <a:solidFill>
                <a:schemeClr val="tx1"/>
              </a:solidFill>
            </a:endParaRPr>
          </a:p>
          <a:p>
            <a:pPr>
              <a:lnSpc>
                <a:spcPct val="150000"/>
              </a:lnSpc>
            </a:pPr>
            <a:r>
              <a:rPr lang="zh-CN" altLang="en-US" sz="1100" dirty="0">
                <a:solidFill>
                  <a:schemeClr val="tx1"/>
                </a:solidFill>
              </a:rPr>
              <a:t>恒定</a:t>
            </a:r>
            <a:r>
              <a:rPr lang="zh-CN" altLang="en-US" sz="1100" dirty="0" smtClean="0">
                <a:solidFill>
                  <a:schemeClr val="tx1"/>
                </a:solidFill>
              </a:rPr>
              <a:t>值</a:t>
            </a:r>
            <a:endParaRPr lang="en-US" altLang="zh-CN" sz="1100" dirty="0" smtClean="0">
              <a:solidFill>
                <a:schemeClr val="tx1"/>
              </a:solidFill>
            </a:endParaRPr>
          </a:p>
          <a:p>
            <a:pPr>
              <a:lnSpc>
                <a:spcPct val="150000"/>
              </a:lnSpc>
            </a:pPr>
            <a:r>
              <a:rPr lang="zh-CN" altLang="en-US" sz="1100" dirty="0">
                <a:solidFill>
                  <a:schemeClr val="tx1"/>
                </a:solidFill>
              </a:rPr>
              <a:t>设</a:t>
            </a:r>
            <a:r>
              <a:rPr lang="zh-CN" altLang="en-US" sz="1100" dirty="0" smtClean="0">
                <a:solidFill>
                  <a:schemeClr val="tx1"/>
                </a:solidFill>
              </a:rPr>
              <a:t>限值</a:t>
            </a:r>
            <a:endParaRPr lang="en-US" altLang="zh-CN" sz="1100" dirty="0" smtClean="0">
              <a:solidFill>
                <a:schemeClr val="tx1"/>
              </a:solidFill>
            </a:endParaRPr>
          </a:p>
          <a:p>
            <a:pPr>
              <a:lnSpc>
                <a:spcPct val="150000"/>
              </a:lnSpc>
            </a:pPr>
            <a:r>
              <a:rPr lang="zh-CN" altLang="en-US" sz="1100" dirty="0" smtClean="0">
                <a:solidFill>
                  <a:schemeClr val="tx1"/>
                </a:solidFill>
              </a:rPr>
              <a:t>数据缺失</a:t>
            </a:r>
            <a:endParaRPr lang="en-US" altLang="zh-CN" sz="1100" dirty="0" smtClean="0">
              <a:solidFill>
                <a:schemeClr val="tx1"/>
              </a:solidFill>
            </a:endParaRPr>
          </a:p>
        </p:txBody>
      </p:sp>
      <p:sp>
        <p:nvSpPr>
          <p:cNvPr id="9" name="文本框 8"/>
          <p:cNvSpPr txBox="1"/>
          <p:nvPr/>
        </p:nvSpPr>
        <p:spPr>
          <a:xfrm>
            <a:off x="1215310" y="980788"/>
            <a:ext cx="10119903"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根据数据质量体系，对影响数据质量的异常行为进行预警。可实现预警明细查看和预警时段趋势查看，帮助管理部门准确掌握数据异常状况。</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43780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1559496" y="820604"/>
            <a:ext cx="3070071" cy="341632"/>
          </a:xfrm>
        </p:spPr>
        <p:txBody>
          <a:bodyPr wrap="none">
            <a:spAutoFit/>
          </a:bodyPr>
          <a:lstStyle/>
          <a:p>
            <a:pPr marL="0" indent="0" eaLnBrk="0" fontAlgn="base" hangingPunct="0">
              <a:spcBef>
                <a:spcPct val="0"/>
              </a:spcBef>
              <a:spcAft>
                <a:spcPct val="0"/>
              </a:spcAft>
              <a:buNone/>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18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800" b="1" dirty="0" smtClean="0">
                <a:latin typeface="Times New Roman" panose="02020603050405020304" pitchFamily="18" charset="0"/>
                <a:ea typeface="微软雅黑" panose="020B0503020204020204" pitchFamily="34" charset="-122"/>
                <a:cs typeface="Times New Roman" panose="02020603050405020304" pitchFamily="18" charset="0"/>
              </a:rPr>
              <a:t>重点</a:t>
            </a:r>
            <a:r>
              <a:rPr lang="zh-CN" altLang="zh-CN" sz="1800" b="1" dirty="0">
                <a:latin typeface="Times New Roman" panose="02020603050405020304" pitchFamily="18" charset="0"/>
                <a:ea typeface="微软雅黑" panose="020B0503020204020204" pitchFamily="34" charset="-122"/>
                <a:cs typeface="Times New Roman" panose="02020603050405020304" pitchFamily="18" charset="0"/>
              </a:rPr>
              <a:t>污染源排放情况分析</a:t>
            </a:r>
          </a:p>
        </p:txBody>
      </p:sp>
      <p:sp>
        <p:nvSpPr>
          <p:cNvPr id="6" name="矩形 5"/>
          <p:cNvSpPr/>
          <p:nvPr/>
        </p:nvSpPr>
        <p:spPr>
          <a:xfrm>
            <a:off x="9659938" y="2146771"/>
            <a:ext cx="2322512" cy="365828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50000"/>
              </a:lnSpc>
              <a:spcBef>
                <a:spcPts val="0"/>
              </a:spcBef>
              <a:spcAft>
                <a:spcPts val="0"/>
              </a:spcAft>
              <a:defRPr/>
            </a:pPr>
            <a:r>
              <a:rPr lang="zh-CN" altLang="en-US" dirty="0">
                <a:latin typeface="微软雅黑" pitchFamily="34" charset="-122"/>
                <a:ea typeface="微软雅黑" pitchFamily="34" charset="-122"/>
              </a:rPr>
              <a:t>      </a:t>
            </a:r>
            <a:r>
              <a:rPr lang="zh-CN" altLang="en-US" dirty="0" smtClean="0">
                <a:latin typeface="微软雅黑" pitchFamily="34" charset="-122"/>
                <a:ea typeface="微软雅黑" pitchFamily="34" charset="-122"/>
              </a:rPr>
              <a:t>采用自助式报表工具，实现</a:t>
            </a:r>
            <a:r>
              <a:rPr lang="zh-CN" altLang="en-US" dirty="0">
                <a:latin typeface="微软雅黑" pitchFamily="34" charset="-122"/>
                <a:ea typeface="微软雅黑" pitchFamily="34" charset="-122"/>
              </a:rPr>
              <a:t>最终用户对主题对象多维度全方位的自助式查询分析</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fontAlgn="auto">
              <a:lnSpc>
                <a:spcPct val="150000"/>
              </a:lnSpc>
              <a:spcBef>
                <a:spcPts val="0"/>
              </a:spcBef>
              <a:spcAft>
                <a:spcPts val="0"/>
              </a:spcAft>
              <a:defRPr/>
            </a:pP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支持数据表格、图表等多种格式的分析结果导出。</a:t>
            </a:r>
            <a:endParaRPr lang="en-US" altLang="zh-CN" dirty="0">
              <a:latin typeface="微软雅黑" pitchFamily="34" charset="-122"/>
              <a:ea typeface="微软雅黑" pitchFamily="34" charset="-122"/>
            </a:endParaRPr>
          </a:p>
        </p:txBody>
      </p:sp>
      <p:pic>
        <p:nvPicPr>
          <p:cNvPr id="7" name="Picture 2" descr="C:\Users\yofi\Desktop\QQ图片2015010718033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3838" y="1603846"/>
            <a:ext cx="9337675"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占位符 2"/>
          <p:cNvSpPr txBox="1">
            <a:spLocks/>
          </p:cNvSpPr>
          <p:nvPr/>
        </p:nvSpPr>
        <p:spPr>
          <a:xfrm>
            <a:off x="2396546" y="44353"/>
            <a:ext cx="6909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spAutoFit/>
          </a:bodyPr>
          <a:lstStyle>
            <a:lvl1pPr marL="0" indent="0" algn="ctr" defTabSz="914400" eaLnBrk="1" latinLnBrk="0" hangingPunct="1">
              <a:lnSpc>
                <a:spcPct val="90000"/>
              </a:lnSpc>
              <a:spcBef>
                <a:spcPts val="1000"/>
              </a:spcBef>
              <a:buFont typeface="Arial" panose="020B0604020202020204" pitchFamily="34" charset="0"/>
              <a:buNone/>
              <a:defRPr sz="2000" b="1">
                <a:latin typeface="微软雅黑" panose="020B0503020204020204" pitchFamily="34" charset="-122"/>
                <a:ea typeface="微软雅黑" panose="020B0503020204020204" pitchFamily="34" charset="-122"/>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smtClean="0"/>
              <a:t>二、重点</a:t>
            </a:r>
            <a:r>
              <a:rPr lang="zh-CN" altLang="en-US" dirty="0"/>
              <a:t>污染源自动</a:t>
            </a:r>
            <a:r>
              <a:rPr lang="zh-CN" altLang="en-US" dirty="0" smtClean="0"/>
              <a:t>监控数据分析应用</a:t>
            </a:r>
            <a:endParaRPr lang="zh-CN" altLang="en-US" dirty="0"/>
          </a:p>
        </p:txBody>
      </p:sp>
    </p:spTree>
    <p:extLst>
      <p:ext uri="{BB962C8B-B14F-4D97-AF65-F5344CB8AC3E}">
        <p14:creationId xmlns:p14="http://schemas.microsoft.com/office/powerpoint/2010/main" val="35817899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3" descr="E:\120706 SIS解决方案PPT\素材\sisppt底纹-01-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050"/>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Text Box 37"/>
          <p:cNvSpPr txBox="1">
            <a:spLocks noChangeArrowheads="1"/>
          </p:cNvSpPr>
          <p:nvPr/>
        </p:nvSpPr>
        <p:spPr bwMode="auto">
          <a:xfrm>
            <a:off x="4584701" y="2492375"/>
            <a:ext cx="3044825" cy="1200150"/>
          </a:xfrm>
          <a:prstGeom prst="rect">
            <a:avLst/>
          </a:prstGeom>
          <a:noFill/>
          <a:ln>
            <a:noFill/>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7200" b="1" i="1">
                <a:solidFill>
                  <a:srgbClr val="082B72"/>
                </a:solidFill>
                <a:effectLst>
                  <a:outerShdw blurRad="38100" dist="38100" dir="2700000" algn="tl">
                    <a:srgbClr val="C0C0C0"/>
                  </a:outerShdw>
                </a:effectLst>
                <a:ea typeface="黑体" panose="02010609060101010101" pitchFamily="49" charset="-122"/>
              </a:rPr>
              <a:t>谢 谢</a:t>
            </a:r>
          </a:p>
        </p:txBody>
      </p:sp>
      <p:sp>
        <p:nvSpPr>
          <p:cNvPr id="76804" name="Text Box 42"/>
          <p:cNvSpPr txBox="1">
            <a:spLocks noChangeArrowheads="1"/>
          </p:cNvSpPr>
          <p:nvPr/>
        </p:nvSpPr>
        <p:spPr bwMode="auto">
          <a:xfrm>
            <a:off x="5903914" y="4429125"/>
            <a:ext cx="4264025" cy="1631950"/>
          </a:xfrm>
          <a:prstGeom prst="rect">
            <a:avLst/>
          </a:prstGeom>
          <a:noFill/>
          <a:ln>
            <a:noFill/>
          </a:ln>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defRPr/>
            </a:pPr>
            <a:r>
              <a:rPr lang="zh-CN" altLang="en-US" b="1" i="1" dirty="0" smtClean="0">
                <a:solidFill>
                  <a:srgbClr val="003366"/>
                </a:solidFill>
                <a:effectLst>
                  <a:outerShdw blurRad="38100" dist="38100" dir="2700000" algn="tl">
                    <a:srgbClr val="C0C0C0"/>
                  </a:outerShdw>
                </a:effectLst>
                <a:latin typeface="宋体" panose="02010600030101010101" pitchFamily="2" charset="-122"/>
              </a:rPr>
              <a:t>上海麦杰环境科技有限公司</a:t>
            </a:r>
          </a:p>
          <a:p>
            <a:pPr algn="r" eaLnBrk="1" hangingPunct="1">
              <a:buFont typeface="Arial" panose="020B0604020202020204" pitchFamily="34" charset="0"/>
              <a:buNone/>
              <a:defRPr/>
            </a:pPr>
            <a:endParaRPr lang="zh-CN" altLang="en-US" b="1" i="1" dirty="0" smtClean="0">
              <a:solidFill>
                <a:srgbClr val="003366"/>
              </a:solidFill>
              <a:effectLst>
                <a:outerShdw blurRad="38100" dist="38100" dir="2700000" algn="tl">
                  <a:srgbClr val="C0C0C0"/>
                </a:outerShdw>
              </a:effectLst>
              <a:latin typeface="宋体" panose="02010600030101010101" pitchFamily="2" charset="-122"/>
            </a:endParaRPr>
          </a:p>
          <a:p>
            <a:pPr algn="r" eaLnBrk="1" hangingPunct="1">
              <a:buFont typeface="Arial" panose="020B0604020202020204" pitchFamily="34" charset="0"/>
              <a:buNone/>
              <a:defRPr/>
            </a:pPr>
            <a:r>
              <a:rPr lang="zh-CN" altLang="en-US" sz="1600" i="1" dirty="0">
                <a:solidFill>
                  <a:srgbClr val="333333"/>
                </a:solidFill>
                <a:effectLst>
                  <a:outerShdw blurRad="38100" dist="38100" dir="2700000" algn="tl">
                    <a:srgbClr val="C0C0C0"/>
                  </a:outerShdw>
                </a:effectLst>
                <a:latin typeface="宋体" panose="02010600030101010101" pitchFamily="2" charset="-122"/>
              </a:rPr>
              <a:t>地址：</a:t>
            </a:r>
            <a:r>
              <a:rPr lang="zh-CN" altLang="en-US" sz="1600" i="1" dirty="0">
                <a:effectLst>
                  <a:outerShdw blurRad="38100" dist="38100" dir="2700000" algn="tl">
                    <a:srgbClr val="C0C0C0"/>
                  </a:outerShdw>
                </a:effectLst>
              </a:rPr>
              <a:t>上海市田林路</a:t>
            </a:r>
            <a:r>
              <a:rPr lang="en-US" sz="1600" i="1" dirty="0">
                <a:effectLst>
                  <a:outerShdw blurRad="38100" dist="38100" dir="2700000" algn="tl">
                    <a:srgbClr val="C0C0C0"/>
                  </a:outerShdw>
                </a:effectLst>
              </a:rPr>
              <a:t>487</a:t>
            </a:r>
            <a:r>
              <a:rPr lang="zh-CN" altLang="en-US" sz="1600" i="1" dirty="0">
                <a:effectLst>
                  <a:outerShdw blurRad="38100" dist="38100" dir="2700000" algn="tl">
                    <a:srgbClr val="C0C0C0"/>
                  </a:outerShdw>
                </a:effectLst>
              </a:rPr>
              <a:t>号宝石园</a:t>
            </a:r>
            <a:r>
              <a:rPr lang="en-US" sz="1600" i="1" dirty="0">
                <a:effectLst>
                  <a:outerShdw blurRad="38100" dist="38100" dir="2700000" algn="tl">
                    <a:srgbClr val="C0C0C0"/>
                  </a:outerShdw>
                </a:effectLst>
              </a:rPr>
              <a:t>20</a:t>
            </a:r>
            <a:r>
              <a:rPr lang="zh-CN" altLang="en-US" sz="1600" i="1" dirty="0">
                <a:effectLst>
                  <a:outerShdw blurRad="38100" dist="38100" dir="2700000" algn="tl">
                    <a:srgbClr val="C0C0C0"/>
                  </a:outerShdw>
                </a:effectLst>
              </a:rPr>
              <a:t>号楼</a:t>
            </a:r>
            <a:r>
              <a:rPr lang="en-US" sz="1600" i="1" dirty="0">
                <a:effectLst>
                  <a:outerShdw blurRad="38100" dist="38100" dir="2700000" algn="tl">
                    <a:srgbClr val="C0C0C0"/>
                  </a:outerShdw>
                </a:effectLst>
              </a:rPr>
              <a:t>23</a:t>
            </a:r>
            <a:r>
              <a:rPr lang="zh-CN" altLang="en-US" sz="1600" i="1" dirty="0">
                <a:effectLst>
                  <a:outerShdw blurRad="38100" dist="38100" dir="2700000" algn="tl">
                    <a:srgbClr val="C0C0C0"/>
                  </a:outerShdw>
                </a:effectLst>
              </a:rPr>
              <a:t>层</a:t>
            </a:r>
            <a:endParaRPr lang="zh-CN" altLang="en-US" sz="1600" i="1" dirty="0">
              <a:solidFill>
                <a:srgbClr val="333333"/>
              </a:solidFill>
              <a:effectLst>
                <a:outerShdw blurRad="38100" dist="38100" dir="2700000" algn="tl">
                  <a:srgbClr val="C0C0C0"/>
                </a:outerShdw>
              </a:effectLst>
              <a:latin typeface="宋体" panose="02010600030101010101" pitchFamily="2" charset="-122"/>
            </a:endParaRPr>
          </a:p>
          <a:p>
            <a:pPr algn="r" eaLnBrk="1" hangingPunct="1">
              <a:buFont typeface="Arial" panose="020B0604020202020204" pitchFamily="34" charset="0"/>
              <a:buNone/>
              <a:defRPr/>
            </a:pPr>
            <a:r>
              <a:rPr lang="zh-CN" altLang="en-US" sz="1600" i="1" dirty="0">
                <a:solidFill>
                  <a:srgbClr val="333333"/>
                </a:solidFill>
                <a:effectLst>
                  <a:outerShdw blurRad="38100" dist="38100" dir="2700000" algn="tl">
                    <a:srgbClr val="C0C0C0"/>
                  </a:outerShdw>
                </a:effectLst>
                <a:latin typeface="宋体" panose="02010600030101010101" pitchFamily="2" charset="-122"/>
              </a:rPr>
              <a:t>邮编：</a:t>
            </a:r>
            <a:r>
              <a:rPr lang="en-US" sz="1600" i="1" dirty="0">
                <a:solidFill>
                  <a:srgbClr val="333333"/>
                </a:solidFill>
                <a:effectLst>
                  <a:outerShdw blurRad="38100" dist="38100" dir="2700000" algn="tl">
                    <a:srgbClr val="C0C0C0"/>
                  </a:outerShdw>
                </a:effectLst>
                <a:latin typeface="宋体" panose="02010600030101010101" pitchFamily="2" charset="-122"/>
              </a:rPr>
              <a:t>200233</a:t>
            </a:r>
          </a:p>
          <a:p>
            <a:pPr algn="r" eaLnBrk="1" hangingPunct="1">
              <a:buFont typeface="Arial" panose="020B0604020202020204" pitchFamily="34" charset="0"/>
              <a:buNone/>
              <a:defRPr/>
            </a:pPr>
            <a:r>
              <a:rPr lang="zh-CN" altLang="en-US" sz="1600" i="1" dirty="0">
                <a:solidFill>
                  <a:srgbClr val="333333"/>
                </a:solidFill>
                <a:effectLst>
                  <a:outerShdw blurRad="38100" dist="38100" dir="2700000" algn="tl">
                    <a:srgbClr val="C0C0C0"/>
                  </a:outerShdw>
                </a:effectLst>
                <a:latin typeface="宋体" panose="02010600030101010101" pitchFamily="2" charset="-122"/>
              </a:rPr>
              <a:t>电话：</a:t>
            </a:r>
            <a:r>
              <a:rPr lang="en-US" sz="1600" i="1" dirty="0">
                <a:effectLst>
                  <a:outerShdw blurRad="38100" dist="38100" dir="2700000" algn="tl">
                    <a:srgbClr val="C0C0C0"/>
                  </a:outerShdw>
                </a:effectLst>
              </a:rPr>
              <a:t>021-33674360</a:t>
            </a:r>
            <a:endParaRPr lang="en-US" sz="1600" i="1" dirty="0">
              <a:solidFill>
                <a:srgbClr val="333333"/>
              </a:solidFill>
              <a:effectLst>
                <a:outerShdw blurRad="38100" dist="38100" dir="2700000" algn="tl">
                  <a:srgbClr val="C0C0C0"/>
                </a:outerShdw>
              </a:effectLst>
              <a:latin typeface="宋体" panose="02010600030101010101" pitchFamily="2" charset="-122"/>
            </a:endParaRPr>
          </a:p>
          <a:p>
            <a:pPr algn="r" eaLnBrk="1" hangingPunct="1">
              <a:buFont typeface="Arial" panose="020B0604020202020204" pitchFamily="34" charset="0"/>
              <a:buNone/>
              <a:defRPr/>
            </a:pPr>
            <a:r>
              <a:rPr lang="zh-CN" altLang="en-US" sz="1600" i="1" dirty="0">
                <a:solidFill>
                  <a:srgbClr val="333333"/>
                </a:solidFill>
                <a:effectLst>
                  <a:outerShdw blurRad="38100" dist="38100" dir="2700000" algn="tl">
                    <a:srgbClr val="C0C0C0"/>
                  </a:outerShdw>
                </a:effectLst>
                <a:latin typeface="宋体" panose="02010600030101010101" pitchFamily="2" charset="-122"/>
              </a:rPr>
              <a:t>传真：</a:t>
            </a:r>
            <a:r>
              <a:rPr lang="en-US" sz="1600" i="1" dirty="0">
                <a:effectLst>
                  <a:outerShdw blurRad="38100" dist="38100" dir="2700000" algn="tl">
                    <a:srgbClr val="C0C0C0"/>
                  </a:outerShdw>
                </a:effectLst>
              </a:rPr>
              <a:t>021-33674361</a:t>
            </a:r>
            <a:endParaRPr lang="en-US" sz="1600" i="1" dirty="0">
              <a:solidFill>
                <a:srgbClr val="333333"/>
              </a:solidFill>
              <a:effectLst>
                <a:outerShdw blurRad="38100" dist="38100" dir="2700000" algn="tl">
                  <a:srgbClr val="C0C0C0"/>
                </a:outerShdw>
              </a:effectLst>
              <a:latin typeface="宋体" panose="02010600030101010101" pitchFamily="2" charset="-122"/>
            </a:endParaRPr>
          </a:p>
        </p:txBody>
      </p:sp>
      <p:pic>
        <p:nvPicPr>
          <p:cNvPr id="74757" name="Picture 6" descr="openPlant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9100" y="293688"/>
            <a:ext cx="21272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8"/>
          <p:cNvSpPr txBox="1">
            <a:spLocks noChangeArrowheads="1"/>
          </p:cNvSpPr>
          <p:nvPr/>
        </p:nvSpPr>
        <p:spPr bwMode="auto">
          <a:xfrm>
            <a:off x="2711450" y="0"/>
            <a:ext cx="6769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dirty="0" smtClean="0">
                <a:solidFill>
                  <a:srgbClr val="000000"/>
                </a:solidFill>
                <a:latin typeface="微软雅黑" panose="020B0503020204020204" pitchFamily="34" charset="-122"/>
                <a:ea typeface="微软雅黑" panose="020B0503020204020204" pitchFamily="34" charset="-122"/>
              </a:rPr>
              <a:t>项目背景及目标</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graphicFrame>
        <p:nvGraphicFramePr>
          <p:cNvPr id="8" name="图示 7"/>
          <p:cNvGraphicFramePr/>
          <p:nvPr>
            <p:extLst>
              <p:ext uri="{D42A27DB-BD31-4B8C-83A1-F6EECF244321}">
                <p14:modId xmlns:p14="http://schemas.microsoft.com/office/powerpoint/2010/main" val="1404999856"/>
              </p:ext>
            </p:extLst>
          </p:nvPr>
        </p:nvGraphicFramePr>
        <p:xfrm>
          <a:off x="623392" y="620688"/>
          <a:ext cx="511256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utoShape 9"/>
          <p:cNvSpPr>
            <a:spLocks noChangeArrowheads="1"/>
          </p:cNvSpPr>
          <p:nvPr/>
        </p:nvSpPr>
        <p:spPr bwMode="auto">
          <a:xfrm rot="5400000">
            <a:off x="4872640" y="3068184"/>
            <a:ext cx="2970212" cy="667509"/>
          </a:xfrm>
          <a:prstGeom prst="triangle">
            <a:avLst>
              <a:gd name="adj" fmla="val 50000"/>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0"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0"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0"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0" hangingPunct="1">
              <a:defRPr sz="1600" kern="1200">
                <a:solidFill>
                  <a:schemeClr val="tx1"/>
                </a:solidFill>
                <a:latin typeface="Arial" panose="020B0604020202020204" pitchFamily="34" charset="0"/>
                <a:ea typeface="-윤고딕130" pitchFamily="18" charset="-127"/>
                <a:cs typeface="+mn-cs"/>
              </a:defRPr>
            </a:lvl9pPr>
          </a:lstStyle>
          <a:p>
            <a:r>
              <a:rPr lang="zh-CN" altLang="en-US" sz="2000" dirty="0" smtClean="0">
                <a:solidFill>
                  <a:schemeClr val="bg1"/>
                </a:solidFill>
                <a:latin typeface="微软雅黑" panose="020B0503020204020204" pitchFamily="34" charset="-122"/>
                <a:ea typeface="微软雅黑" panose="020B0503020204020204" pitchFamily="34" charset="-122"/>
              </a:rPr>
              <a:t>目标</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968484" y="1301363"/>
            <a:ext cx="4600124" cy="4185761"/>
          </a:xfrm>
          <a:prstGeom prst="rect">
            <a:avLst/>
          </a:prstGeom>
          <a:ln w="28575">
            <a:solidFill>
              <a:srgbClr val="1160FF"/>
            </a:solidFill>
          </a:ln>
        </p:spPr>
        <p:txBody>
          <a:bodyPr wrap="square">
            <a:spAutoFit/>
          </a:bodyPr>
          <a:lstStyle/>
          <a:p>
            <a:pPr indent="304800" algn="just">
              <a:spcBef>
                <a:spcPts val="600"/>
              </a:spcBef>
              <a:spcAft>
                <a:spcPts val="60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将</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基础设施资源集中统一，对网络资源整合，建立数据共享机制，实现“业务上云，数据集中”。</a:t>
            </a:r>
          </a:p>
          <a:p>
            <a:pPr indent="304800" algn="just">
              <a:spcBef>
                <a:spcPts val="600"/>
              </a:spcBef>
              <a:spcAft>
                <a:spcPts val="60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b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建立内蒙古自治区生态环境大数据分析应用平台，试点开展乌海及其周边地区生态环境大数据分析，说清地区生态环境质量变化情况，摸清地区污染物排放情况量，为环境管理做支撑，实现“用数据管理”</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spcBef>
                <a:spcPts val="600"/>
              </a:spcBef>
              <a:spcAft>
                <a:spcPts val="600"/>
              </a:spcAft>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spcBef>
                <a:spcPts val="600"/>
              </a:spcBef>
              <a:spcAft>
                <a:spcPts val="600"/>
              </a:spcAft>
            </a:pP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spcBef>
                <a:spcPts val="600"/>
              </a:spcBef>
              <a:spcAft>
                <a:spcPts val="600"/>
              </a:spcAft>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spcBef>
                <a:spcPts val="600"/>
              </a:spcBef>
              <a:spcAft>
                <a:spcPts val="600"/>
              </a:spcAft>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6968485" y="3759521"/>
            <a:ext cx="4600124" cy="1754326"/>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建立内蒙古自治区生态环境大数据分析应用平台，试点开展重点污染源生态环境大数据分析，重点开展电力行业综合决策分析，在产业布局、项目规划、行业准入等方面，为政府决策提供服务，实现“用数据决策”。</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54954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250"/>
                                        <p:tgtEl>
                                          <p:spTgt spid="10"/>
                                        </p:tgtEl>
                                      </p:cBhvr>
                                    </p:animEffect>
                                  </p:childTnLst>
                                </p:cTn>
                              </p:par>
                            </p:childTnLst>
                          </p:cTn>
                        </p:par>
                        <p:par>
                          <p:cTn id="13" fill="hold">
                            <p:stCondLst>
                              <p:cond delay="250"/>
                            </p:stCondLst>
                            <p:childTnLst>
                              <p:par>
                                <p:cTn id="14" presetID="4" presetClass="entr" presetSubtype="16"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in)">
                                      <p:cBhvr>
                                        <p:cTn id="16" dur="1000"/>
                                        <p:tgtEl>
                                          <p:spTgt spid="9"/>
                                        </p:tgtEl>
                                      </p:cBhvr>
                                    </p:animEffect>
                                  </p:childTnLst>
                                </p:cTn>
                              </p:par>
                              <p:par>
                                <p:cTn id="17" presetID="4" presetClass="entr" presetSubtype="16" fill="hold" grpId="1"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in)">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grpId="0" nodeType="clickEffect">
                                  <p:stCondLst>
                                    <p:cond delay="0"/>
                                  </p:stCondLst>
                                  <p:childTnLst>
                                    <p:animEffect transition="out" filter="fade">
                                      <p:cBhvr>
                                        <p:cTn id="23" dur="500" tmFilter="0, 0; .2, .5; .8, .5; 1, 0"/>
                                        <p:tgtEl>
                                          <p:spTgt spid="2"/>
                                        </p:tgtEl>
                                      </p:cBhvr>
                                    </p:animEffect>
                                    <p:animScale>
                                      <p:cBhvr>
                                        <p:cTn id="24"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0" grpId="0" animBg="1"/>
      <p:bldP spid="9" grpId="0" animBg="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Rectangl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2864"/>
            <a:ext cx="82296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48"/>
          <p:cNvSpPr txBox="1">
            <a:spLocks noChangeArrowheads="1"/>
          </p:cNvSpPr>
          <p:nvPr/>
        </p:nvSpPr>
        <p:spPr bwMode="auto">
          <a:xfrm>
            <a:off x="3332164" y="1844676"/>
            <a:ext cx="5527675" cy="2985433"/>
          </a:xfrm>
          <a:prstGeom prst="rect">
            <a:avLst/>
          </a:prstGeom>
          <a:noFill/>
          <a:ln>
            <a:noFill/>
          </a:ln>
          <a:effectLs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Font typeface="Wingdings" panose="05000000000000000000" pitchFamily="2" charset="2"/>
              <a:buChar char="l"/>
              <a:defRPr/>
            </a:pPr>
            <a:r>
              <a:rPr lang="zh-CN" altLang="en-US" sz="2200" b="1" dirty="0">
                <a:solidFill>
                  <a:srgbClr val="404040"/>
                </a:solidFill>
                <a:latin typeface="微软雅黑" panose="020B0503020204020204" pitchFamily="34" charset="-122"/>
                <a:ea typeface="微软雅黑" panose="020B0503020204020204" pitchFamily="34" charset="-122"/>
              </a:rPr>
              <a:t> 项目背景及目标</a:t>
            </a:r>
            <a:endParaRPr lang="en-US" altLang="zh-CN" sz="2200" b="1" dirty="0">
              <a:solidFill>
                <a:srgbClr val="404040"/>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defRPr/>
            </a:pPr>
            <a:r>
              <a:rPr lang="zh-CN" altLang="en-US" sz="2800" b="1" dirty="0">
                <a:solidFill>
                  <a:srgbClr val="0067B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总体功能框架</a:t>
            </a:r>
          </a:p>
          <a:p>
            <a:pPr>
              <a:lnSpc>
                <a:spcPct val="200000"/>
              </a:lnSpc>
              <a:buFont typeface="Wingdings" panose="05000000000000000000" pitchFamily="2" charset="2"/>
              <a:buChar char="l"/>
              <a:defRPr/>
            </a:pPr>
            <a:r>
              <a:rPr lang="zh-CN" altLang="en-US" sz="2200" b="1" dirty="0" smtClean="0">
                <a:solidFill>
                  <a:srgbClr val="404040"/>
                </a:solidFill>
                <a:latin typeface="微软雅黑" panose="020B0503020204020204" pitchFamily="34" charset="-122"/>
                <a:ea typeface="微软雅黑" panose="020B0503020204020204" pitchFamily="34" charset="-122"/>
              </a:rPr>
              <a:t>电力行业大数据分析</a:t>
            </a:r>
            <a:endParaRPr lang="zh-CN" altLang="en-US" sz="2200" b="1" dirty="0">
              <a:solidFill>
                <a:srgbClr val="404040"/>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defRPr/>
            </a:pPr>
            <a:r>
              <a:rPr lang="zh-CN" altLang="en-US" sz="2200" b="1" dirty="0">
                <a:solidFill>
                  <a:srgbClr val="404040"/>
                </a:solidFill>
                <a:latin typeface="微软雅黑" panose="020B0503020204020204" pitchFamily="34" charset="-122"/>
                <a:ea typeface="微软雅黑" panose="020B0503020204020204" pitchFamily="34" charset="-122"/>
              </a:rPr>
              <a:t> </a:t>
            </a:r>
            <a:r>
              <a:rPr lang="zh-CN" altLang="en-US" sz="2200" b="1" dirty="0" smtClean="0">
                <a:solidFill>
                  <a:srgbClr val="404040"/>
                </a:solidFill>
                <a:latin typeface="微软雅黑" panose="020B0503020204020204" pitchFamily="34" charset="-122"/>
                <a:ea typeface="微软雅黑" panose="020B0503020204020204" pitchFamily="34" charset="-122"/>
              </a:rPr>
              <a:t>重点污染源自动监控数据质量分析及应用</a:t>
            </a:r>
            <a:endParaRPr lang="zh-CN" altLang="en-US" sz="2200" b="1" dirty="0">
              <a:solidFill>
                <a:srgbClr val="40404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641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p:cNvGrpSpPr/>
          <p:nvPr/>
        </p:nvGrpSpPr>
        <p:grpSpPr>
          <a:xfrm>
            <a:off x="854453" y="1018172"/>
            <a:ext cx="10585176" cy="5040560"/>
            <a:chOff x="911424" y="836712"/>
            <a:chExt cx="10585176" cy="5184576"/>
          </a:xfrm>
        </p:grpSpPr>
        <p:sp>
          <p:nvSpPr>
            <p:cNvPr id="3" name="AutoShape 2"/>
            <p:cNvSpPr>
              <a:spLocks noChangeArrowheads="1"/>
            </p:cNvSpPr>
            <p:nvPr/>
          </p:nvSpPr>
          <p:spPr bwMode="auto">
            <a:xfrm>
              <a:off x="911424" y="1255444"/>
              <a:ext cx="2315415" cy="4209561"/>
            </a:xfrm>
            <a:prstGeom prst="flowChartOffpageConnector">
              <a:avLst/>
            </a:prstGeom>
            <a:gradFill rotWithShape="1">
              <a:gsLst>
                <a:gs pos="0">
                  <a:schemeClr val="accent2"/>
                </a:gs>
                <a:gs pos="100000">
                  <a:schemeClr val="accent2">
                    <a:gamma/>
                    <a:tint val="43922"/>
                    <a:invGamma/>
                  </a:schemeClr>
                </a:gs>
              </a:gsLst>
              <a:lin ang="5400000" scaled="1"/>
            </a:gradFill>
            <a:ln w="9525">
              <a:noFill/>
              <a:miter lim="800000"/>
              <a:headEnd/>
              <a:tailEnd/>
            </a:ln>
            <a:effectLst>
              <a:prstShdw prst="shdw13" dist="45791" dir="3378596">
                <a:srgbClr val="1C1C1C">
                  <a:alpha val="50000"/>
                </a:srgbClr>
              </a:prst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 name="Oval 3"/>
            <p:cNvSpPr>
              <a:spLocks noChangeArrowheads="1"/>
            </p:cNvSpPr>
            <p:nvPr/>
          </p:nvSpPr>
          <p:spPr bwMode="auto">
            <a:xfrm>
              <a:off x="1089792" y="860986"/>
              <a:ext cx="1938487" cy="720137"/>
            </a:xfrm>
            <a:prstGeom prst="ellipse">
              <a:avLst/>
            </a:prstGeom>
            <a:gradFill rotWithShape="1">
              <a:gsLst>
                <a:gs pos="0">
                  <a:srgbClr val="DFDFDF"/>
                </a:gs>
                <a:gs pos="50000">
                  <a:srgbClr val="DFDFDF">
                    <a:gamma/>
                    <a:tint val="24314"/>
                    <a:invGamma/>
                  </a:srgbClr>
                </a:gs>
                <a:gs pos="100000">
                  <a:srgbClr val="DFDFDF"/>
                </a:gs>
              </a:gsLst>
              <a:lin ang="5400000" scaled="1"/>
            </a:gradFill>
            <a:ln w="19050" cmpd="sng">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5" name="Rectangle 4"/>
            <p:cNvSpPr>
              <a:spLocks noChangeArrowheads="1"/>
            </p:cNvSpPr>
            <p:nvPr/>
          </p:nvSpPr>
          <p:spPr bwMode="auto">
            <a:xfrm>
              <a:off x="1216247" y="998541"/>
              <a:ext cx="1699039" cy="419437"/>
            </a:xfrm>
            <a:prstGeom prst="rect">
              <a:avLst/>
            </a:prstGeom>
            <a:noFill/>
            <a:ln w="9525">
              <a:noFill/>
              <a:miter lim="800000"/>
              <a:headEnd/>
              <a:tailEnd/>
            </a:ln>
            <a:effectLst/>
          </p:spPr>
          <p:txBody>
            <a:bodyPr wrap="none">
              <a:spAutoFit/>
            </a:bodyPr>
            <a:lstStyle/>
            <a:p>
              <a:pPr algn="ctr"/>
              <a:r>
                <a:rPr lang="zh-CN" altLang="en-US" b="1" dirty="0" smtClean="0">
                  <a:solidFill>
                    <a:srgbClr val="1C1C1C"/>
                  </a:solidFill>
                  <a:latin typeface="微软雅黑" panose="020B0503020204020204" pitchFamily="34" charset="-122"/>
                  <a:ea typeface="微软雅黑" panose="020B0503020204020204" pitchFamily="34" charset="-122"/>
                  <a:cs typeface="Arial" pitchFamily="34" charset="0"/>
                </a:rPr>
                <a:t>电力行业综合决策</a:t>
              </a:r>
              <a:endParaRPr lang="zh-CN" altLang="zh-CN" b="1" dirty="0">
                <a:solidFill>
                  <a:srgbClr val="1C1C1C"/>
                </a:solidFill>
                <a:latin typeface="微软雅黑" panose="020B0503020204020204" pitchFamily="34" charset="-122"/>
                <a:ea typeface="微软雅黑" panose="020B0503020204020204" pitchFamily="34" charset="-122"/>
                <a:cs typeface="Arial" pitchFamily="34" charset="0"/>
              </a:endParaRPr>
            </a:p>
          </p:txBody>
        </p:sp>
        <p:sp>
          <p:nvSpPr>
            <p:cNvPr id="6" name="AutoShape 5"/>
            <p:cNvSpPr>
              <a:spLocks noChangeArrowheads="1"/>
            </p:cNvSpPr>
            <p:nvPr/>
          </p:nvSpPr>
          <p:spPr bwMode="auto">
            <a:xfrm>
              <a:off x="3684538" y="1247352"/>
              <a:ext cx="2394503" cy="4185287"/>
            </a:xfrm>
            <a:prstGeom prst="flowChartOffpageConnector">
              <a:avLst/>
            </a:prstGeom>
            <a:gradFill rotWithShape="1">
              <a:gsLst>
                <a:gs pos="0">
                  <a:schemeClr val="hlink"/>
                </a:gs>
                <a:gs pos="100000">
                  <a:schemeClr val="hlink">
                    <a:gamma/>
                    <a:tint val="43922"/>
                    <a:invGamma/>
                  </a:schemeClr>
                </a:gs>
              </a:gsLst>
              <a:lin ang="5400000" scaled="1"/>
            </a:gradFill>
            <a:ln w="9525">
              <a:noFill/>
              <a:miter lim="800000"/>
              <a:headEnd/>
              <a:tailEnd/>
            </a:ln>
            <a:effectLst>
              <a:prstShdw prst="shdw13" dist="45791" dir="3378596">
                <a:srgbClr val="1C1C1C">
                  <a:alpha val="50000"/>
                </a:srgbClr>
              </a:prst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 name="Oval 6"/>
            <p:cNvSpPr>
              <a:spLocks noChangeArrowheads="1"/>
            </p:cNvSpPr>
            <p:nvPr/>
          </p:nvSpPr>
          <p:spPr bwMode="auto">
            <a:xfrm>
              <a:off x="3866271" y="860986"/>
              <a:ext cx="1941852" cy="720137"/>
            </a:xfrm>
            <a:prstGeom prst="ellipse">
              <a:avLst/>
            </a:prstGeom>
            <a:gradFill rotWithShape="1">
              <a:gsLst>
                <a:gs pos="0">
                  <a:srgbClr val="DFDFDF"/>
                </a:gs>
                <a:gs pos="50000">
                  <a:srgbClr val="DFDFDF">
                    <a:gamma/>
                    <a:tint val="24314"/>
                    <a:invGamma/>
                  </a:srgbClr>
                </a:gs>
                <a:gs pos="100000">
                  <a:srgbClr val="DFDFDF"/>
                </a:gs>
              </a:gsLst>
              <a:lin ang="5400000" scaled="1"/>
            </a:gradFill>
            <a:ln w="19050" cmpd="sng">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 name="Rectangle 7"/>
            <p:cNvSpPr>
              <a:spLocks noChangeArrowheads="1"/>
            </p:cNvSpPr>
            <p:nvPr/>
          </p:nvSpPr>
          <p:spPr bwMode="auto">
            <a:xfrm>
              <a:off x="3801338" y="998541"/>
              <a:ext cx="2085183" cy="419437"/>
            </a:xfrm>
            <a:prstGeom prst="rect">
              <a:avLst/>
            </a:prstGeom>
            <a:noFill/>
            <a:ln w="9525">
              <a:noFill/>
              <a:miter lim="800000"/>
              <a:headEnd/>
              <a:tailEnd/>
            </a:ln>
            <a:effectLst/>
          </p:spPr>
          <p:txBody>
            <a:bodyPr wrap="none">
              <a:spAutoFit/>
            </a:bodyPr>
            <a:lstStyle/>
            <a:p>
              <a:pPr algn="ctr"/>
              <a:r>
                <a:rPr lang="zh-CN" altLang="en-US" b="1" dirty="0" smtClean="0">
                  <a:solidFill>
                    <a:srgbClr val="1C1C1C"/>
                  </a:solidFill>
                  <a:latin typeface="微软雅黑" panose="020B0503020204020204" pitchFamily="34" charset="-122"/>
                  <a:ea typeface="微软雅黑" panose="020B0503020204020204" pitchFamily="34" charset="-122"/>
                  <a:cs typeface="Arial" pitchFamily="34" charset="0"/>
                </a:rPr>
                <a:t>电力行业污染排放分析</a:t>
              </a:r>
              <a:endParaRPr lang="zh-CN" altLang="zh-CN" b="1" dirty="0">
                <a:solidFill>
                  <a:srgbClr val="1C1C1C"/>
                </a:solidFill>
                <a:latin typeface="微软雅黑" panose="020B0503020204020204" pitchFamily="34" charset="-122"/>
                <a:ea typeface="微软雅黑" panose="020B0503020204020204" pitchFamily="34" charset="-122"/>
                <a:cs typeface="Arial" pitchFamily="34" charset="0"/>
              </a:endParaRPr>
            </a:p>
          </p:txBody>
        </p:sp>
        <p:sp>
          <p:nvSpPr>
            <p:cNvPr id="9" name="AutoShape 8"/>
            <p:cNvSpPr>
              <a:spLocks noChangeArrowheads="1"/>
            </p:cNvSpPr>
            <p:nvPr/>
          </p:nvSpPr>
          <p:spPr bwMode="auto">
            <a:xfrm>
              <a:off x="6474478" y="1247352"/>
              <a:ext cx="2325512" cy="4209561"/>
            </a:xfrm>
            <a:prstGeom prst="flowChartOffpageConnector">
              <a:avLst/>
            </a:prstGeom>
            <a:gradFill rotWithShape="1">
              <a:gsLst>
                <a:gs pos="0">
                  <a:schemeClr val="folHlink"/>
                </a:gs>
                <a:gs pos="100000">
                  <a:schemeClr val="folHlink">
                    <a:gamma/>
                    <a:tint val="43922"/>
                    <a:invGamma/>
                  </a:schemeClr>
                </a:gs>
              </a:gsLst>
              <a:lin ang="5400000" scaled="1"/>
            </a:gradFill>
            <a:ln w="9525">
              <a:noFill/>
              <a:miter lim="800000"/>
              <a:headEnd/>
              <a:tailEnd/>
            </a:ln>
            <a:effectLst>
              <a:prstShdw prst="shdw13" dist="45791" dir="3378596">
                <a:srgbClr val="1C1C1C">
                  <a:alpha val="50000"/>
                </a:srgbClr>
              </a:prst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 name="Oval 9"/>
            <p:cNvSpPr>
              <a:spLocks noChangeArrowheads="1"/>
            </p:cNvSpPr>
            <p:nvPr/>
          </p:nvSpPr>
          <p:spPr bwMode="auto">
            <a:xfrm>
              <a:off x="6646115" y="860986"/>
              <a:ext cx="1938487" cy="720137"/>
            </a:xfrm>
            <a:prstGeom prst="ellipse">
              <a:avLst/>
            </a:prstGeom>
            <a:gradFill rotWithShape="1">
              <a:gsLst>
                <a:gs pos="0">
                  <a:srgbClr val="DFDFDF"/>
                </a:gs>
                <a:gs pos="50000">
                  <a:srgbClr val="DFDFDF">
                    <a:gamma/>
                    <a:tint val="24314"/>
                    <a:invGamma/>
                  </a:srgbClr>
                </a:gs>
                <a:gs pos="100000">
                  <a:srgbClr val="DFDFDF"/>
                </a:gs>
              </a:gsLst>
              <a:lin ang="5400000" scaled="1"/>
            </a:gradFill>
            <a:ln w="19050" cmpd="sng">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6576133" y="998541"/>
              <a:ext cx="2085185" cy="419437"/>
            </a:xfrm>
            <a:prstGeom prst="rect">
              <a:avLst/>
            </a:prstGeom>
            <a:noFill/>
            <a:ln w="9525">
              <a:noFill/>
              <a:miter lim="800000"/>
              <a:headEnd/>
              <a:tailEnd/>
            </a:ln>
            <a:effectLst/>
          </p:spPr>
          <p:txBody>
            <a:bodyPr wrap="none">
              <a:spAutoFit/>
            </a:bodyPr>
            <a:lstStyle/>
            <a:p>
              <a:pPr algn="ctr"/>
              <a:r>
                <a:rPr lang="zh-CN" altLang="zh-CN" sz="1600" b="1" kern="100" dirty="0">
                  <a:latin typeface="微软雅黑" panose="020B0503020204020204" pitchFamily="34" charset="-122"/>
                  <a:ea typeface="微软雅黑" panose="020B0503020204020204" pitchFamily="34" charset="-122"/>
                </a:rPr>
                <a:t>重点污染</a:t>
              </a:r>
              <a:r>
                <a:rPr lang="zh-CN" altLang="zh-CN" b="1" kern="100" dirty="0">
                  <a:latin typeface="微软雅黑" panose="020B0503020204020204" pitchFamily="34" charset="-122"/>
                  <a:ea typeface="微软雅黑" panose="020B0503020204020204" pitchFamily="34" charset="-122"/>
                </a:rPr>
                <a:t>源自</a:t>
              </a:r>
              <a:r>
                <a:rPr lang="zh-CN" altLang="zh-CN" sz="1600" b="1" kern="100" dirty="0">
                  <a:latin typeface="微软雅黑" panose="020B0503020204020204" pitchFamily="34" charset="-122"/>
                  <a:ea typeface="微软雅黑" panose="020B0503020204020204" pitchFamily="34" charset="-122"/>
                </a:rPr>
                <a:t>动监控数据</a:t>
              </a:r>
              <a:endParaRPr lang="zh-CN" altLang="zh-CN" sz="1600" b="1" dirty="0">
                <a:solidFill>
                  <a:srgbClr val="1C1C1C"/>
                </a:solidFill>
                <a:latin typeface="微软雅黑" panose="020B0503020204020204" pitchFamily="34" charset="-122"/>
                <a:ea typeface="微软雅黑" panose="020B0503020204020204" pitchFamily="34" charset="-122"/>
                <a:cs typeface="Arial" pitchFamily="34" charset="0"/>
              </a:endParaRPr>
            </a:p>
          </p:txBody>
        </p:sp>
        <p:sp>
          <p:nvSpPr>
            <p:cNvPr id="12" name="Rectangle 11"/>
            <p:cNvSpPr>
              <a:spLocks noChangeArrowheads="1"/>
            </p:cNvSpPr>
            <p:nvPr/>
          </p:nvSpPr>
          <p:spPr bwMode="auto">
            <a:xfrm>
              <a:off x="966954" y="1678348"/>
              <a:ext cx="2229596" cy="2835978"/>
            </a:xfrm>
            <a:prstGeom prst="rect">
              <a:avLst/>
            </a:prstGeom>
            <a:noFill/>
            <a:ln w="9525">
              <a:noFill/>
              <a:miter lim="800000"/>
              <a:headEnd/>
              <a:tailEnd/>
            </a:ln>
            <a:effectLst/>
          </p:spPr>
          <p:txBody>
            <a:bodyPr>
              <a:spAutoFit/>
            </a:bodyPr>
            <a:lstStyle/>
            <a:p>
              <a:pPr marL="171450" indent="-171450">
                <a:lnSpc>
                  <a:spcPct val="110000"/>
                </a:lnSpc>
                <a:buFontTx/>
                <a:buAutoNum type="arabicPeriod"/>
              </a:pPr>
              <a:r>
                <a:rPr lang="zh-CN" altLang="zh-CN" sz="1300" kern="100" dirty="0">
                  <a:latin typeface="Times New Roman" panose="02020603050405020304" pitchFamily="18" charset="0"/>
                  <a:ea typeface="微软雅黑" panose="020B0503020204020204" pitchFamily="34" charset="-122"/>
                  <a:cs typeface="Times New Roman" panose="02020603050405020304" pitchFamily="18" charset="0"/>
                </a:rPr>
                <a:t>“十三五”期间，在保持电源规模适度比例增长的基础上，应着力于结构的调整和新能源的开发利用</a:t>
              </a:r>
              <a:r>
                <a:rPr lang="zh-CN" altLang="zh-CN" sz="1300"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300" kern="1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10000"/>
                </a:lnSpc>
                <a:buFontTx/>
                <a:buAutoNum type="arabicPeriod"/>
              </a:pPr>
              <a:endParaRPr lang="en-US" altLang="zh-CN" sz="13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10000"/>
                </a:lnSpc>
                <a:buFontTx/>
                <a:buAutoNum type="arabicPeriod"/>
              </a:pPr>
              <a:r>
                <a:rPr lang="zh-CN" altLang="zh-CN" sz="1300" kern="100" dirty="0" smtClean="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zh-CN" sz="1300" kern="100" dirty="0">
                  <a:latin typeface="Times New Roman" panose="02020603050405020304" pitchFamily="18" charset="0"/>
                  <a:ea typeface="微软雅黑" panose="020B0503020204020204" pitchFamily="34" charset="-122"/>
                  <a:cs typeface="Times New Roman" panose="02020603050405020304" pitchFamily="18" charset="0"/>
                </a:rPr>
                <a:t>对内蒙古自治区电力行业布局的空间分布现状、装机发电现状、污染排放现状进行分析，说清内蒙古自治区电力行业的现状，对比全国同期的状况，对未来电力行业布局调整提供有力支持。</a:t>
              </a:r>
              <a:endParaRPr lang="zh-CN" altLang="zh-CN" sz="13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Rectangle 12"/>
            <p:cNvSpPr>
              <a:spLocks noChangeArrowheads="1"/>
            </p:cNvSpPr>
            <p:nvPr/>
          </p:nvSpPr>
          <p:spPr bwMode="auto">
            <a:xfrm>
              <a:off x="3719875" y="1687595"/>
              <a:ext cx="2226230" cy="3173176"/>
            </a:xfrm>
            <a:prstGeom prst="rect">
              <a:avLst/>
            </a:prstGeom>
            <a:noFill/>
            <a:ln w="9525">
              <a:noFill/>
              <a:miter lim="800000"/>
              <a:headEnd/>
              <a:tailEnd/>
            </a:ln>
            <a:effectLst/>
          </p:spPr>
          <p:txBody>
            <a:bodyPr>
              <a:spAutoFit/>
            </a:bodyPr>
            <a:lstStyle/>
            <a:p>
              <a:pPr marL="171450" indent="-171450">
                <a:lnSpc>
                  <a:spcPct val="110000"/>
                </a:lnSpc>
                <a:buFontTx/>
                <a:buAutoNum type="arabicPeriod"/>
              </a:pPr>
              <a:r>
                <a:rPr lang="zh-CN" altLang="zh-CN" sz="1300" kern="100" dirty="0">
                  <a:latin typeface="Times New Roman" panose="02020603050405020304" pitchFamily="18" charset="0"/>
                  <a:ea typeface="微软雅黑" panose="020B0503020204020204" pitchFamily="34" charset="-122"/>
                  <a:cs typeface="Times New Roman" panose="02020603050405020304" pitchFamily="18" charset="0"/>
                </a:rPr>
                <a:t>希望通过大数据方法，分析电力行业污染排放与环境容量之间的关系，从环境质量的改善目标倒逼电力行业的精细化管理与减排</a:t>
              </a:r>
              <a:r>
                <a:rPr lang="zh-CN" altLang="zh-CN" sz="1300"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300" kern="1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10000"/>
                </a:lnSpc>
                <a:buFontTx/>
                <a:buAutoNum type="arabicPeriod"/>
              </a:pPr>
              <a:endParaRPr lang="en-US" altLang="zh-CN" sz="13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10000"/>
                </a:lnSpc>
                <a:buFontTx/>
                <a:buAutoNum type="arabicPeriod"/>
              </a:pPr>
              <a:r>
                <a:rPr lang="zh-CN" altLang="zh-CN" sz="1300" kern="100" dirty="0">
                  <a:latin typeface="Times New Roman" panose="02020603050405020304" pitchFamily="18" charset="0"/>
                  <a:ea typeface="微软雅黑" panose="020B0503020204020204" pitchFamily="34" charset="-122"/>
                  <a:cs typeface="Times New Roman" panose="02020603050405020304" pitchFamily="18" charset="0"/>
                </a:rPr>
                <a:t>为了更好地执行超低排放标准，摸清超低排放标准对削减电力企业污染物排放总量的贡献程度，需要对全区范围内执行超净后的污染源削减总量进行比对分析。</a:t>
              </a:r>
            </a:p>
          </p:txBody>
        </p:sp>
        <p:sp>
          <p:nvSpPr>
            <p:cNvPr id="14" name="Rectangle 14"/>
            <p:cNvSpPr>
              <a:spLocks noChangeArrowheads="1"/>
            </p:cNvSpPr>
            <p:nvPr/>
          </p:nvSpPr>
          <p:spPr bwMode="auto">
            <a:xfrm>
              <a:off x="6511294" y="1776064"/>
              <a:ext cx="2226232" cy="2953116"/>
            </a:xfrm>
            <a:prstGeom prst="rect">
              <a:avLst/>
            </a:prstGeom>
            <a:noFill/>
            <a:ln w="9525">
              <a:noFill/>
              <a:miter lim="800000"/>
              <a:headEnd/>
              <a:tailEnd/>
            </a:ln>
            <a:effectLst/>
          </p:spPr>
          <p:txBody>
            <a:bodyPr>
              <a:spAutoFit/>
            </a:bodyPr>
            <a:lstStyle/>
            <a:p>
              <a:pPr marL="171450" indent="-171450">
                <a:lnSpc>
                  <a:spcPct val="110000"/>
                </a:lnSpc>
                <a:buFontTx/>
                <a:buAutoNum type="arabicPeriod"/>
              </a:pPr>
              <a:r>
                <a:rPr lang="zh-CN" altLang="zh-CN" sz="1300" kern="100" dirty="0">
                  <a:latin typeface="Times New Roman" panose="02020603050405020304" pitchFamily="18" charset="0"/>
                  <a:ea typeface="微软雅黑" panose="020B0503020204020204" pitchFamily="34" charset="-122"/>
                  <a:cs typeface="Times New Roman" panose="02020603050405020304" pitchFamily="18" charset="0"/>
                </a:rPr>
                <a:t>大量存在的假数据、</a:t>
              </a:r>
              <a:r>
                <a:rPr lang="en-US" altLang="zh-CN" sz="1300"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300" kern="100" dirty="0">
                  <a:latin typeface="Times New Roman" panose="02020603050405020304" pitchFamily="18" charset="0"/>
                  <a:ea typeface="微软雅黑" panose="020B0503020204020204" pitchFamily="34" charset="-122"/>
                  <a:cs typeface="Times New Roman" panose="02020603050405020304" pitchFamily="18" charset="0"/>
                </a:rPr>
                <a:t>僵尸</a:t>
              </a:r>
              <a:r>
                <a:rPr lang="en-US" altLang="zh-CN" sz="1300"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300" kern="100" dirty="0">
                  <a:latin typeface="Times New Roman" panose="02020603050405020304" pitchFamily="18" charset="0"/>
                  <a:ea typeface="微软雅黑" panose="020B0503020204020204" pitchFamily="34" charset="-122"/>
                  <a:cs typeface="Times New Roman" panose="02020603050405020304" pitchFamily="18" charset="0"/>
                </a:rPr>
                <a:t>数据给在线监控数据的应用造成了很大的困难，导致在线监控数据的实际应用率并不高</a:t>
              </a:r>
              <a:r>
                <a:rPr lang="zh-CN" altLang="zh-CN" sz="1300"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300" kern="1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10000"/>
                </a:lnSpc>
                <a:buFontTx/>
                <a:buAutoNum type="arabicPeriod"/>
              </a:pPr>
              <a:endParaRPr lang="en-US" altLang="zh-CN" sz="13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10000"/>
                </a:lnSpc>
                <a:buFontTx/>
                <a:buAutoNum type="arabicPeriod"/>
              </a:pPr>
              <a:r>
                <a:rPr lang="zh-CN" altLang="zh-CN" sz="1300" kern="100" dirty="0">
                  <a:latin typeface="Times New Roman" panose="02020603050405020304" pitchFamily="18" charset="0"/>
                  <a:ea typeface="微软雅黑" panose="020B0503020204020204" pitchFamily="34" charset="-122"/>
                  <a:cs typeface="Times New Roman" panose="02020603050405020304" pitchFamily="18" charset="0"/>
                </a:rPr>
                <a:t>需要建立重点污染源自动监控数据质量评估体系，实现重点污染源自动监控数据准确性、真实性判断，精确打击污染源企业的偷排漏排、篡改自动监控数据等恶劣违法行为</a:t>
              </a:r>
              <a:r>
                <a:rPr lang="zh-CN" altLang="en-US" sz="1300"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3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AutoShape 15"/>
            <p:cNvSpPr>
              <a:spLocks noChangeArrowheads="1"/>
            </p:cNvSpPr>
            <p:nvPr/>
          </p:nvSpPr>
          <p:spPr bwMode="auto">
            <a:xfrm>
              <a:off x="1032579" y="5520059"/>
              <a:ext cx="10248633" cy="501229"/>
            </a:xfrm>
            <a:prstGeom prst="roundRect">
              <a:avLst>
                <a:gd name="adj" fmla="val 50000"/>
              </a:avLst>
            </a:prstGeom>
            <a:gradFill rotWithShape="1">
              <a:gsLst>
                <a:gs pos="0">
                  <a:srgbClr val="FFFFFF"/>
                </a:gs>
                <a:gs pos="100000">
                  <a:srgbClr val="FFFFFF">
                    <a:gamma/>
                    <a:shade val="76471"/>
                    <a:invGamma/>
                  </a:srgbClr>
                </a:gs>
              </a:gsLst>
              <a:lin ang="5400000" scaled="1"/>
            </a:gradFill>
            <a:ln w="19050" cmpd="sng">
              <a:solidFill>
                <a:srgbClr val="C0C0C0"/>
              </a:solidFill>
              <a:round/>
              <a:headEnd/>
              <a:tailEnd/>
            </a:ln>
            <a:effectLst>
              <a:outerShdw dist="56796" dir="3806097" algn="ctr" rotWithShape="0">
                <a:srgbClr val="292929">
                  <a:alpha val="50000"/>
                </a:srgbClr>
              </a:outer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 name="Rectangle 16"/>
            <p:cNvSpPr>
              <a:spLocks noChangeArrowheads="1"/>
            </p:cNvSpPr>
            <p:nvPr/>
          </p:nvSpPr>
          <p:spPr bwMode="auto">
            <a:xfrm>
              <a:off x="1759512" y="5576896"/>
              <a:ext cx="8872992" cy="379884"/>
            </a:xfrm>
            <a:prstGeom prst="rect">
              <a:avLst/>
            </a:prstGeom>
            <a:noFill/>
            <a:ln w="9525">
              <a:noFill/>
              <a:miter lim="800000"/>
              <a:headEnd/>
              <a:tailEnd/>
            </a:ln>
            <a:effectLst/>
          </p:spPr>
          <p:txBody>
            <a:bodyPr wrap="square">
              <a:spAutoFit/>
            </a:bodyPr>
            <a:lstStyle/>
            <a:p>
              <a:pPr algn="ctr"/>
              <a:r>
                <a:rPr lang="zh-CN" altLang="en-US" dirty="0" smtClean="0">
                  <a:latin typeface="微软雅黑" panose="020B0503020204020204" pitchFamily="34" charset="-122"/>
                  <a:ea typeface="微软雅黑" panose="020B0503020204020204" pitchFamily="34" charset="-122"/>
                  <a:cs typeface="Arial" pitchFamily="34" charset="0"/>
                </a:rPr>
                <a:t>建设生态环境大数据平台的业务需求</a:t>
              </a:r>
              <a:endParaRPr lang="zh-CN" altLang="zh-CN" dirty="0">
                <a:latin typeface="微软雅黑" panose="020B0503020204020204" pitchFamily="34" charset="-122"/>
                <a:ea typeface="微软雅黑" panose="020B0503020204020204" pitchFamily="34" charset="-122"/>
                <a:cs typeface="Arial" pitchFamily="34" charset="0"/>
              </a:endParaRPr>
            </a:p>
          </p:txBody>
        </p:sp>
        <p:grpSp>
          <p:nvGrpSpPr>
            <p:cNvPr id="17" name="组合 16"/>
            <p:cNvGrpSpPr/>
            <p:nvPr/>
          </p:nvGrpSpPr>
          <p:grpSpPr>
            <a:xfrm>
              <a:off x="9171088" y="836712"/>
              <a:ext cx="2325512" cy="4595927"/>
              <a:chOff x="11220196" y="728274"/>
              <a:chExt cx="2780319" cy="5075047"/>
            </a:xfrm>
          </p:grpSpPr>
          <p:sp>
            <p:nvSpPr>
              <p:cNvPr id="18" name="AutoShape 8"/>
              <p:cNvSpPr>
                <a:spLocks noChangeArrowheads="1"/>
              </p:cNvSpPr>
              <p:nvPr/>
            </p:nvSpPr>
            <p:spPr bwMode="auto">
              <a:xfrm>
                <a:off x="11220196" y="1154918"/>
                <a:ext cx="2780319" cy="4648403"/>
              </a:xfrm>
              <a:prstGeom prst="flowChartOffpageConnector">
                <a:avLst/>
              </a:prstGeom>
              <a:gradFill rotWithShape="1">
                <a:gsLst>
                  <a:gs pos="0">
                    <a:schemeClr val="folHlink"/>
                  </a:gs>
                  <a:gs pos="100000">
                    <a:schemeClr val="folHlink">
                      <a:gamma/>
                      <a:tint val="43922"/>
                      <a:invGamma/>
                    </a:schemeClr>
                  </a:gs>
                </a:gsLst>
                <a:lin ang="5400000" scaled="1"/>
              </a:gradFill>
              <a:ln w="9525">
                <a:noFill/>
                <a:miter lim="800000"/>
                <a:headEnd/>
                <a:tailEnd/>
              </a:ln>
              <a:effectLst>
                <a:prstShdw prst="shdw13" dist="45791" dir="3378596">
                  <a:srgbClr val="1C1C1C">
                    <a:alpha val="50000"/>
                  </a:srgbClr>
                </a:prst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9" name="Oval 9"/>
              <p:cNvSpPr>
                <a:spLocks noChangeArrowheads="1"/>
              </p:cNvSpPr>
              <p:nvPr/>
            </p:nvSpPr>
            <p:spPr bwMode="auto">
              <a:xfrm>
                <a:off x="11425401" y="728274"/>
                <a:ext cx="2317603" cy="795210"/>
              </a:xfrm>
              <a:prstGeom prst="ellipse">
                <a:avLst/>
              </a:prstGeom>
              <a:gradFill rotWithShape="1">
                <a:gsLst>
                  <a:gs pos="0">
                    <a:srgbClr val="DFDFDF"/>
                  </a:gs>
                  <a:gs pos="50000">
                    <a:srgbClr val="DFDFDF">
                      <a:gamma/>
                      <a:tint val="24314"/>
                      <a:invGamma/>
                    </a:srgbClr>
                  </a:gs>
                  <a:gs pos="100000">
                    <a:srgbClr val="DFDFDF"/>
                  </a:gs>
                </a:gsLst>
                <a:lin ang="5400000" scaled="1"/>
              </a:gradFill>
              <a:ln w="19050" cmpd="sng">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 name="Rectangle 10"/>
              <p:cNvSpPr>
                <a:spLocks noChangeArrowheads="1"/>
              </p:cNvSpPr>
              <p:nvPr/>
            </p:nvSpPr>
            <p:spPr bwMode="auto">
              <a:xfrm>
                <a:off x="11341732" y="880168"/>
                <a:ext cx="2492991" cy="463163"/>
              </a:xfrm>
              <a:prstGeom prst="rect">
                <a:avLst/>
              </a:prstGeom>
              <a:noFill/>
              <a:ln w="9525">
                <a:noFill/>
                <a:miter lim="800000"/>
                <a:headEnd/>
                <a:tailEnd/>
              </a:ln>
              <a:effectLst/>
            </p:spPr>
            <p:txBody>
              <a:bodyPr wrap="none">
                <a:spAutoFit/>
              </a:bodyPr>
              <a:lstStyle/>
              <a:p>
                <a:pPr algn="ctr"/>
                <a:r>
                  <a:rPr lang="zh-CN" altLang="zh-CN" sz="1600" b="1" kern="100" dirty="0">
                    <a:latin typeface="微软雅黑" panose="020B0503020204020204" pitchFamily="34" charset="-122"/>
                    <a:ea typeface="微软雅黑" panose="020B0503020204020204" pitchFamily="34" charset="-122"/>
                  </a:rPr>
                  <a:t>重点污染</a:t>
                </a:r>
                <a:r>
                  <a:rPr lang="zh-CN" altLang="zh-CN" b="1" kern="100" dirty="0">
                    <a:latin typeface="微软雅黑" panose="020B0503020204020204" pitchFamily="34" charset="-122"/>
                    <a:ea typeface="微软雅黑" panose="020B0503020204020204" pitchFamily="34" charset="-122"/>
                  </a:rPr>
                  <a:t>源自</a:t>
                </a:r>
                <a:r>
                  <a:rPr lang="zh-CN" altLang="zh-CN" sz="1600" b="1" kern="100" dirty="0">
                    <a:latin typeface="微软雅黑" panose="020B0503020204020204" pitchFamily="34" charset="-122"/>
                    <a:ea typeface="微软雅黑" panose="020B0503020204020204" pitchFamily="34" charset="-122"/>
                  </a:rPr>
                  <a:t>动监控数据</a:t>
                </a:r>
                <a:endParaRPr lang="zh-CN" altLang="zh-CN" sz="1600" b="1" dirty="0">
                  <a:solidFill>
                    <a:srgbClr val="1C1C1C"/>
                  </a:solidFill>
                  <a:latin typeface="微软雅黑" panose="020B0503020204020204" pitchFamily="34" charset="-122"/>
                  <a:ea typeface="微软雅黑" panose="020B0503020204020204" pitchFamily="34" charset="-122"/>
                  <a:cs typeface="Arial" pitchFamily="34" charset="0"/>
                </a:endParaRPr>
              </a:p>
            </p:txBody>
          </p:sp>
          <p:sp>
            <p:nvSpPr>
              <p:cNvPr id="21" name="Rectangle 14"/>
              <p:cNvSpPr>
                <a:spLocks noChangeArrowheads="1"/>
              </p:cNvSpPr>
              <p:nvPr/>
            </p:nvSpPr>
            <p:spPr bwMode="auto">
              <a:xfrm>
                <a:off x="11264212" y="1761966"/>
                <a:ext cx="2661623" cy="3503976"/>
              </a:xfrm>
              <a:prstGeom prst="rect">
                <a:avLst/>
              </a:prstGeom>
              <a:noFill/>
              <a:ln w="9525">
                <a:noFill/>
                <a:miter lim="800000"/>
                <a:headEnd/>
                <a:tailEnd/>
              </a:ln>
              <a:effectLst/>
            </p:spPr>
            <p:txBody>
              <a:bodyPr>
                <a:spAutoFit/>
              </a:bodyPr>
              <a:lstStyle/>
              <a:p>
                <a:pPr marL="171450" indent="-171450">
                  <a:lnSpc>
                    <a:spcPct val="110000"/>
                  </a:lnSpc>
                  <a:buFontTx/>
                  <a:buAutoNum type="arabicPeriod"/>
                </a:pPr>
                <a:r>
                  <a:rPr lang="zh-CN" altLang="zh-CN" sz="1300" kern="100" dirty="0" smtClean="0">
                    <a:latin typeface="Times New Roman" panose="02020603050405020304" pitchFamily="18" charset="0"/>
                    <a:ea typeface="微软雅黑" panose="020B0503020204020204" pitchFamily="34" charset="-122"/>
                    <a:cs typeface="Times New Roman" panose="02020603050405020304" pitchFamily="18" charset="0"/>
                  </a:rPr>
                  <a:t>预警</a:t>
                </a:r>
                <a:r>
                  <a:rPr lang="zh-CN" altLang="zh-CN" sz="1300" kern="100" dirty="0">
                    <a:latin typeface="Times New Roman" panose="02020603050405020304" pitchFamily="18" charset="0"/>
                    <a:ea typeface="微软雅黑" panose="020B0503020204020204" pitchFamily="34" charset="-122"/>
                    <a:cs typeface="Times New Roman" panose="02020603050405020304" pitchFamily="18" charset="0"/>
                  </a:rPr>
                  <a:t>企业违规违法行为，支撑环境监察执法从被动响应向主动查究转变，从全面监察执法到重点监察执法转变，实现排污企业的差别化、精准化和精细化管理</a:t>
                </a:r>
                <a:r>
                  <a:rPr lang="zh-CN" altLang="zh-CN" sz="1300"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300" kern="1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10000"/>
                  </a:lnSpc>
                  <a:buFontTx/>
                  <a:buAutoNum type="arabicPeriod"/>
                </a:pPr>
                <a:endParaRPr lang="en-US" altLang="zh-CN" sz="13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10000"/>
                  </a:lnSpc>
                  <a:buFontTx/>
                  <a:buAutoNum type="arabicPeriod"/>
                </a:pPr>
                <a:r>
                  <a:rPr lang="zh-CN" altLang="zh-CN" sz="1300" kern="100" dirty="0">
                    <a:latin typeface="Times New Roman" panose="02020603050405020304" pitchFamily="18" charset="0"/>
                    <a:ea typeface="微软雅黑" panose="020B0503020204020204" pitchFamily="34" charset="-122"/>
                    <a:cs typeface="Times New Roman" panose="02020603050405020304" pitchFamily="18" charset="0"/>
                  </a:rPr>
                  <a:t>对全区重点污染物的排放情况进行统计分析，结合在线监控数据质量的评估结果，让管理部门能掌握全区重点污染源排放情况的全貌</a:t>
                </a:r>
                <a:r>
                  <a:rPr lang="zh-CN" altLang="en-US" sz="1300"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3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2" name="矩形 21"/>
          <p:cNvSpPr/>
          <p:nvPr/>
        </p:nvSpPr>
        <p:spPr>
          <a:xfrm>
            <a:off x="1919536" y="49673"/>
            <a:ext cx="8410500" cy="400110"/>
          </a:xfrm>
          <a:prstGeom prst="rect">
            <a:avLst/>
          </a:prstGeom>
        </p:spPr>
        <p:txBody>
          <a:bodyPr wrap="square">
            <a:spAutoFit/>
          </a:bodyPr>
          <a:lstStyle/>
          <a:p>
            <a:pPr algn="ctr"/>
            <a:r>
              <a:rPr lang="zh-CN" altLang="en-US" sz="2000" b="1" dirty="0" smtClean="0">
                <a:latin typeface="微软雅黑" panose="020B0503020204020204" pitchFamily="34" charset="-122"/>
                <a:ea typeface="微软雅黑" panose="020B0503020204020204" pitchFamily="34" charset="-122"/>
              </a:rPr>
              <a:t>一、系统</a:t>
            </a:r>
            <a:r>
              <a:rPr lang="zh-CN" altLang="en-US" sz="2000" b="1" dirty="0">
                <a:latin typeface="微软雅黑" panose="020B0503020204020204" pitchFamily="34" charset="-122"/>
                <a:ea typeface="微软雅黑" panose="020B0503020204020204" pitchFamily="34" charset="-122"/>
              </a:rPr>
              <a:t>用户及业务需求</a:t>
            </a:r>
          </a:p>
        </p:txBody>
      </p:sp>
      <p:grpSp>
        <p:nvGrpSpPr>
          <p:cNvPr id="23" name="组合 22"/>
          <p:cNvGrpSpPr/>
          <p:nvPr/>
        </p:nvGrpSpPr>
        <p:grpSpPr>
          <a:xfrm>
            <a:off x="2064087" y="1484784"/>
            <a:ext cx="7026329" cy="3960440"/>
            <a:chOff x="3413298" y="947328"/>
            <a:chExt cx="7962433" cy="3802820"/>
          </a:xfrm>
        </p:grpSpPr>
        <p:sp>
          <p:nvSpPr>
            <p:cNvPr id="24" name="Freeform 2"/>
            <p:cNvSpPr>
              <a:spLocks/>
            </p:cNvSpPr>
            <p:nvPr/>
          </p:nvSpPr>
          <p:spPr bwMode="auto">
            <a:xfrm>
              <a:off x="7783686" y="2373734"/>
              <a:ext cx="706437" cy="484188"/>
            </a:xfrm>
            <a:custGeom>
              <a:avLst/>
              <a:gdLst>
                <a:gd name="T0" fmla="*/ 166 w 481"/>
                <a:gd name="T1" fmla="*/ 277 h 330"/>
                <a:gd name="T2" fmla="*/ 181 w 481"/>
                <a:gd name="T3" fmla="*/ 315 h 330"/>
                <a:gd name="T4" fmla="*/ 198 w 481"/>
                <a:gd name="T5" fmla="*/ 324 h 330"/>
                <a:gd name="T6" fmla="*/ 211 w 481"/>
                <a:gd name="T7" fmla="*/ 327 h 330"/>
                <a:gd name="T8" fmla="*/ 229 w 481"/>
                <a:gd name="T9" fmla="*/ 329 h 330"/>
                <a:gd name="T10" fmla="*/ 250 w 481"/>
                <a:gd name="T11" fmla="*/ 330 h 330"/>
                <a:gd name="T12" fmla="*/ 264 w 481"/>
                <a:gd name="T13" fmla="*/ 330 h 330"/>
                <a:gd name="T14" fmla="*/ 279 w 481"/>
                <a:gd name="T15" fmla="*/ 329 h 330"/>
                <a:gd name="T16" fmla="*/ 296 w 481"/>
                <a:gd name="T17" fmla="*/ 326 h 330"/>
                <a:gd name="T18" fmla="*/ 312 w 481"/>
                <a:gd name="T19" fmla="*/ 319 h 330"/>
                <a:gd name="T20" fmla="*/ 319 w 481"/>
                <a:gd name="T21" fmla="*/ 315 h 330"/>
                <a:gd name="T22" fmla="*/ 322 w 481"/>
                <a:gd name="T23" fmla="*/ 311 h 330"/>
                <a:gd name="T24" fmla="*/ 331 w 481"/>
                <a:gd name="T25" fmla="*/ 276 h 330"/>
                <a:gd name="T26" fmla="*/ 422 w 481"/>
                <a:gd name="T27" fmla="*/ 276 h 330"/>
                <a:gd name="T28" fmla="*/ 454 w 481"/>
                <a:gd name="T29" fmla="*/ 277 h 330"/>
                <a:gd name="T30" fmla="*/ 456 w 481"/>
                <a:gd name="T31" fmla="*/ 277 h 330"/>
                <a:gd name="T32" fmla="*/ 458 w 481"/>
                <a:gd name="T33" fmla="*/ 277 h 330"/>
                <a:gd name="T34" fmla="*/ 461 w 481"/>
                <a:gd name="T35" fmla="*/ 277 h 330"/>
                <a:gd name="T36" fmla="*/ 468 w 481"/>
                <a:gd name="T37" fmla="*/ 275 h 330"/>
                <a:gd name="T38" fmla="*/ 472 w 481"/>
                <a:gd name="T39" fmla="*/ 272 h 330"/>
                <a:gd name="T40" fmla="*/ 475 w 481"/>
                <a:gd name="T41" fmla="*/ 269 h 330"/>
                <a:gd name="T42" fmla="*/ 477 w 481"/>
                <a:gd name="T43" fmla="*/ 257 h 330"/>
                <a:gd name="T44" fmla="*/ 478 w 481"/>
                <a:gd name="T45" fmla="*/ 216 h 330"/>
                <a:gd name="T46" fmla="*/ 481 w 481"/>
                <a:gd name="T47" fmla="*/ 91 h 330"/>
                <a:gd name="T48" fmla="*/ 474 w 481"/>
                <a:gd name="T49" fmla="*/ 143 h 330"/>
                <a:gd name="T50" fmla="*/ 461 w 481"/>
                <a:gd name="T51" fmla="*/ 46 h 330"/>
                <a:gd name="T52" fmla="*/ 439 w 481"/>
                <a:gd name="T53" fmla="*/ 52 h 330"/>
                <a:gd name="T54" fmla="*/ 408 w 481"/>
                <a:gd name="T55" fmla="*/ 52 h 330"/>
                <a:gd name="T56" fmla="*/ 394 w 481"/>
                <a:gd name="T57" fmla="*/ 52 h 330"/>
                <a:gd name="T58" fmla="*/ 383 w 481"/>
                <a:gd name="T59" fmla="*/ 52 h 330"/>
                <a:gd name="T60" fmla="*/ 372 w 481"/>
                <a:gd name="T61" fmla="*/ 53 h 330"/>
                <a:gd name="T62" fmla="*/ 353 w 481"/>
                <a:gd name="T63" fmla="*/ 56 h 330"/>
                <a:gd name="T64" fmla="*/ 347 w 481"/>
                <a:gd name="T65" fmla="*/ 58 h 330"/>
                <a:gd name="T66" fmla="*/ 344 w 481"/>
                <a:gd name="T67" fmla="*/ 60 h 330"/>
                <a:gd name="T68" fmla="*/ 341 w 481"/>
                <a:gd name="T69" fmla="*/ 64 h 330"/>
                <a:gd name="T70" fmla="*/ 332 w 481"/>
                <a:gd name="T71" fmla="*/ 145 h 330"/>
                <a:gd name="T72" fmla="*/ 318 w 481"/>
                <a:gd name="T73" fmla="*/ 146 h 330"/>
                <a:gd name="T74" fmla="*/ 308 w 481"/>
                <a:gd name="T75" fmla="*/ 147 h 330"/>
                <a:gd name="T76" fmla="*/ 304 w 481"/>
                <a:gd name="T77" fmla="*/ 149 h 330"/>
                <a:gd name="T78" fmla="*/ 302 w 481"/>
                <a:gd name="T79" fmla="*/ 150 h 330"/>
                <a:gd name="T80" fmla="*/ 301 w 481"/>
                <a:gd name="T81" fmla="*/ 152 h 330"/>
                <a:gd name="T82" fmla="*/ 270 w 481"/>
                <a:gd name="T83" fmla="*/ 196 h 330"/>
                <a:gd name="T84" fmla="*/ 197 w 481"/>
                <a:gd name="T85" fmla="*/ 190 h 330"/>
                <a:gd name="T86" fmla="*/ 183 w 481"/>
                <a:gd name="T87" fmla="*/ 149 h 330"/>
                <a:gd name="T88" fmla="*/ 179 w 481"/>
                <a:gd name="T89" fmla="*/ 148 h 330"/>
                <a:gd name="T90" fmla="*/ 170 w 481"/>
                <a:gd name="T91" fmla="*/ 147 h 330"/>
                <a:gd name="T92" fmla="*/ 152 w 481"/>
                <a:gd name="T93" fmla="*/ 147 h 330"/>
                <a:gd name="T94" fmla="*/ 126 w 481"/>
                <a:gd name="T95" fmla="*/ 79 h 330"/>
                <a:gd name="T96" fmla="*/ 106 w 481"/>
                <a:gd name="T97" fmla="*/ 64 h 330"/>
                <a:gd name="T98" fmla="*/ 99 w 481"/>
                <a:gd name="T99" fmla="*/ 63 h 330"/>
                <a:gd name="T100" fmla="*/ 90 w 481"/>
                <a:gd name="T101" fmla="*/ 63 h 330"/>
                <a:gd name="T102" fmla="*/ 77 w 481"/>
                <a:gd name="T103" fmla="*/ 63 h 330"/>
                <a:gd name="T104" fmla="*/ 56 w 481"/>
                <a:gd name="T105" fmla="*/ 64 h 330"/>
                <a:gd name="T106" fmla="*/ 21 w 481"/>
                <a:gd name="T107" fmla="*/ 65 h 330"/>
                <a:gd name="T108" fmla="*/ 2 w 481"/>
                <a:gd name="T109" fmla="*/ 179 h 330"/>
                <a:gd name="T110" fmla="*/ 26 w 481"/>
                <a:gd name="T111" fmla="*/ 274 h 330"/>
                <a:gd name="T112" fmla="*/ 31 w 481"/>
                <a:gd name="T113" fmla="*/ 277 h 330"/>
                <a:gd name="T114" fmla="*/ 35 w 481"/>
                <a:gd name="T115" fmla="*/ 277 h 330"/>
                <a:gd name="T116" fmla="*/ 41 w 481"/>
                <a:gd name="T117" fmla="*/ 278 h 330"/>
                <a:gd name="T118" fmla="*/ 52 w 481"/>
                <a:gd name="T119" fmla="*/ 278 h 330"/>
                <a:gd name="T120" fmla="*/ 78 w 481"/>
                <a:gd name="T121" fmla="*/ 278 h 3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81"/>
                <a:gd name="T184" fmla="*/ 0 h 330"/>
                <a:gd name="T185" fmla="*/ 481 w 481"/>
                <a:gd name="T186" fmla="*/ 330 h 3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81" h="330">
                  <a:moveTo>
                    <a:pt x="78" y="278"/>
                  </a:moveTo>
                  <a:cubicBezTo>
                    <a:pt x="81" y="278"/>
                    <a:pt x="84" y="278"/>
                    <a:pt x="87" y="277"/>
                  </a:cubicBezTo>
                  <a:cubicBezTo>
                    <a:pt x="93" y="277"/>
                    <a:pt x="99" y="277"/>
                    <a:pt x="106" y="277"/>
                  </a:cubicBezTo>
                  <a:cubicBezTo>
                    <a:pt x="107" y="277"/>
                    <a:pt x="107" y="277"/>
                    <a:pt x="107" y="277"/>
                  </a:cubicBezTo>
                  <a:cubicBezTo>
                    <a:pt x="113" y="277"/>
                    <a:pt x="120" y="277"/>
                    <a:pt x="127" y="277"/>
                  </a:cubicBezTo>
                  <a:cubicBezTo>
                    <a:pt x="130" y="276"/>
                    <a:pt x="134" y="276"/>
                    <a:pt x="137" y="276"/>
                  </a:cubicBezTo>
                  <a:cubicBezTo>
                    <a:pt x="138" y="276"/>
                    <a:pt x="138" y="276"/>
                    <a:pt x="138" y="276"/>
                  </a:cubicBezTo>
                  <a:cubicBezTo>
                    <a:pt x="141" y="276"/>
                    <a:pt x="144" y="276"/>
                    <a:pt x="147" y="276"/>
                  </a:cubicBezTo>
                  <a:cubicBezTo>
                    <a:pt x="148" y="276"/>
                    <a:pt x="148" y="276"/>
                    <a:pt x="148" y="276"/>
                  </a:cubicBezTo>
                  <a:cubicBezTo>
                    <a:pt x="149" y="276"/>
                    <a:pt x="151" y="276"/>
                    <a:pt x="152" y="277"/>
                  </a:cubicBezTo>
                  <a:cubicBezTo>
                    <a:pt x="153" y="277"/>
                    <a:pt x="153" y="277"/>
                    <a:pt x="153" y="277"/>
                  </a:cubicBezTo>
                  <a:cubicBezTo>
                    <a:pt x="154" y="277"/>
                    <a:pt x="156" y="277"/>
                    <a:pt x="157" y="277"/>
                  </a:cubicBezTo>
                  <a:cubicBezTo>
                    <a:pt x="157" y="277"/>
                    <a:pt x="157" y="277"/>
                    <a:pt x="157" y="277"/>
                  </a:cubicBezTo>
                  <a:cubicBezTo>
                    <a:pt x="159" y="277"/>
                    <a:pt x="160" y="277"/>
                    <a:pt x="161" y="277"/>
                  </a:cubicBezTo>
                  <a:cubicBezTo>
                    <a:pt x="162" y="277"/>
                    <a:pt x="162" y="277"/>
                    <a:pt x="162" y="277"/>
                  </a:cubicBezTo>
                  <a:cubicBezTo>
                    <a:pt x="163" y="277"/>
                    <a:pt x="164" y="277"/>
                    <a:pt x="166" y="277"/>
                  </a:cubicBezTo>
                  <a:cubicBezTo>
                    <a:pt x="166" y="277"/>
                    <a:pt x="166" y="277"/>
                    <a:pt x="166" y="277"/>
                  </a:cubicBezTo>
                  <a:cubicBezTo>
                    <a:pt x="167" y="277"/>
                    <a:pt x="168" y="277"/>
                    <a:pt x="170" y="277"/>
                  </a:cubicBezTo>
                  <a:cubicBezTo>
                    <a:pt x="170" y="277"/>
                    <a:pt x="170" y="277"/>
                    <a:pt x="170" y="277"/>
                  </a:cubicBezTo>
                  <a:cubicBezTo>
                    <a:pt x="171" y="277"/>
                    <a:pt x="172" y="277"/>
                    <a:pt x="173" y="278"/>
                  </a:cubicBezTo>
                  <a:cubicBezTo>
                    <a:pt x="173" y="278"/>
                    <a:pt x="173" y="278"/>
                    <a:pt x="173" y="278"/>
                  </a:cubicBezTo>
                  <a:cubicBezTo>
                    <a:pt x="173" y="278"/>
                    <a:pt x="173" y="278"/>
                    <a:pt x="173" y="278"/>
                  </a:cubicBezTo>
                  <a:cubicBezTo>
                    <a:pt x="175" y="278"/>
                    <a:pt x="176" y="278"/>
                    <a:pt x="177" y="278"/>
                  </a:cubicBezTo>
                  <a:cubicBezTo>
                    <a:pt x="177" y="288"/>
                    <a:pt x="177" y="297"/>
                    <a:pt x="177" y="307"/>
                  </a:cubicBezTo>
                  <a:cubicBezTo>
                    <a:pt x="177" y="308"/>
                    <a:pt x="177" y="308"/>
                    <a:pt x="178" y="309"/>
                  </a:cubicBezTo>
                  <a:cubicBezTo>
                    <a:pt x="178" y="310"/>
                    <a:pt x="178" y="310"/>
                    <a:pt x="178" y="310"/>
                  </a:cubicBezTo>
                  <a:cubicBezTo>
                    <a:pt x="178" y="310"/>
                    <a:pt x="178" y="311"/>
                    <a:pt x="178" y="311"/>
                  </a:cubicBezTo>
                  <a:cubicBezTo>
                    <a:pt x="178" y="312"/>
                    <a:pt x="178" y="312"/>
                    <a:pt x="178" y="312"/>
                  </a:cubicBezTo>
                  <a:cubicBezTo>
                    <a:pt x="179" y="312"/>
                    <a:pt x="179" y="312"/>
                    <a:pt x="179" y="312"/>
                  </a:cubicBezTo>
                  <a:cubicBezTo>
                    <a:pt x="179" y="313"/>
                    <a:pt x="179" y="313"/>
                    <a:pt x="179" y="313"/>
                  </a:cubicBezTo>
                  <a:cubicBezTo>
                    <a:pt x="179" y="313"/>
                    <a:pt x="180" y="314"/>
                    <a:pt x="180" y="314"/>
                  </a:cubicBezTo>
                  <a:cubicBezTo>
                    <a:pt x="181" y="315"/>
                    <a:pt x="181" y="315"/>
                    <a:pt x="181" y="315"/>
                  </a:cubicBezTo>
                  <a:cubicBezTo>
                    <a:pt x="181" y="316"/>
                    <a:pt x="181" y="316"/>
                    <a:pt x="181" y="316"/>
                  </a:cubicBezTo>
                  <a:cubicBezTo>
                    <a:pt x="182" y="316"/>
                    <a:pt x="182" y="316"/>
                    <a:pt x="182" y="316"/>
                  </a:cubicBezTo>
                  <a:cubicBezTo>
                    <a:pt x="182" y="317"/>
                    <a:pt x="182" y="317"/>
                    <a:pt x="182" y="317"/>
                  </a:cubicBezTo>
                  <a:cubicBezTo>
                    <a:pt x="183" y="317"/>
                    <a:pt x="183" y="317"/>
                    <a:pt x="183" y="317"/>
                  </a:cubicBezTo>
                  <a:cubicBezTo>
                    <a:pt x="184" y="318"/>
                    <a:pt x="184" y="318"/>
                    <a:pt x="185" y="319"/>
                  </a:cubicBezTo>
                  <a:cubicBezTo>
                    <a:pt x="185" y="319"/>
                    <a:pt x="186" y="319"/>
                    <a:pt x="186" y="320"/>
                  </a:cubicBezTo>
                  <a:cubicBezTo>
                    <a:pt x="187" y="320"/>
                    <a:pt x="187" y="320"/>
                    <a:pt x="187" y="320"/>
                  </a:cubicBezTo>
                  <a:cubicBezTo>
                    <a:pt x="187" y="320"/>
                    <a:pt x="188" y="321"/>
                    <a:pt x="188" y="321"/>
                  </a:cubicBezTo>
                  <a:cubicBezTo>
                    <a:pt x="189" y="321"/>
                    <a:pt x="189" y="321"/>
                    <a:pt x="189" y="321"/>
                  </a:cubicBezTo>
                  <a:cubicBezTo>
                    <a:pt x="191" y="322"/>
                    <a:pt x="191" y="322"/>
                    <a:pt x="191" y="322"/>
                  </a:cubicBezTo>
                  <a:cubicBezTo>
                    <a:pt x="191" y="322"/>
                    <a:pt x="191" y="322"/>
                    <a:pt x="191" y="322"/>
                  </a:cubicBezTo>
                  <a:cubicBezTo>
                    <a:pt x="192" y="323"/>
                    <a:pt x="194" y="323"/>
                    <a:pt x="195" y="324"/>
                  </a:cubicBezTo>
                  <a:cubicBezTo>
                    <a:pt x="196" y="324"/>
                    <a:pt x="196" y="324"/>
                    <a:pt x="196" y="324"/>
                  </a:cubicBezTo>
                  <a:cubicBezTo>
                    <a:pt x="196" y="324"/>
                    <a:pt x="196" y="324"/>
                    <a:pt x="196" y="324"/>
                  </a:cubicBezTo>
                  <a:cubicBezTo>
                    <a:pt x="197" y="324"/>
                    <a:pt x="197" y="324"/>
                    <a:pt x="197" y="324"/>
                  </a:cubicBezTo>
                  <a:cubicBezTo>
                    <a:pt x="198" y="324"/>
                    <a:pt x="198" y="324"/>
                    <a:pt x="198" y="324"/>
                  </a:cubicBezTo>
                  <a:cubicBezTo>
                    <a:pt x="199" y="325"/>
                    <a:pt x="199" y="325"/>
                    <a:pt x="199" y="325"/>
                  </a:cubicBezTo>
                  <a:cubicBezTo>
                    <a:pt x="199" y="325"/>
                    <a:pt x="199" y="325"/>
                    <a:pt x="199" y="325"/>
                  </a:cubicBezTo>
                  <a:cubicBezTo>
                    <a:pt x="200" y="325"/>
                    <a:pt x="200" y="325"/>
                    <a:pt x="200" y="325"/>
                  </a:cubicBezTo>
                  <a:cubicBezTo>
                    <a:pt x="200" y="325"/>
                    <a:pt x="200" y="325"/>
                    <a:pt x="200" y="325"/>
                  </a:cubicBezTo>
                  <a:cubicBezTo>
                    <a:pt x="200" y="325"/>
                    <a:pt x="200" y="325"/>
                    <a:pt x="200" y="325"/>
                  </a:cubicBezTo>
                  <a:cubicBezTo>
                    <a:pt x="201" y="325"/>
                    <a:pt x="201" y="325"/>
                    <a:pt x="201" y="325"/>
                  </a:cubicBezTo>
                  <a:cubicBezTo>
                    <a:pt x="202" y="325"/>
                    <a:pt x="202" y="325"/>
                    <a:pt x="202" y="325"/>
                  </a:cubicBezTo>
                  <a:cubicBezTo>
                    <a:pt x="203" y="325"/>
                    <a:pt x="203" y="325"/>
                    <a:pt x="203" y="325"/>
                  </a:cubicBezTo>
                  <a:cubicBezTo>
                    <a:pt x="204" y="326"/>
                    <a:pt x="204" y="326"/>
                    <a:pt x="204" y="326"/>
                  </a:cubicBezTo>
                  <a:cubicBezTo>
                    <a:pt x="204" y="326"/>
                    <a:pt x="205" y="326"/>
                    <a:pt x="205" y="326"/>
                  </a:cubicBezTo>
                  <a:cubicBezTo>
                    <a:pt x="205" y="326"/>
                    <a:pt x="206" y="326"/>
                    <a:pt x="206" y="326"/>
                  </a:cubicBezTo>
                  <a:cubicBezTo>
                    <a:pt x="206" y="326"/>
                    <a:pt x="206" y="326"/>
                    <a:pt x="206" y="326"/>
                  </a:cubicBezTo>
                  <a:cubicBezTo>
                    <a:pt x="207" y="326"/>
                    <a:pt x="207" y="326"/>
                    <a:pt x="207" y="326"/>
                  </a:cubicBezTo>
                  <a:cubicBezTo>
                    <a:pt x="207" y="326"/>
                    <a:pt x="208" y="326"/>
                    <a:pt x="208" y="326"/>
                  </a:cubicBezTo>
                  <a:cubicBezTo>
                    <a:pt x="209" y="327"/>
                    <a:pt x="209" y="327"/>
                    <a:pt x="210" y="327"/>
                  </a:cubicBezTo>
                  <a:cubicBezTo>
                    <a:pt x="210" y="327"/>
                    <a:pt x="211" y="327"/>
                    <a:pt x="211" y="327"/>
                  </a:cubicBezTo>
                  <a:cubicBezTo>
                    <a:pt x="212" y="327"/>
                    <a:pt x="212" y="327"/>
                    <a:pt x="213" y="327"/>
                  </a:cubicBezTo>
                  <a:cubicBezTo>
                    <a:pt x="213" y="327"/>
                    <a:pt x="214" y="327"/>
                    <a:pt x="214" y="327"/>
                  </a:cubicBezTo>
                  <a:cubicBezTo>
                    <a:pt x="215" y="328"/>
                    <a:pt x="215" y="328"/>
                    <a:pt x="216" y="328"/>
                  </a:cubicBezTo>
                  <a:cubicBezTo>
                    <a:pt x="216" y="328"/>
                    <a:pt x="217" y="328"/>
                    <a:pt x="218" y="328"/>
                  </a:cubicBezTo>
                  <a:cubicBezTo>
                    <a:pt x="218" y="328"/>
                    <a:pt x="219" y="328"/>
                    <a:pt x="219" y="328"/>
                  </a:cubicBezTo>
                  <a:cubicBezTo>
                    <a:pt x="220" y="328"/>
                    <a:pt x="220" y="328"/>
                    <a:pt x="220" y="328"/>
                  </a:cubicBezTo>
                  <a:cubicBezTo>
                    <a:pt x="220" y="328"/>
                    <a:pt x="220" y="328"/>
                    <a:pt x="220" y="328"/>
                  </a:cubicBezTo>
                  <a:cubicBezTo>
                    <a:pt x="220" y="328"/>
                    <a:pt x="221" y="328"/>
                    <a:pt x="221" y="328"/>
                  </a:cubicBezTo>
                  <a:cubicBezTo>
                    <a:pt x="221" y="328"/>
                    <a:pt x="222" y="328"/>
                    <a:pt x="223" y="329"/>
                  </a:cubicBezTo>
                  <a:cubicBezTo>
                    <a:pt x="223" y="329"/>
                    <a:pt x="224" y="329"/>
                    <a:pt x="224" y="329"/>
                  </a:cubicBezTo>
                  <a:cubicBezTo>
                    <a:pt x="225" y="329"/>
                    <a:pt x="225" y="329"/>
                    <a:pt x="226" y="329"/>
                  </a:cubicBezTo>
                  <a:cubicBezTo>
                    <a:pt x="227" y="329"/>
                    <a:pt x="227" y="329"/>
                    <a:pt x="227" y="329"/>
                  </a:cubicBezTo>
                  <a:cubicBezTo>
                    <a:pt x="227" y="329"/>
                    <a:pt x="227" y="329"/>
                    <a:pt x="227" y="329"/>
                  </a:cubicBezTo>
                  <a:cubicBezTo>
                    <a:pt x="227" y="329"/>
                    <a:pt x="227" y="329"/>
                    <a:pt x="227" y="329"/>
                  </a:cubicBezTo>
                  <a:cubicBezTo>
                    <a:pt x="228" y="329"/>
                    <a:pt x="228" y="329"/>
                    <a:pt x="228" y="329"/>
                  </a:cubicBezTo>
                  <a:cubicBezTo>
                    <a:pt x="228" y="329"/>
                    <a:pt x="229" y="329"/>
                    <a:pt x="229" y="329"/>
                  </a:cubicBezTo>
                  <a:cubicBezTo>
                    <a:pt x="230" y="329"/>
                    <a:pt x="230" y="329"/>
                    <a:pt x="231" y="329"/>
                  </a:cubicBezTo>
                  <a:cubicBezTo>
                    <a:pt x="232" y="329"/>
                    <a:pt x="232" y="329"/>
                    <a:pt x="233" y="329"/>
                  </a:cubicBezTo>
                  <a:cubicBezTo>
                    <a:pt x="233" y="329"/>
                    <a:pt x="234" y="330"/>
                    <a:pt x="234" y="330"/>
                  </a:cubicBezTo>
                  <a:cubicBezTo>
                    <a:pt x="235" y="330"/>
                    <a:pt x="235" y="330"/>
                    <a:pt x="236" y="330"/>
                  </a:cubicBezTo>
                  <a:cubicBezTo>
                    <a:pt x="237" y="330"/>
                    <a:pt x="237" y="330"/>
                    <a:pt x="238" y="330"/>
                  </a:cubicBezTo>
                  <a:cubicBezTo>
                    <a:pt x="238" y="330"/>
                    <a:pt x="239" y="330"/>
                    <a:pt x="239" y="330"/>
                  </a:cubicBezTo>
                  <a:cubicBezTo>
                    <a:pt x="240" y="330"/>
                    <a:pt x="240" y="330"/>
                    <a:pt x="241" y="330"/>
                  </a:cubicBezTo>
                  <a:cubicBezTo>
                    <a:pt x="241" y="330"/>
                    <a:pt x="242" y="330"/>
                    <a:pt x="242" y="330"/>
                  </a:cubicBezTo>
                  <a:cubicBezTo>
                    <a:pt x="242" y="330"/>
                    <a:pt x="242" y="330"/>
                    <a:pt x="242" y="330"/>
                  </a:cubicBezTo>
                  <a:cubicBezTo>
                    <a:pt x="242" y="330"/>
                    <a:pt x="242" y="330"/>
                    <a:pt x="242" y="330"/>
                  </a:cubicBezTo>
                  <a:cubicBezTo>
                    <a:pt x="243" y="330"/>
                    <a:pt x="243" y="330"/>
                    <a:pt x="243" y="330"/>
                  </a:cubicBezTo>
                  <a:cubicBezTo>
                    <a:pt x="243" y="330"/>
                    <a:pt x="244" y="330"/>
                    <a:pt x="244" y="330"/>
                  </a:cubicBezTo>
                  <a:cubicBezTo>
                    <a:pt x="245" y="330"/>
                    <a:pt x="245" y="330"/>
                    <a:pt x="246" y="330"/>
                  </a:cubicBezTo>
                  <a:cubicBezTo>
                    <a:pt x="246" y="330"/>
                    <a:pt x="247" y="330"/>
                    <a:pt x="247" y="330"/>
                  </a:cubicBezTo>
                  <a:cubicBezTo>
                    <a:pt x="248" y="330"/>
                    <a:pt x="248" y="330"/>
                    <a:pt x="249" y="330"/>
                  </a:cubicBezTo>
                  <a:cubicBezTo>
                    <a:pt x="249" y="330"/>
                    <a:pt x="250" y="330"/>
                    <a:pt x="250" y="330"/>
                  </a:cubicBezTo>
                  <a:cubicBezTo>
                    <a:pt x="250" y="330"/>
                    <a:pt x="250" y="330"/>
                    <a:pt x="250" y="330"/>
                  </a:cubicBezTo>
                  <a:cubicBezTo>
                    <a:pt x="250" y="330"/>
                    <a:pt x="250" y="330"/>
                    <a:pt x="250" y="330"/>
                  </a:cubicBezTo>
                  <a:cubicBezTo>
                    <a:pt x="251" y="330"/>
                    <a:pt x="251" y="330"/>
                    <a:pt x="252" y="330"/>
                  </a:cubicBezTo>
                  <a:cubicBezTo>
                    <a:pt x="252" y="330"/>
                    <a:pt x="253" y="330"/>
                    <a:pt x="253" y="330"/>
                  </a:cubicBezTo>
                  <a:cubicBezTo>
                    <a:pt x="254" y="330"/>
                    <a:pt x="254" y="330"/>
                    <a:pt x="255" y="330"/>
                  </a:cubicBezTo>
                  <a:cubicBezTo>
                    <a:pt x="255" y="330"/>
                    <a:pt x="255" y="330"/>
                    <a:pt x="255" y="330"/>
                  </a:cubicBezTo>
                  <a:cubicBezTo>
                    <a:pt x="256" y="330"/>
                    <a:pt x="256" y="330"/>
                    <a:pt x="256" y="330"/>
                  </a:cubicBezTo>
                  <a:cubicBezTo>
                    <a:pt x="257" y="330"/>
                    <a:pt x="257" y="330"/>
                    <a:pt x="257" y="330"/>
                  </a:cubicBezTo>
                  <a:cubicBezTo>
                    <a:pt x="258" y="330"/>
                    <a:pt x="258" y="330"/>
                    <a:pt x="258" y="330"/>
                  </a:cubicBezTo>
                  <a:cubicBezTo>
                    <a:pt x="258" y="330"/>
                    <a:pt x="258" y="330"/>
                    <a:pt x="258" y="330"/>
                  </a:cubicBezTo>
                  <a:cubicBezTo>
                    <a:pt x="259" y="330"/>
                    <a:pt x="259" y="330"/>
                    <a:pt x="259" y="330"/>
                  </a:cubicBezTo>
                  <a:cubicBezTo>
                    <a:pt x="260" y="330"/>
                    <a:pt x="260" y="330"/>
                    <a:pt x="260" y="330"/>
                  </a:cubicBezTo>
                  <a:cubicBezTo>
                    <a:pt x="260" y="330"/>
                    <a:pt x="260" y="330"/>
                    <a:pt x="260" y="330"/>
                  </a:cubicBezTo>
                  <a:cubicBezTo>
                    <a:pt x="261" y="330"/>
                    <a:pt x="261" y="330"/>
                    <a:pt x="261" y="330"/>
                  </a:cubicBezTo>
                  <a:cubicBezTo>
                    <a:pt x="262" y="330"/>
                    <a:pt x="262" y="330"/>
                    <a:pt x="263" y="330"/>
                  </a:cubicBezTo>
                  <a:cubicBezTo>
                    <a:pt x="263" y="330"/>
                    <a:pt x="264" y="330"/>
                    <a:pt x="264" y="330"/>
                  </a:cubicBezTo>
                  <a:cubicBezTo>
                    <a:pt x="264" y="330"/>
                    <a:pt x="265" y="330"/>
                    <a:pt x="265" y="330"/>
                  </a:cubicBezTo>
                  <a:cubicBezTo>
                    <a:pt x="266" y="330"/>
                    <a:pt x="266" y="330"/>
                    <a:pt x="267" y="330"/>
                  </a:cubicBezTo>
                  <a:cubicBezTo>
                    <a:pt x="267" y="330"/>
                    <a:pt x="267" y="330"/>
                    <a:pt x="268" y="330"/>
                  </a:cubicBezTo>
                  <a:cubicBezTo>
                    <a:pt x="268" y="330"/>
                    <a:pt x="269" y="330"/>
                    <a:pt x="269" y="330"/>
                  </a:cubicBezTo>
                  <a:cubicBezTo>
                    <a:pt x="269" y="330"/>
                    <a:pt x="269" y="330"/>
                    <a:pt x="269" y="330"/>
                  </a:cubicBezTo>
                  <a:cubicBezTo>
                    <a:pt x="269" y="330"/>
                    <a:pt x="269" y="330"/>
                    <a:pt x="269" y="330"/>
                  </a:cubicBezTo>
                  <a:cubicBezTo>
                    <a:pt x="269" y="330"/>
                    <a:pt x="269" y="330"/>
                    <a:pt x="269" y="330"/>
                  </a:cubicBezTo>
                  <a:cubicBezTo>
                    <a:pt x="270" y="330"/>
                    <a:pt x="270" y="330"/>
                    <a:pt x="270" y="330"/>
                  </a:cubicBezTo>
                  <a:cubicBezTo>
                    <a:pt x="271" y="330"/>
                    <a:pt x="271" y="330"/>
                    <a:pt x="272" y="330"/>
                  </a:cubicBezTo>
                  <a:cubicBezTo>
                    <a:pt x="272" y="330"/>
                    <a:pt x="273" y="330"/>
                    <a:pt x="273" y="330"/>
                  </a:cubicBezTo>
                  <a:cubicBezTo>
                    <a:pt x="274" y="330"/>
                    <a:pt x="274" y="329"/>
                    <a:pt x="274" y="329"/>
                  </a:cubicBezTo>
                  <a:cubicBezTo>
                    <a:pt x="274" y="329"/>
                    <a:pt x="274" y="329"/>
                    <a:pt x="274" y="329"/>
                  </a:cubicBezTo>
                  <a:cubicBezTo>
                    <a:pt x="274" y="329"/>
                    <a:pt x="274" y="329"/>
                    <a:pt x="274" y="329"/>
                  </a:cubicBezTo>
                  <a:cubicBezTo>
                    <a:pt x="275" y="329"/>
                    <a:pt x="275" y="329"/>
                    <a:pt x="276" y="329"/>
                  </a:cubicBezTo>
                  <a:cubicBezTo>
                    <a:pt x="276" y="329"/>
                    <a:pt x="277" y="329"/>
                    <a:pt x="277" y="329"/>
                  </a:cubicBezTo>
                  <a:cubicBezTo>
                    <a:pt x="278" y="329"/>
                    <a:pt x="279" y="329"/>
                    <a:pt x="279" y="329"/>
                  </a:cubicBezTo>
                  <a:cubicBezTo>
                    <a:pt x="279" y="329"/>
                    <a:pt x="279" y="329"/>
                    <a:pt x="279" y="329"/>
                  </a:cubicBezTo>
                  <a:cubicBezTo>
                    <a:pt x="280" y="329"/>
                    <a:pt x="280" y="329"/>
                    <a:pt x="280" y="329"/>
                  </a:cubicBezTo>
                  <a:cubicBezTo>
                    <a:pt x="280" y="329"/>
                    <a:pt x="280" y="329"/>
                    <a:pt x="280" y="329"/>
                  </a:cubicBezTo>
                  <a:cubicBezTo>
                    <a:pt x="281" y="329"/>
                    <a:pt x="281" y="329"/>
                    <a:pt x="281" y="329"/>
                  </a:cubicBezTo>
                  <a:cubicBezTo>
                    <a:pt x="281" y="329"/>
                    <a:pt x="282" y="329"/>
                    <a:pt x="282" y="328"/>
                  </a:cubicBezTo>
                  <a:cubicBezTo>
                    <a:pt x="283" y="328"/>
                    <a:pt x="283" y="328"/>
                    <a:pt x="284" y="328"/>
                  </a:cubicBezTo>
                  <a:cubicBezTo>
                    <a:pt x="284" y="328"/>
                    <a:pt x="285" y="328"/>
                    <a:pt x="285" y="328"/>
                  </a:cubicBezTo>
                  <a:cubicBezTo>
                    <a:pt x="286" y="328"/>
                    <a:pt x="286" y="328"/>
                    <a:pt x="286" y="328"/>
                  </a:cubicBezTo>
                  <a:cubicBezTo>
                    <a:pt x="287" y="328"/>
                    <a:pt x="288" y="327"/>
                    <a:pt x="289" y="327"/>
                  </a:cubicBezTo>
                  <a:cubicBezTo>
                    <a:pt x="289" y="327"/>
                    <a:pt x="289" y="327"/>
                    <a:pt x="289" y="327"/>
                  </a:cubicBezTo>
                  <a:cubicBezTo>
                    <a:pt x="289" y="327"/>
                    <a:pt x="289" y="327"/>
                    <a:pt x="289" y="327"/>
                  </a:cubicBezTo>
                  <a:cubicBezTo>
                    <a:pt x="289" y="327"/>
                    <a:pt x="289" y="327"/>
                    <a:pt x="289" y="327"/>
                  </a:cubicBezTo>
                  <a:cubicBezTo>
                    <a:pt x="290" y="327"/>
                    <a:pt x="291" y="327"/>
                    <a:pt x="293" y="326"/>
                  </a:cubicBezTo>
                  <a:cubicBezTo>
                    <a:pt x="293" y="326"/>
                    <a:pt x="293" y="326"/>
                    <a:pt x="293" y="326"/>
                  </a:cubicBezTo>
                  <a:cubicBezTo>
                    <a:pt x="293" y="326"/>
                    <a:pt x="294" y="326"/>
                    <a:pt x="294" y="326"/>
                  </a:cubicBezTo>
                  <a:cubicBezTo>
                    <a:pt x="295" y="326"/>
                    <a:pt x="295" y="326"/>
                    <a:pt x="296" y="326"/>
                  </a:cubicBezTo>
                  <a:cubicBezTo>
                    <a:pt x="296" y="325"/>
                    <a:pt x="296" y="325"/>
                    <a:pt x="296" y="325"/>
                  </a:cubicBezTo>
                  <a:cubicBezTo>
                    <a:pt x="297" y="325"/>
                    <a:pt x="297" y="325"/>
                    <a:pt x="297" y="325"/>
                  </a:cubicBezTo>
                  <a:cubicBezTo>
                    <a:pt x="297" y="325"/>
                    <a:pt x="297" y="325"/>
                    <a:pt x="297" y="325"/>
                  </a:cubicBezTo>
                  <a:cubicBezTo>
                    <a:pt x="297" y="325"/>
                    <a:pt x="297" y="325"/>
                    <a:pt x="297" y="325"/>
                  </a:cubicBezTo>
                  <a:cubicBezTo>
                    <a:pt x="299" y="324"/>
                    <a:pt x="300" y="324"/>
                    <a:pt x="301" y="324"/>
                  </a:cubicBezTo>
                  <a:cubicBezTo>
                    <a:pt x="301" y="323"/>
                    <a:pt x="302" y="323"/>
                    <a:pt x="303" y="323"/>
                  </a:cubicBezTo>
                  <a:cubicBezTo>
                    <a:pt x="303" y="323"/>
                    <a:pt x="303" y="323"/>
                    <a:pt x="303" y="323"/>
                  </a:cubicBezTo>
                  <a:cubicBezTo>
                    <a:pt x="304" y="323"/>
                    <a:pt x="304" y="323"/>
                    <a:pt x="304" y="323"/>
                  </a:cubicBezTo>
                  <a:cubicBezTo>
                    <a:pt x="305" y="322"/>
                    <a:pt x="306" y="322"/>
                    <a:pt x="307" y="321"/>
                  </a:cubicBezTo>
                  <a:cubicBezTo>
                    <a:pt x="308" y="321"/>
                    <a:pt x="308" y="321"/>
                    <a:pt x="308" y="321"/>
                  </a:cubicBezTo>
                  <a:cubicBezTo>
                    <a:pt x="308" y="321"/>
                    <a:pt x="308" y="321"/>
                    <a:pt x="308" y="321"/>
                  </a:cubicBezTo>
                  <a:cubicBezTo>
                    <a:pt x="308" y="321"/>
                    <a:pt x="308" y="321"/>
                    <a:pt x="308" y="321"/>
                  </a:cubicBezTo>
                  <a:cubicBezTo>
                    <a:pt x="309" y="320"/>
                    <a:pt x="309" y="320"/>
                    <a:pt x="309" y="320"/>
                  </a:cubicBezTo>
                  <a:cubicBezTo>
                    <a:pt x="310" y="320"/>
                    <a:pt x="310" y="320"/>
                    <a:pt x="311" y="320"/>
                  </a:cubicBezTo>
                  <a:cubicBezTo>
                    <a:pt x="311" y="319"/>
                    <a:pt x="312" y="319"/>
                    <a:pt x="312" y="319"/>
                  </a:cubicBezTo>
                  <a:cubicBezTo>
                    <a:pt x="312" y="319"/>
                    <a:pt x="312" y="319"/>
                    <a:pt x="312" y="319"/>
                  </a:cubicBezTo>
                  <a:cubicBezTo>
                    <a:pt x="312" y="319"/>
                    <a:pt x="312" y="319"/>
                    <a:pt x="312" y="319"/>
                  </a:cubicBezTo>
                  <a:cubicBezTo>
                    <a:pt x="313" y="319"/>
                    <a:pt x="313" y="319"/>
                    <a:pt x="313" y="318"/>
                  </a:cubicBezTo>
                  <a:cubicBezTo>
                    <a:pt x="314" y="318"/>
                    <a:pt x="314" y="318"/>
                    <a:pt x="315" y="318"/>
                  </a:cubicBezTo>
                  <a:cubicBezTo>
                    <a:pt x="315" y="317"/>
                    <a:pt x="315" y="317"/>
                    <a:pt x="315" y="317"/>
                  </a:cubicBezTo>
                  <a:cubicBezTo>
                    <a:pt x="316" y="317"/>
                    <a:pt x="316" y="317"/>
                    <a:pt x="316" y="317"/>
                  </a:cubicBezTo>
                  <a:cubicBezTo>
                    <a:pt x="316" y="317"/>
                    <a:pt x="316" y="317"/>
                    <a:pt x="316" y="317"/>
                  </a:cubicBezTo>
                  <a:cubicBezTo>
                    <a:pt x="316" y="317"/>
                    <a:pt x="316" y="317"/>
                    <a:pt x="316" y="317"/>
                  </a:cubicBezTo>
                  <a:cubicBezTo>
                    <a:pt x="316" y="317"/>
                    <a:pt x="316" y="317"/>
                    <a:pt x="316" y="317"/>
                  </a:cubicBezTo>
                  <a:cubicBezTo>
                    <a:pt x="317" y="317"/>
                    <a:pt x="317" y="317"/>
                    <a:pt x="317" y="317"/>
                  </a:cubicBezTo>
                  <a:cubicBezTo>
                    <a:pt x="317" y="316"/>
                    <a:pt x="317" y="316"/>
                    <a:pt x="317" y="316"/>
                  </a:cubicBezTo>
                  <a:cubicBezTo>
                    <a:pt x="318" y="316"/>
                    <a:pt x="318" y="316"/>
                    <a:pt x="318" y="316"/>
                  </a:cubicBezTo>
                  <a:cubicBezTo>
                    <a:pt x="318" y="316"/>
                    <a:pt x="318" y="316"/>
                    <a:pt x="318" y="316"/>
                  </a:cubicBezTo>
                  <a:cubicBezTo>
                    <a:pt x="319" y="315"/>
                    <a:pt x="319" y="315"/>
                    <a:pt x="319" y="315"/>
                  </a:cubicBezTo>
                  <a:cubicBezTo>
                    <a:pt x="319" y="315"/>
                    <a:pt x="319" y="315"/>
                    <a:pt x="319" y="315"/>
                  </a:cubicBezTo>
                  <a:cubicBezTo>
                    <a:pt x="319" y="315"/>
                    <a:pt x="319" y="315"/>
                    <a:pt x="319" y="315"/>
                  </a:cubicBezTo>
                  <a:cubicBezTo>
                    <a:pt x="319" y="315"/>
                    <a:pt x="319" y="315"/>
                    <a:pt x="319" y="315"/>
                  </a:cubicBezTo>
                  <a:cubicBezTo>
                    <a:pt x="319" y="315"/>
                    <a:pt x="319" y="315"/>
                    <a:pt x="319" y="315"/>
                  </a:cubicBezTo>
                  <a:cubicBezTo>
                    <a:pt x="320" y="314"/>
                    <a:pt x="320" y="314"/>
                    <a:pt x="320" y="314"/>
                  </a:cubicBezTo>
                  <a:cubicBezTo>
                    <a:pt x="320" y="314"/>
                    <a:pt x="320" y="314"/>
                    <a:pt x="320" y="314"/>
                  </a:cubicBezTo>
                  <a:cubicBezTo>
                    <a:pt x="320" y="314"/>
                    <a:pt x="320" y="314"/>
                    <a:pt x="320" y="314"/>
                  </a:cubicBezTo>
                  <a:cubicBezTo>
                    <a:pt x="320" y="314"/>
                    <a:pt x="320" y="314"/>
                    <a:pt x="320" y="314"/>
                  </a:cubicBezTo>
                  <a:cubicBezTo>
                    <a:pt x="320" y="313"/>
                    <a:pt x="320" y="313"/>
                    <a:pt x="320" y="313"/>
                  </a:cubicBezTo>
                  <a:cubicBezTo>
                    <a:pt x="321" y="313"/>
                    <a:pt x="321" y="313"/>
                    <a:pt x="321" y="313"/>
                  </a:cubicBezTo>
                  <a:cubicBezTo>
                    <a:pt x="321" y="313"/>
                    <a:pt x="321" y="313"/>
                    <a:pt x="321" y="313"/>
                  </a:cubicBezTo>
                  <a:cubicBezTo>
                    <a:pt x="321" y="313"/>
                    <a:pt x="321" y="313"/>
                    <a:pt x="321" y="313"/>
                  </a:cubicBezTo>
                  <a:cubicBezTo>
                    <a:pt x="321" y="313"/>
                    <a:pt x="321" y="313"/>
                    <a:pt x="321" y="313"/>
                  </a:cubicBezTo>
                  <a:cubicBezTo>
                    <a:pt x="321" y="312"/>
                    <a:pt x="321" y="312"/>
                    <a:pt x="321" y="312"/>
                  </a:cubicBezTo>
                  <a:cubicBezTo>
                    <a:pt x="321" y="312"/>
                    <a:pt x="321" y="312"/>
                    <a:pt x="321" y="312"/>
                  </a:cubicBezTo>
                  <a:cubicBezTo>
                    <a:pt x="322" y="312"/>
                    <a:pt x="322" y="312"/>
                    <a:pt x="322" y="312"/>
                  </a:cubicBezTo>
                  <a:cubicBezTo>
                    <a:pt x="322" y="312"/>
                    <a:pt x="322" y="312"/>
                    <a:pt x="322" y="312"/>
                  </a:cubicBezTo>
                  <a:cubicBezTo>
                    <a:pt x="322" y="312"/>
                    <a:pt x="322" y="312"/>
                    <a:pt x="322" y="312"/>
                  </a:cubicBezTo>
                  <a:cubicBezTo>
                    <a:pt x="322" y="311"/>
                    <a:pt x="322" y="311"/>
                    <a:pt x="322" y="311"/>
                  </a:cubicBezTo>
                  <a:cubicBezTo>
                    <a:pt x="322" y="311"/>
                    <a:pt x="322" y="311"/>
                    <a:pt x="322" y="311"/>
                  </a:cubicBezTo>
                  <a:cubicBezTo>
                    <a:pt x="322" y="311"/>
                    <a:pt x="322" y="311"/>
                    <a:pt x="322" y="311"/>
                  </a:cubicBezTo>
                  <a:cubicBezTo>
                    <a:pt x="322" y="311"/>
                    <a:pt x="322" y="311"/>
                    <a:pt x="322" y="311"/>
                  </a:cubicBezTo>
                  <a:cubicBezTo>
                    <a:pt x="322" y="311"/>
                    <a:pt x="322" y="311"/>
                    <a:pt x="322" y="311"/>
                  </a:cubicBezTo>
                  <a:cubicBezTo>
                    <a:pt x="322" y="311"/>
                    <a:pt x="322" y="311"/>
                    <a:pt x="322" y="311"/>
                  </a:cubicBezTo>
                  <a:cubicBezTo>
                    <a:pt x="322" y="311"/>
                    <a:pt x="322" y="311"/>
                    <a:pt x="322" y="311"/>
                  </a:cubicBezTo>
                  <a:cubicBezTo>
                    <a:pt x="322" y="310"/>
                    <a:pt x="322" y="310"/>
                    <a:pt x="322" y="310"/>
                  </a:cubicBezTo>
                  <a:cubicBezTo>
                    <a:pt x="322" y="310"/>
                    <a:pt x="322" y="310"/>
                    <a:pt x="322" y="310"/>
                  </a:cubicBezTo>
                  <a:cubicBezTo>
                    <a:pt x="322" y="310"/>
                    <a:pt x="322" y="310"/>
                    <a:pt x="322" y="310"/>
                  </a:cubicBezTo>
                  <a:cubicBezTo>
                    <a:pt x="322" y="310"/>
                    <a:pt x="322" y="310"/>
                    <a:pt x="322" y="310"/>
                  </a:cubicBezTo>
                  <a:cubicBezTo>
                    <a:pt x="322" y="310"/>
                    <a:pt x="322" y="310"/>
                    <a:pt x="322" y="310"/>
                  </a:cubicBezTo>
                  <a:cubicBezTo>
                    <a:pt x="322" y="309"/>
                    <a:pt x="322" y="309"/>
                    <a:pt x="322" y="309"/>
                  </a:cubicBezTo>
                  <a:cubicBezTo>
                    <a:pt x="322" y="298"/>
                    <a:pt x="323" y="287"/>
                    <a:pt x="323" y="276"/>
                  </a:cubicBezTo>
                  <a:cubicBezTo>
                    <a:pt x="323" y="276"/>
                    <a:pt x="323" y="276"/>
                    <a:pt x="323" y="276"/>
                  </a:cubicBezTo>
                  <a:cubicBezTo>
                    <a:pt x="324" y="276"/>
                    <a:pt x="325" y="276"/>
                    <a:pt x="326" y="276"/>
                  </a:cubicBezTo>
                  <a:cubicBezTo>
                    <a:pt x="328" y="276"/>
                    <a:pt x="329" y="276"/>
                    <a:pt x="331" y="276"/>
                  </a:cubicBezTo>
                  <a:cubicBezTo>
                    <a:pt x="333" y="276"/>
                    <a:pt x="334" y="276"/>
                    <a:pt x="336" y="276"/>
                  </a:cubicBezTo>
                  <a:cubicBezTo>
                    <a:pt x="338" y="275"/>
                    <a:pt x="341" y="275"/>
                    <a:pt x="343" y="275"/>
                  </a:cubicBezTo>
                  <a:cubicBezTo>
                    <a:pt x="344" y="275"/>
                    <a:pt x="344" y="275"/>
                    <a:pt x="345" y="275"/>
                  </a:cubicBezTo>
                  <a:cubicBezTo>
                    <a:pt x="347" y="275"/>
                    <a:pt x="349" y="275"/>
                    <a:pt x="352" y="275"/>
                  </a:cubicBezTo>
                  <a:cubicBezTo>
                    <a:pt x="352" y="275"/>
                    <a:pt x="353" y="275"/>
                    <a:pt x="353" y="275"/>
                  </a:cubicBezTo>
                  <a:cubicBezTo>
                    <a:pt x="354" y="275"/>
                    <a:pt x="355" y="275"/>
                    <a:pt x="356" y="275"/>
                  </a:cubicBezTo>
                  <a:cubicBezTo>
                    <a:pt x="359" y="275"/>
                    <a:pt x="362" y="275"/>
                    <a:pt x="365" y="275"/>
                  </a:cubicBezTo>
                  <a:cubicBezTo>
                    <a:pt x="366" y="275"/>
                    <a:pt x="367" y="275"/>
                    <a:pt x="369" y="275"/>
                  </a:cubicBezTo>
                  <a:cubicBezTo>
                    <a:pt x="372" y="275"/>
                    <a:pt x="374" y="275"/>
                    <a:pt x="377" y="276"/>
                  </a:cubicBezTo>
                  <a:cubicBezTo>
                    <a:pt x="379" y="276"/>
                    <a:pt x="380" y="276"/>
                    <a:pt x="381" y="276"/>
                  </a:cubicBezTo>
                  <a:cubicBezTo>
                    <a:pt x="384" y="276"/>
                    <a:pt x="388" y="276"/>
                    <a:pt x="392" y="276"/>
                  </a:cubicBezTo>
                  <a:cubicBezTo>
                    <a:pt x="393" y="276"/>
                    <a:pt x="394" y="276"/>
                    <a:pt x="395" y="276"/>
                  </a:cubicBezTo>
                  <a:cubicBezTo>
                    <a:pt x="398" y="276"/>
                    <a:pt x="401" y="276"/>
                    <a:pt x="403" y="276"/>
                  </a:cubicBezTo>
                  <a:cubicBezTo>
                    <a:pt x="405" y="276"/>
                    <a:pt x="407" y="276"/>
                    <a:pt x="408" y="276"/>
                  </a:cubicBezTo>
                  <a:cubicBezTo>
                    <a:pt x="409" y="276"/>
                    <a:pt x="410" y="276"/>
                    <a:pt x="410" y="276"/>
                  </a:cubicBezTo>
                  <a:cubicBezTo>
                    <a:pt x="414" y="276"/>
                    <a:pt x="418" y="276"/>
                    <a:pt x="422" y="276"/>
                  </a:cubicBezTo>
                  <a:cubicBezTo>
                    <a:pt x="422" y="276"/>
                    <a:pt x="422" y="276"/>
                    <a:pt x="422" y="276"/>
                  </a:cubicBezTo>
                  <a:cubicBezTo>
                    <a:pt x="423" y="276"/>
                    <a:pt x="424" y="276"/>
                    <a:pt x="426" y="276"/>
                  </a:cubicBezTo>
                  <a:cubicBezTo>
                    <a:pt x="426" y="276"/>
                    <a:pt x="426" y="276"/>
                    <a:pt x="426" y="276"/>
                  </a:cubicBezTo>
                  <a:cubicBezTo>
                    <a:pt x="428" y="276"/>
                    <a:pt x="430" y="276"/>
                    <a:pt x="432" y="276"/>
                  </a:cubicBezTo>
                  <a:cubicBezTo>
                    <a:pt x="432" y="276"/>
                    <a:pt x="433" y="276"/>
                    <a:pt x="433" y="276"/>
                  </a:cubicBezTo>
                  <a:cubicBezTo>
                    <a:pt x="434" y="276"/>
                    <a:pt x="434" y="276"/>
                    <a:pt x="434" y="276"/>
                  </a:cubicBezTo>
                  <a:cubicBezTo>
                    <a:pt x="439" y="276"/>
                    <a:pt x="443" y="276"/>
                    <a:pt x="446" y="276"/>
                  </a:cubicBezTo>
                  <a:cubicBezTo>
                    <a:pt x="446" y="277"/>
                    <a:pt x="446" y="277"/>
                    <a:pt x="446" y="277"/>
                  </a:cubicBezTo>
                  <a:cubicBezTo>
                    <a:pt x="447" y="277"/>
                    <a:pt x="448" y="277"/>
                    <a:pt x="449" y="277"/>
                  </a:cubicBezTo>
                  <a:cubicBezTo>
                    <a:pt x="450" y="277"/>
                    <a:pt x="450" y="277"/>
                    <a:pt x="451" y="277"/>
                  </a:cubicBezTo>
                  <a:cubicBezTo>
                    <a:pt x="452" y="277"/>
                    <a:pt x="452" y="277"/>
                    <a:pt x="452" y="277"/>
                  </a:cubicBezTo>
                  <a:cubicBezTo>
                    <a:pt x="452" y="277"/>
                    <a:pt x="453" y="277"/>
                    <a:pt x="453" y="277"/>
                  </a:cubicBezTo>
                  <a:cubicBezTo>
                    <a:pt x="454" y="277"/>
                    <a:pt x="454" y="277"/>
                    <a:pt x="454" y="277"/>
                  </a:cubicBezTo>
                  <a:cubicBezTo>
                    <a:pt x="454" y="277"/>
                    <a:pt x="454" y="277"/>
                    <a:pt x="454" y="277"/>
                  </a:cubicBezTo>
                  <a:cubicBezTo>
                    <a:pt x="454" y="277"/>
                    <a:pt x="454" y="277"/>
                    <a:pt x="454" y="277"/>
                  </a:cubicBezTo>
                  <a:cubicBezTo>
                    <a:pt x="454" y="277"/>
                    <a:pt x="454" y="277"/>
                    <a:pt x="454" y="277"/>
                  </a:cubicBezTo>
                  <a:cubicBezTo>
                    <a:pt x="454" y="277"/>
                    <a:pt x="454" y="277"/>
                    <a:pt x="454" y="277"/>
                  </a:cubicBezTo>
                  <a:cubicBezTo>
                    <a:pt x="454" y="277"/>
                    <a:pt x="454" y="277"/>
                    <a:pt x="454" y="277"/>
                  </a:cubicBezTo>
                  <a:cubicBezTo>
                    <a:pt x="454" y="277"/>
                    <a:pt x="454" y="277"/>
                    <a:pt x="454" y="277"/>
                  </a:cubicBezTo>
                  <a:cubicBezTo>
                    <a:pt x="454" y="277"/>
                    <a:pt x="454" y="277"/>
                    <a:pt x="454" y="277"/>
                  </a:cubicBezTo>
                  <a:cubicBezTo>
                    <a:pt x="454" y="277"/>
                    <a:pt x="454" y="277"/>
                    <a:pt x="454" y="277"/>
                  </a:cubicBezTo>
                  <a:cubicBezTo>
                    <a:pt x="454" y="277"/>
                    <a:pt x="454" y="277"/>
                    <a:pt x="454" y="277"/>
                  </a:cubicBezTo>
                  <a:cubicBezTo>
                    <a:pt x="454" y="277"/>
                    <a:pt x="454" y="277"/>
                    <a:pt x="454" y="277"/>
                  </a:cubicBezTo>
                  <a:cubicBezTo>
                    <a:pt x="455" y="277"/>
                    <a:pt x="455" y="277"/>
                    <a:pt x="455" y="277"/>
                  </a:cubicBezTo>
                  <a:cubicBezTo>
                    <a:pt x="455" y="277"/>
                    <a:pt x="455" y="277"/>
                    <a:pt x="455" y="277"/>
                  </a:cubicBezTo>
                  <a:cubicBezTo>
                    <a:pt x="455" y="277"/>
                    <a:pt x="455" y="277"/>
                    <a:pt x="455" y="277"/>
                  </a:cubicBezTo>
                  <a:cubicBezTo>
                    <a:pt x="455" y="277"/>
                    <a:pt x="455" y="277"/>
                    <a:pt x="455" y="277"/>
                  </a:cubicBezTo>
                  <a:cubicBezTo>
                    <a:pt x="455" y="277"/>
                    <a:pt x="455" y="277"/>
                    <a:pt x="455" y="277"/>
                  </a:cubicBezTo>
                  <a:cubicBezTo>
                    <a:pt x="455" y="277"/>
                    <a:pt x="455" y="277"/>
                    <a:pt x="455" y="277"/>
                  </a:cubicBezTo>
                  <a:cubicBezTo>
                    <a:pt x="455" y="277"/>
                    <a:pt x="455" y="277"/>
                    <a:pt x="455" y="277"/>
                  </a:cubicBezTo>
                  <a:cubicBezTo>
                    <a:pt x="456" y="277"/>
                    <a:pt x="456" y="277"/>
                    <a:pt x="456" y="277"/>
                  </a:cubicBezTo>
                  <a:cubicBezTo>
                    <a:pt x="456" y="277"/>
                    <a:pt x="456" y="277"/>
                    <a:pt x="456" y="277"/>
                  </a:cubicBezTo>
                  <a:cubicBezTo>
                    <a:pt x="456" y="277"/>
                    <a:pt x="456" y="277"/>
                    <a:pt x="456" y="277"/>
                  </a:cubicBezTo>
                  <a:cubicBezTo>
                    <a:pt x="456" y="277"/>
                    <a:pt x="456" y="277"/>
                    <a:pt x="456" y="277"/>
                  </a:cubicBezTo>
                  <a:cubicBezTo>
                    <a:pt x="456" y="277"/>
                    <a:pt x="456" y="277"/>
                    <a:pt x="456" y="277"/>
                  </a:cubicBezTo>
                  <a:cubicBezTo>
                    <a:pt x="457" y="277"/>
                    <a:pt x="457" y="277"/>
                    <a:pt x="457" y="277"/>
                  </a:cubicBezTo>
                  <a:cubicBezTo>
                    <a:pt x="457" y="277"/>
                    <a:pt x="457" y="277"/>
                    <a:pt x="457" y="277"/>
                  </a:cubicBezTo>
                  <a:cubicBezTo>
                    <a:pt x="457" y="277"/>
                    <a:pt x="457" y="277"/>
                    <a:pt x="457" y="277"/>
                  </a:cubicBezTo>
                  <a:cubicBezTo>
                    <a:pt x="457" y="277"/>
                    <a:pt x="457" y="277"/>
                    <a:pt x="457" y="277"/>
                  </a:cubicBezTo>
                  <a:cubicBezTo>
                    <a:pt x="457" y="277"/>
                    <a:pt x="457" y="277"/>
                    <a:pt x="457" y="277"/>
                  </a:cubicBezTo>
                  <a:cubicBezTo>
                    <a:pt x="457" y="277"/>
                    <a:pt x="457" y="277"/>
                    <a:pt x="457"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9" y="277"/>
                    <a:pt x="459" y="277"/>
                    <a:pt x="459" y="277"/>
                  </a:cubicBezTo>
                  <a:cubicBezTo>
                    <a:pt x="459" y="277"/>
                    <a:pt x="459" y="277"/>
                    <a:pt x="459" y="277"/>
                  </a:cubicBezTo>
                  <a:cubicBezTo>
                    <a:pt x="459" y="277"/>
                    <a:pt x="459" y="277"/>
                    <a:pt x="459" y="277"/>
                  </a:cubicBezTo>
                  <a:cubicBezTo>
                    <a:pt x="459" y="277"/>
                    <a:pt x="459" y="277"/>
                    <a:pt x="459" y="277"/>
                  </a:cubicBezTo>
                  <a:cubicBezTo>
                    <a:pt x="459" y="277"/>
                    <a:pt x="459" y="277"/>
                    <a:pt x="459" y="277"/>
                  </a:cubicBezTo>
                  <a:cubicBezTo>
                    <a:pt x="460" y="277"/>
                    <a:pt x="460" y="277"/>
                    <a:pt x="460" y="277"/>
                  </a:cubicBezTo>
                  <a:cubicBezTo>
                    <a:pt x="460" y="277"/>
                    <a:pt x="460" y="277"/>
                    <a:pt x="460" y="277"/>
                  </a:cubicBezTo>
                  <a:cubicBezTo>
                    <a:pt x="460" y="277"/>
                    <a:pt x="460" y="277"/>
                    <a:pt x="460" y="277"/>
                  </a:cubicBezTo>
                  <a:cubicBezTo>
                    <a:pt x="460" y="277"/>
                    <a:pt x="460" y="277"/>
                    <a:pt x="460" y="277"/>
                  </a:cubicBezTo>
                  <a:cubicBezTo>
                    <a:pt x="460" y="277"/>
                    <a:pt x="460" y="277"/>
                    <a:pt x="460" y="277"/>
                  </a:cubicBezTo>
                  <a:cubicBezTo>
                    <a:pt x="460" y="277"/>
                    <a:pt x="460" y="277"/>
                    <a:pt x="460" y="277"/>
                  </a:cubicBezTo>
                  <a:cubicBezTo>
                    <a:pt x="461" y="277"/>
                    <a:pt x="461" y="277"/>
                    <a:pt x="461" y="277"/>
                  </a:cubicBezTo>
                  <a:cubicBezTo>
                    <a:pt x="461" y="277"/>
                    <a:pt x="461" y="277"/>
                    <a:pt x="461" y="277"/>
                  </a:cubicBezTo>
                  <a:cubicBezTo>
                    <a:pt x="461" y="277"/>
                    <a:pt x="461" y="277"/>
                    <a:pt x="461" y="277"/>
                  </a:cubicBezTo>
                  <a:cubicBezTo>
                    <a:pt x="461" y="277"/>
                    <a:pt x="461" y="277"/>
                    <a:pt x="461" y="277"/>
                  </a:cubicBezTo>
                  <a:cubicBezTo>
                    <a:pt x="462" y="277"/>
                    <a:pt x="462" y="277"/>
                    <a:pt x="462" y="277"/>
                  </a:cubicBezTo>
                  <a:cubicBezTo>
                    <a:pt x="462" y="277"/>
                    <a:pt x="462" y="277"/>
                    <a:pt x="462" y="277"/>
                  </a:cubicBezTo>
                  <a:cubicBezTo>
                    <a:pt x="463" y="276"/>
                    <a:pt x="463" y="276"/>
                    <a:pt x="463" y="276"/>
                  </a:cubicBezTo>
                  <a:cubicBezTo>
                    <a:pt x="463" y="276"/>
                    <a:pt x="463" y="276"/>
                    <a:pt x="463" y="276"/>
                  </a:cubicBezTo>
                  <a:cubicBezTo>
                    <a:pt x="463" y="276"/>
                    <a:pt x="463" y="276"/>
                    <a:pt x="463" y="276"/>
                  </a:cubicBezTo>
                  <a:cubicBezTo>
                    <a:pt x="463" y="276"/>
                    <a:pt x="463" y="276"/>
                    <a:pt x="463" y="276"/>
                  </a:cubicBezTo>
                  <a:cubicBezTo>
                    <a:pt x="464" y="276"/>
                    <a:pt x="464" y="276"/>
                    <a:pt x="464" y="276"/>
                  </a:cubicBezTo>
                  <a:cubicBezTo>
                    <a:pt x="465" y="276"/>
                    <a:pt x="465" y="276"/>
                    <a:pt x="465" y="276"/>
                  </a:cubicBezTo>
                  <a:cubicBezTo>
                    <a:pt x="465" y="276"/>
                    <a:pt x="465" y="276"/>
                    <a:pt x="465" y="276"/>
                  </a:cubicBezTo>
                  <a:cubicBezTo>
                    <a:pt x="466" y="276"/>
                    <a:pt x="466" y="276"/>
                    <a:pt x="466" y="276"/>
                  </a:cubicBezTo>
                  <a:cubicBezTo>
                    <a:pt x="466" y="276"/>
                    <a:pt x="466" y="276"/>
                    <a:pt x="466" y="276"/>
                  </a:cubicBezTo>
                  <a:cubicBezTo>
                    <a:pt x="466" y="275"/>
                    <a:pt x="466" y="275"/>
                    <a:pt x="466" y="275"/>
                  </a:cubicBezTo>
                  <a:cubicBezTo>
                    <a:pt x="467" y="275"/>
                    <a:pt x="467" y="275"/>
                    <a:pt x="467" y="275"/>
                  </a:cubicBezTo>
                  <a:cubicBezTo>
                    <a:pt x="467" y="275"/>
                    <a:pt x="467" y="275"/>
                    <a:pt x="467" y="275"/>
                  </a:cubicBezTo>
                  <a:cubicBezTo>
                    <a:pt x="468" y="275"/>
                    <a:pt x="468" y="275"/>
                    <a:pt x="468" y="275"/>
                  </a:cubicBezTo>
                  <a:cubicBezTo>
                    <a:pt x="468" y="275"/>
                    <a:pt x="468" y="275"/>
                    <a:pt x="468" y="275"/>
                  </a:cubicBezTo>
                  <a:cubicBezTo>
                    <a:pt x="469" y="275"/>
                    <a:pt x="469" y="275"/>
                    <a:pt x="469" y="275"/>
                  </a:cubicBezTo>
                  <a:cubicBezTo>
                    <a:pt x="469" y="274"/>
                    <a:pt x="469" y="274"/>
                    <a:pt x="469" y="274"/>
                  </a:cubicBezTo>
                  <a:cubicBezTo>
                    <a:pt x="469" y="274"/>
                    <a:pt x="469" y="274"/>
                    <a:pt x="469" y="274"/>
                  </a:cubicBezTo>
                  <a:cubicBezTo>
                    <a:pt x="469" y="274"/>
                    <a:pt x="469" y="274"/>
                    <a:pt x="469" y="274"/>
                  </a:cubicBezTo>
                  <a:cubicBezTo>
                    <a:pt x="470" y="274"/>
                    <a:pt x="470" y="274"/>
                    <a:pt x="470" y="274"/>
                  </a:cubicBezTo>
                  <a:cubicBezTo>
                    <a:pt x="470" y="274"/>
                    <a:pt x="470" y="274"/>
                    <a:pt x="470" y="274"/>
                  </a:cubicBezTo>
                  <a:cubicBezTo>
                    <a:pt x="470" y="274"/>
                    <a:pt x="470" y="274"/>
                    <a:pt x="470" y="274"/>
                  </a:cubicBezTo>
                  <a:cubicBezTo>
                    <a:pt x="471" y="273"/>
                    <a:pt x="471" y="273"/>
                    <a:pt x="471" y="273"/>
                  </a:cubicBezTo>
                  <a:cubicBezTo>
                    <a:pt x="471" y="273"/>
                    <a:pt x="471" y="273"/>
                    <a:pt x="471" y="273"/>
                  </a:cubicBezTo>
                  <a:cubicBezTo>
                    <a:pt x="471" y="273"/>
                    <a:pt x="471" y="273"/>
                    <a:pt x="471" y="273"/>
                  </a:cubicBezTo>
                  <a:cubicBezTo>
                    <a:pt x="471" y="273"/>
                    <a:pt x="471" y="273"/>
                    <a:pt x="471" y="273"/>
                  </a:cubicBezTo>
                  <a:cubicBezTo>
                    <a:pt x="471" y="273"/>
                    <a:pt x="471" y="273"/>
                    <a:pt x="471" y="273"/>
                  </a:cubicBezTo>
                  <a:cubicBezTo>
                    <a:pt x="471" y="273"/>
                    <a:pt x="471" y="273"/>
                    <a:pt x="471" y="273"/>
                  </a:cubicBezTo>
                  <a:cubicBezTo>
                    <a:pt x="472" y="273"/>
                    <a:pt x="472" y="273"/>
                    <a:pt x="472" y="273"/>
                  </a:cubicBezTo>
                  <a:cubicBezTo>
                    <a:pt x="472" y="272"/>
                    <a:pt x="472" y="272"/>
                    <a:pt x="472" y="272"/>
                  </a:cubicBezTo>
                  <a:cubicBezTo>
                    <a:pt x="472" y="272"/>
                    <a:pt x="472" y="272"/>
                    <a:pt x="472" y="272"/>
                  </a:cubicBezTo>
                  <a:cubicBezTo>
                    <a:pt x="472" y="272"/>
                    <a:pt x="472" y="272"/>
                    <a:pt x="472" y="272"/>
                  </a:cubicBezTo>
                  <a:cubicBezTo>
                    <a:pt x="473" y="272"/>
                    <a:pt x="473" y="272"/>
                    <a:pt x="473" y="272"/>
                  </a:cubicBezTo>
                  <a:cubicBezTo>
                    <a:pt x="473" y="271"/>
                    <a:pt x="473" y="271"/>
                    <a:pt x="473" y="271"/>
                  </a:cubicBezTo>
                  <a:cubicBezTo>
                    <a:pt x="473" y="271"/>
                    <a:pt x="473" y="271"/>
                    <a:pt x="473" y="271"/>
                  </a:cubicBezTo>
                  <a:cubicBezTo>
                    <a:pt x="473" y="271"/>
                    <a:pt x="473" y="271"/>
                    <a:pt x="473" y="271"/>
                  </a:cubicBezTo>
                  <a:cubicBezTo>
                    <a:pt x="473" y="271"/>
                    <a:pt x="473" y="271"/>
                    <a:pt x="473" y="271"/>
                  </a:cubicBezTo>
                  <a:cubicBezTo>
                    <a:pt x="473" y="271"/>
                    <a:pt x="473" y="271"/>
                    <a:pt x="473" y="271"/>
                  </a:cubicBezTo>
                  <a:cubicBezTo>
                    <a:pt x="473" y="271"/>
                    <a:pt x="473" y="271"/>
                    <a:pt x="473" y="271"/>
                  </a:cubicBezTo>
                  <a:cubicBezTo>
                    <a:pt x="474" y="270"/>
                    <a:pt x="474" y="270"/>
                    <a:pt x="474" y="270"/>
                  </a:cubicBezTo>
                  <a:cubicBezTo>
                    <a:pt x="474" y="270"/>
                    <a:pt x="474" y="270"/>
                    <a:pt x="474" y="270"/>
                  </a:cubicBezTo>
                  <a:cubicBezTo>
                    <a:pt x="474" y="270"/>
                    <a:pt x="474" y="270"/>
                    <a:pt x="474" y="270"/>
                  </a:cubicBezTo>
                  <a:cubicBezTo>
                    <a:pt x="474" y="269"/>
                    <a:pt x="474" y="269"/>
                    <a:pt x="474" y="269"/>
                  </a:cubicBezTo>
                  <a:cubicBezTo>
                    <a:pt x="474" y="269"/>
                    <a:pt x="474" y="269"/>
                    <a:pt x="474" y="269"/>
                  </a:cubicBezTo>
                  <a:cubicBezTo>
                    <a:pt x="475" y="269"/>
                    <a:pt x="475" y="269"/>
                    <a:pt x="475" y="269"/>
                  </a:cubicBezTo>
                  <a:cubicBezTo>
                    <a:pt x="475" y="269"/>
                    <a:pt x="475" y="269"/>
                    <a:pt x="475" y="269"/>
                  </a:cubicBezTo>
                  <a:cubicBezTo>
                    <a:pt x="475" y="268"/>
                    <a:pt x="475" y="268"/>
                    <a:pt x="475" y="268"/>
                  </a:cubicBezTo>
                  <a:cubicBezTo>
                    <a:pt x="475" y="268"/>
                    <a:pt x="475" y="268"/>
                    <a:pt x="475" y="268"/>
                  </a:cubicBezTo>
                  <a:cubicBezTo>
                    <a:pt x="475" y="267"/>
                    <a:pt x="475" y="267"/>
                    <a:pt x="475" y="267"/>
                  </a:cubicBezTo>
                  <a:cubicBezTo>
                    <a:pt x="475" y="267"/>
                    <a:pt x="475" y="267"/>
                    <a:pt x="475" y="267"/>
                  </a:cubicBezTo>
                  <a:cubicBezTo>
                    <a:pt x="475" y="266"/>
                    <a:pt x="475" y="266"/>
                    <a:pt x="475" y="266"/>
                  </a:cubicBezTo>
                  <a:cubicBezTo>
                    <a:pt x="475" y="266"/>
                    <a:pt x="475" y="266"/>
                    <a:pt x="475" y="266"/>
                  </a:cubicBezTo>
                  <a:cubicBezTo>
                    <a:pt x="476" y="265"/>
                    <a:pt x="476" y="265"/>
                    <a:pt x="476" y="265"/>
                  </a:cubicBezTo>
                  <a:cubicBezTo>
                    <a:pt x="476" y="265"/>
                    <a:pt x="476" y="265"/>
                    <a:pt x="476" y="265"/>
                  </a:cubicBezTo>
                  <a:cubicBezTo>
                    <a:pt x="476" y="265"/>
                    <a:pt x="476" y="265"/>
                    <a:pt x="476" y="265"/>
                  </a:cubicBezTo>
                  <a:cubicBezTo>
                    <a:pt x="476" y="264"/>
                    <a:pt x="476" y="264"/>
                    <a:pt x="476" y="264"/>
                  </a:cubicBezTo>
                  <a:cubicBezTo>
                    <a:pt x="476" y="264"/>
                    <a:pt x="476" y="264"/>
                    <a:pt x="476" y="264"/>
                  </a:cubicBezTo>
                  <a:cubicBezTo>
                    <a:pt x="476" y="263"/>
                    <a:pt x="476" y="263"/>
                    <a:pt x="476" y="263"/>
                  </a:cubicBezTo>
                  <a:cubicBezTo>
                    <a:pt x="476" y="262"/>
                    <a:pt x="476" y="261"/>
                    <a:pt x="476" y="261"/>
                  </a:cubicBezTo>
                  <a:cubicBezTo>
                    <a:pt x="476" y="260"/>
                    <a:pt x="476" y="259"/>
                    <a:pt x="476" y="258"/>
                  </a:cubicBezTo>
                  <a:cubicBezTo>
                    <a:pt x="476" y="258"/>
                    <a:pt x="476" y="258"/>
                    <a:pt x="476" y="257"/>
                  </a:cubicBezTo>
                  <a:cubicBezTo>
                    <a:pt x="477" y="257"/>
                    <a:pt x="477" y="257"/>
                    <a:pt x="477" y="257"/>
                  </a:cubicBezTo>
                  <a:cubicBezTo>
                    <a:pt x="477" y="256"/>
                    <a:pt x="477" y="256"/>
                    <a:pt x="477" y="256"/>
                  </a:cubicBezTo>
                  <a:cubicBezTo>
                    <a:pt x="477" y="255"/>
                    <a:pt x="477" y="255"/>
                    <a:pt x="477" y="254"/>
                  </a:cubicBezTo>
                  <a:cubicBezTo>
                    <a:pt x="477" y="253"/>
                    <a:pt x="477" y="253"/>
                    <a:pt x="477" y="252"/>
                  </a:cubicBezTo>
                  <a:cubicBezTo>
                    <a:pt x="477" y="251"/>
                    <a:pt x="477" y="250"/>
                    <a:pt x="477" y="249"/>
                  </a:cubicBezTo>
                  <a:cubicBezTo>
                    <a:pt x="477" y="248"/>
                    <a:pt x="477" y="248"/>
                    <a:pt x="477" y="248"/>
                  </a:cubicBezTo>
                  <a:cubicBezTo>
                    <a:pt x="477" y="247"/>
                    <a:pt x="477" y="247"/>
                    <a:pt x="477" y="247"/>
                  </a:cubicBezTo>
                  <a:cubicBezTo>
                    <a:pt x="477" y="246"/>
                    <a:pt x="477" y="246"/>
                    <a:pt x="477" y="246"/>
                  </a:cubicBezTo>
                  <a:cubicBezTo>
                    <a:pt x="477" y="244"/>
                    <a:pt x="477" y="242"/>
                    <a:pt x="478" y="240"/>
                  </a:cubicBezTo>
                  <a:cubicBezTo>
                    <a:pt x="478" y="239"/>
                    <a:pt x="478" y="238"/>
                    <a:pt x="478" y="237"/>
                  </a:cubicBezTo>
                  <a:cubicBezTo>
                    <a:pt x="478" y="237"/>
                    <a:pt x="478" y="237"/>
                    <a:pt x="478" y="237"/>
                  </a:cubicBezTo>
                  <a:cubicBezTo>
                    <a:pt x="478" y="237"/>
                    <a:pt x="478" y="237"/>
                    <a:pt x="478" y="237"/>
                  </a:cubicBezTo>
                  <a:cubicBezTo>
                    <a:pt x="478" y="236"/>
                    <a:pt x="478" y="235"/>
                    <a:pt x="478" y="234"/>
                  </a:cubicBezTo>
                  <a:cubicBezTo>
                    <a:pt x="478" y="234"/>
                    <a:pt x="478" y="233"/>
                    <a:pt x="478" y="232"/>
                  </a:cubicBezTo>
                  <a:cubicBezTo>
                    <a:pt x="478" y="231"/>
                    <a:pt x="478" y="229"/>
                    <a:pt x="478" y="228"/>
                  </a:cubicBezTo>
                  <a:cubicBezTo>
                    <a:pt x="478" y="216"/>
                    <a:pt x="478" y="216"/>
                    <a:pt x="478" y="216"/>
                  </a:cubicBezTo>
                  <a:cubicBezTo>
                    <a:pt x="478" y="216"/>
                    <a:pt x="478" y="216"/>
                    <a:pt x="478" y="216"/>
                  </a:cubicBezTo>
                  <a:cubicBezTo>
                    <a:pt x="478" y="216"/>
                    <a:pt x="478" y="216"/>
                    <a:pt x="478" y="216"/>
                  </a:cubicBezTo>
                  <a:cubicBezTo>
                    <a:pt x="478" y="216"/>
                    <a:pt x="478" y="216"/>
                    <a:pt x="478" y="216"/>
                  </a:cubicBezTo>
                  <a:cubicBezTo>
                    <a:pt x="478" y="216"/>
                    <a:pt x="478" y="216"/>
                    <a:pt x="478" y="216"/>
                  </a:cubicBezTo>
                  <a:cubicBezTo>
                    <a:pt x="478" y="216"/>
                    <a:pt x="478" y="216"/>
                    <a:pt x="478" y="216"/>
                  </a:cubicBezTo>
                  <a:cubicBezTo>
                    <a:pt x="478" y="216"/>
                    <a:pt x="478" y="216"/>
                    <a:pt x="478" y="216"/>
                  </a:cubicBezTo>
                  <a:cubicBezTo>
                    <a:pt x="479" y="174"/>
                    <a:pt x="480" y="132"/>
                    <a:pt x="481" y="90"/>
                  </a:cubicBezTo>
                  <a:cubicBezTo>
                    <a:pt x="481" y="90"/>
                    <a:pt x="481" y="90"/>
                    <a:pt x="481" y="90"/>
                  </a:cubicBezTo>
                  <a:cubicBezTo>
                    <a:pt x="481" y="90"/>
                    <a:pt x="481" y="90"/>
                    <a:pt x="481" y="90"/>
                  </a:cubicBezTo>
                  <a:cubicBezTo>
                    <a:pt x="481" y="91"/>
                    <a:pt x="481" y="91"/>
                    <a:pt x="481" y="91"/>
                  </a:cubicBezTo>
                  <a:cubicBezTo>
                    <a:pt x="481" y="91"/>
                    <a:pt x="481" y="91"/>
                    <a:pt x="481" y="91"/>
                  </a:cubicBezTo>
                  <a:cubicBezTo>
                    <a:pt x="481" y="91"/>
                    <a:pt x="481" y="91"/>
                    <a:pt x="481" y="91"/>
                  </a:cubicBezTo>
                  <a:cubicBezTo>
                    <a:pt x="481" y="91"/>
                    <a:pt x="481" y="91"/>
                    <a:pt x="481" y="91"/>
                  </a:cubicBezTo>
                  <a:cubicBezTo>
                    <a:pt x="481" y="91"/>
                    <a:pt x="481" y="91"/>
                    <a:pt x="481" y="91"/>
                  </a:cubicBezTo>
                  <a:cubicBezTo>
                    <a:pt x="481" y="91"/>
                    <a:pt x="481" y="91"/>
                    <a:pt x="481" y="91"/>
                  </a:cubicBezTo>
                  <a:cubicBezTo>
                    <a:pt x="481" y="91"/>
                    <a:pt x="481" y="91"/>
                    <a:pt x="481" y="91"/>
                  </a:cubicBezTo>
                  <a:cubicBezTo>
                    <a:pt x="481" y="91"/>
                    <a:pt x="481" y="91"/>
                    <a:pt x="481" y="91"/>
                  </a:cubicBezTo>
                  <a:cubicBezTo>
                    <a:pt x="481" y="110"/>
                    <a:pt x="481" y="110"/>
                    <a:pt x="481" y="110"/>
                  </a:cubicBezTo>
                  <a:cubicBezTo>
                    <a:pt x="481" y="111"/>
                    <a:pt x="481" y="111"/>
                    <a:pt x="481" y="111"/>
                  </a:cubicBezTo>
                  <a:cubicBezTo>
                    <a:pt x="481" y="114"/>
                    <a:pt x="481" y="116"/>
                    <a:pt x="480" y="119"/>
                  </a:cubicBezTo>
                  <a:cubicBezTo>
                    <a:pt x="480" y="119"/>
                    <a:pt x="480" y="120"/>
                    <a:pt x="480" y="121"/>
                  </a:cubicBezTo>
                  <a:cubicBezTo>
                    <a:pt x="480" y="121"/>
                    <a:pt x="480" y="122"/>
                    <a:pt x="480" y="123"/>
                  </a:cubicBezTo>
                  <a:cubicBezTo>
                    <a:pt x="480" y="124"/>
                    <a:pt x="480" y="124"/>
                    <a:pt x="480" y="125"/>
                  </a:cubicBezTo>
                  <a:cubicBezTo>
                    <a:pt x="480" y="126"/>
                    <a:pt x="480" y="127"/>
                    <a:pt x="480" y="127"/>
                  </a:cubicBezTo>
                  <a:cubicBezTo>
                    <a:pt x="480" y="128"/>
                    <a:pt x="480" y="129"/>
                    <a:pt x="480" y="129"/>
                  </a:cubicBezTo>
                  <a:cubicBezTo>
                    <a:pt x="480" y="130"/>
                    <a:pt x="479" y="131"/>
                    <a:pt x="479" y="131"/>
                  </a:cubicBezTo>
                  <a:cubicBezTo>
                    <a:pt x="479" y="132"/>
                    <a:pt x="479" y="132"/>
                    <a:pt x="479" y="133"/>
                  </a:cubicBezTo>
                  <a:cubicBezTo>
                    <a:pt x="479" y="134"/>
                    <a:pt x="479" y="135"/>
                    <a:pt x="479" y="135"/>
                  </a:cubicBezTo>
                  <a:cubicBezTo>
                    <a:pt x="479" y="137"/>
                    <a:pt x="478" y="138"/>
                    <a:pt x="478" y="139"/>
                  </a:cubicBezTo>
                  <a:cubicBezTo>
                    <a:pt x="478" y="139"/>
                    <a:pt x="478" y="139"/>
                    <a:pt x="478" y="139"/>
                  </a:cubicBezTo>
                  <a:cubicBezTo>
                    <a:pt x="477" y="139"/>
                    <a:pt x="477" y="140"/>
                    <a:pt x="476" y="141"/>
                  </a:cubicBezTo>
                  <a:cubicBezTo>
                    <a:pt x="476" y="141"/>
                    <a:pt x="476" y="141"/>
                    <a:pt x="476" y="141"/>
                  </a:cubicBezTo>
                  <a:cubicBezTo>
                    <a:pt x="475" y="142"/>
                    <a:pt x="475" y="142"/>
                    <a:pt x="474" y="143"/>
                  </a:cubicBezTo>
                  <a:cubicBezTo>
                    <a:pt x="474" y="143"/>
                    <a:pt x="474" y="143"/>
                    <a:pt x="474" y="143"/>
                  </a:cubicBezTo>
                  <a:cubicBezTo>
                    <a:pt x="473" y="143"/>
                    <a:pt x="472" y="144"/>
                    <a:pt x="471" y="144"/>
                  </a:cubicBezTo>
                  <a:cubicBezTo>
                    <a:pt x="471" y="144"/>
                    <a:pt x="471" y="144"/>
                    <a:pt x="471" y="144"/>
                  </a:cubicBezTo>
                  <a:cubicBezTo>
                    <a:pt x="471" y="145"/>
                    <a:pt x="470" y="145"/>
                    <a:pt x="469" y="145"/>
                  </a:cubicBezTo>
                  <a:cubicBezTo>
                    <a:pt x="469" y="145"/>
                    <a:pt x="469" y="145"/>
                    <a:pt x="469" y="145"/>
                  </a:cubicBezTo>
                  <a:cubicBezTo>
                    <a:pt x="468" y="145"/>
                    <a:pt x="467" y="146"/>
                    <a:pt x="466" y="146"/>
                  </a:cubicBezTo>
                  <a:cubicBezTo>
                    <a:pt x="466" y="146"/>
                    <a:pt x="466" y="146"/>
                    <a:pt x="466" y="146"/>
                  </a:cubicBezTo>
                  <a:cubicBezTo>
                    <a:pt x="465" y="146"/>
                    <a:pt x="464" y="146"/>
                    <a:pt x="463" y="146"/>
                  </a:cubicBezTo>
                  <a:cubicBezTo>
                    <a:pt x="463" y="146"/>
                    <a:pt x="463" y="146"/>
                    <a:pt x="463" y="146"/>
                  </a:cubicBezTo>
                  <a:cubicBezTo>
                    <a:pt x="462" y="146"/>
                    <a:pt x="462" y="146"/>
                    <a:pt x="461" y="146"/>
                  </a:cubicBezTo>
                  <a:cubicBezTo>
                    <a:pt x="460" y="146"/>
                    <a:pt x="460" y="146"/>
                    <a:pt x="460" y="146"/>
                  </a:cubicBezTo>
                  <a:cubicBezTo>
                    <a:pt x="460" y="112"/>
                    <a:pt x="461" y="79"/>
                    <a:pt x="462" y="45"/>
                  </a:cubicBezTo>
                  <a:cubicBezTo>
                    <a:pt x="462" y="46"/>
                    <a:pt x="462" y="46"/>
                    <a:pt x="462" y="46"/>
                  </a:cubicBezTo>
                  <a:cubicBezTo>
                    <a:pt x="462" y="46"/>
                    <a:pt x="462" y="46"/>
                    <a:pt x="462" y="46"/>
                  </a:cubicBezTo>
                  <a:cubicBezTo>
                    <a:pt x="461" y="46"/>
                    <a:pt x="461" y="46"/>
                    <a:pt x="461" y="46"/>
                  </a:cubicBezTo>
                  <a:cubicBezTo>
                    <a:pt x="461" y="46"/>
                    <a:pt x="461" y="46"/>
                    <a:pt x="461" y="46"/>
                  </a:cubicBezTo>
                  <a:cubicBezTo>
                    <a:pt x="461" y="47"/>
                    <a:pt x="461" y="47"/>
                    <a:pt x="460" y="47"/>
                  </a:cubicBezTo>
                  <a:cubicBezTo>
                    <a:pt x="460" y="47"/>
                    <a:pt x="460" y="47"/>
                    <a:pt x="460" y="47"/>
                  </a:cubicBezTo>
                  <a:cubicBezTo>
                    <a:pt x="460" y="47"/>
                    <a:pt x="459" y="48"/>
                    <a:pt x="459" y="48"/>
                  </a:cubicBezTo>
                  <a:cubicBezTo>
                    <a:pt x="459" y="48"/>
                    <a:pt x="459" y="48"/>
                    <a:pt x="459" y="48"/>
                  </a:cubicBezTo>
                  <a:cubicBezTo>
                    <a:pt x="458" y="48"/>
                    <a:pt x="458" y="48"/>
                    <a:pt x="457" y="49"/>
                  </a:cubicBezTo>
                  <a:cubicBezTo>
                    <a:pt x="457" y="49"/>
                    <a:pt x="457" y="49"/>
                    <a:pt x="457" y="49"/>
                  </a:cubicBezTo>
                  <a:cubicBezTo>
                    <a:pt x="457" y="49"/>
                    <a:pt x="456" y="49"/>
                    <a:pt x="455" y="49"/>
                  </a:cubicBezTo>
                  <a:cubicBezTo>
                    <a:pt x="455" y="49"/>
                    <a:pt x="455" y="49"/>
                    <a:pt x="455" y="49"/>
                  </a:cubicBezTo>
                  <a:cubicBezTo>
                    <a:pt x="455" y="49"/>
                    <a:pt x="454" y="49"/>
                    <a:pt x="454" y="50"/>
                  </a:cubicBezTo>
                  <a:cubicBezTo>
                    <a:pt x="453" y="50"/>
                    <a:pt x="453" y="50"/>
                    <a:pt x="453" y="50"/>
                  </a:cubicBezTo>
                  <a:cubicBezTo>
                    <a:pt x="452" y="50"/>
                    <a:pt x="452" y="50"/>
                    <a:pt x="451" y="50"/>
                  </a:cubicBezTo>
                  <a:cubicBezTo>
                    <a:pt x="451" y="50"/>
                    <a:pt x="451" y="50"/>
                    <a:pt x="450" y="50"/>
                  </a:cubicBezTo>
                  <a:cubicBezTo>
                    <a:pt x="449" y="51"/>
                    <a:pt x="447" y="51"/>
                    <a:pt x="445" y="51"/>
                  </a:cubicBezTo>
                  <a:cubicBezTo>
                    <a:pt x="445" y="51"/>
                    <a:pt x="445" y="51"/>
                    <a:pt x="445" y="51"/>
                  </a:cubicBezTo>
                  <a:cubicBezTo>
                    <a:pt x="443" y="52"/>
                    <a:pt x="441" y="52"/>
                    <a:pt x="439" y="52"/>
                  </a:cubicBezTo>
                  <a:cubicBezTo>
                    <a:pt x="439" y="52"/>
                    <a:pt x="439" y="52"/>
                    <a:pt x="439" y="52"/>
                  </a:cubicBezTo>
                  <a:cubicBezTo>
                    <a:pt x="436" y="52"/>
                    <a:pt x="434" y="52"/>
                    <a:pt x="432" y="52"/>
                  </a:cubicBezTo>
                  <a:cubicBezTo>
                    <a:pt x="432" y="52"/>
                    <a:pt x="432" y="52"/>
                    <a:pt x="432" y="52"/>
                  </a:cubicBezTo>
                  <a:cubicBezTo>
                    <a:pt x="429" y="53"/>
                    <a:pt x="427" y="53"/>
                    <a:pt x="425" y="53"/>
                  </a:cubicBezTo>
                  <a:cubicBezTo>
                    <a:pt x="424" y="53"/>
                    <a:pt x="424" y="53"/>
                    <a:pt x="424" y="53"/>
                  </a:cubicBezTo>
                  <a:cubicBezTo>
                    <a:pt x="424" y="35"/>
                    <a:pt x="425" y="17"/>
                    <a:pt x="425" y="0"/>
                  </a:cubicBezTo>
                  <a:cubicBezTo>
                    <a:pt x="425" y="0"/>
                    <a:pt x="425" y="0"/>
                    <a:pt x="425" y="0"/>
                  </a:cubicBezTo>
                  <a:cubicBezTo>
                    <a:pt x="425" y="0"/>
                    <a:pt x="425" y="0"/>
                    <a:pt x="425" y="0"/>
                  </a:cubicBezTo>
                  <a:cubicBezTo>
                    <a:pt x="424" y="0"/>
                    <a:pt x="424" y="0"/>
                    <a:pt x="424" y="0"/>
                  </a:cubicBezTo>
                  <a:cubicBezTo>
                    <a:pt x="424" y="1"/>
                    <a:pt x="424" y="1"/>
                    <a:pt x="424" y="1"/>
                  </a:cubicBezTo>
                  <a:cubicBezTo>
                    <a:pt x="424" y="1"/>
                    <a:pt x="424" y="1"/>
                    <a:pt x="424" y="1"/>
                  </a:cubicBezTo>
                  <a:cubicBezTo>
                    <a:pt x="423" y="53"/>
                    <a:pt x="423" y="53"/>
                    <a:pt x="423" y="53"/>
                  </a:cubicBezTo>
                  <a:cubicBezTo>
                    <a:pt x="422" y="53"/>
                    <a:pt x="421" y="53"/>
                    <a:pt x="421" y="53"/>
                  </a:cubicBezTo>
                  <a:cubicBezTo>
                    <a:pt x="419" y="53"/>
                    <a:pt x="418" y="53"/>
                    <a:pt x="416" y="53"/>
                  </a:cubicBezTo>
                  <a:cubicBezTo>
                    <a:pt x="415" y="53"/>
                    <a:pt x="414" y="53"/>
                    <a:pt x="412" y="52"/>
                  </a:cubicBezTo>
                  <a:cubicBezTo>
                    <a:pt x="412" y="52"/>
                    <a:pt x="412" y="52"/>
                    <a:pt x="412" y="52"/>
                  </a:cubicBezTo>
                  <a:cubicBezTo>
                    <a:pt x="411" y="52"/>
                    <a:pt x="410" y="52"/>
                    <a:pt x="408" y="52"/>
                  </a:cubicBezTo>
                  <a:cubicBezTo>
                    <a:pt x="408" y="52"/>
                    <a:pt x="408" y="52"/>
                    <a:pt x="408" y="52"/>
                  </a:cubicBezTo>
                  <a:cubicBezTo>
                    <a:pt x="408" y="52"/>
                    <a:pt x="408" y="52"/>
                    <a:pt x="408" y="52"/>
                  </a:cubicBezTo>
                  <a:cubicBezTo>
                    <a:pt x="408" y="52"/>
                    <a:pt x="408" y="52"/>
                    <a:pt x="408" y="52"/>
                  </a:cubicBezTo>
                  <a:cubicBezTo>
                    <a:pt x="408" y="52"/>
                    <a:pt x="408" y="52"/>
                    <a:pt x="408" y="52"/>
                  </a:cubicBezTo>
                  <a:cubicBezTo>
                    <a:pt x="407" y="52"/>
                    <a:pt x="407" y="52"/>
                    <a:pt x="406" y="52"/>
                  </a:cubicBezTo>
                  <a:cubicBezTo>
                    <a:pt x="406" y="52"/>
                    <a:pt x="405" y="52"/>
                    <a:pt x="405" y="52"/>
                  </a:cubicBezTo>
                  <a:cubicBezTo>
                    <a:pt x="404" y="52"/>
                    <a:pt x="404" y="52"/>
                    <a:pt x="403" y="52"/>
                  </a:cubicBezTo>
                  <a:cubicBezTo>
                    <a:pt x="403" y="52"/>
                    <a:pt x="403" y="52"/>
                    <a:pt x="402" y="52"/>
                  </a:cubicBezTo>
                  <a:cubicBezTo>
                    <a:pt x="402" y="52"/>
                    <a:pt x="401" y="52"/>
                    <a:pt x="401" y="52"/>
                  </a:cubicBezTo>
                  <a:cubicBezTo>
                    <a:pt x="401" y="52"/>
                    <a:pt x="400" y="52"/>
                    <a:pt x="400" y="52"/>
                  </a:cubicBezTo>
                  <a:cubicBezTo>
                    <a:pt x="399" y="52"/>
                    <a:pt x="399" y="52"/>
                    <a:pt x="399" y="52"/>
                  </a:cubicBezTo>
                  <a:cubicBezTo>
                    <a:pt x="398" y="52"/>
                    <a:pt x="398" y="52"/>
                    <a:pt x="397" y="52"/>
                  </a:cubicBezTo>
                  <a:cubicBezTo>
                    <a:pt x="397" y="52"/>
                    <a:pt x="397" y="52"/>
                    <a:pt x="397" y="52"/>
                  </a:cubicBezTo>
                  <a:cubicBezTo>
                    <a:pt x="396" y="52"/>
                    <a:pt x="396" y="52"/>
                    <a:pt x="396" y="52"/>
                  </a:cubicBezTo>
                  <a:cubicBezTo>
                    <a:pt x="395" y="52"/>
                    <a:pt x="395" y="52"/>
                    <a:pt x="395" y="52"/>
                  </a:cubicBezTo>
                  <a:cubicBezTo>
                    <a:pt x="394" y="52"/>
                    <a:pt x="394" y="52"/>
                    <a:pt x="394" y="52"/>
                  </a:cubicBezTo>
                  <a:cubicBezTo>
                    <a:pt x="393" y="52"/>
                    <a:pt x="393" y="52"/>
                    <a:pt x="393" y="52"/>
                  </a:cubicBezTo>
                  <a:cubicBezTo>
                    <a:pt x="392" y="52"/>
                    <a:pt x="392" y="52"/>
                    <a:pt x="392" y="52"/>
                  </a:cubicBezTo>
                  <a:cubicBezTo>
                    <a:pt x="391" y="52"/>
                    <a:pt x="391" y="52"/>
                    <a:pt x="391" y="52"/>
                  </a:cubicBezTo>
                  <a:cubicBezTo>
                    <a:pt x="390" y="52"/>
                    <a:pt x="390" y="52"/>
                    <a:pt x="390" y="52"/>
                  </a:cubicBezTo>
                  <a:cubicBezTo>
                    <a:pt x="389" y="52"/>
                    <a:pt x="389" y="52"/>
                    <a:pt x="389" y="52"/>
                  </a:cubicBezTo>
                  <a:cubicBezTo>
                    <a:pt x="389" y="52"/>
                    <a:pt x="389" y="52"/>
                    <a:pt x="389" y="52"/>
                  </a:cubicBezTo>
                  <a:cubicBezTo>
                    <a:pt x="388" y="52"/>
                    <a:pt x="388" y="52"/>
                    <a:pt x="388" y="52"/>
                  </a:cubicBezTo>
                  <a:cubicBezTo>
                    <a:pt x="388" y="52"/>
                    <a:pt x="388" y="52"/>
                    <a:pt x="388" y="52"/>
                  </a:cubicBezTo>
                  <a:cubicBezTo>
                    <a:pt x="387" y="52"/>
                    <a:pt x="387" y="52"/>
                    <a:pt x="387" y="52"/>
                  </a:cubicBezTo>
                  <a:cubicBezTo>
                    <a:pt x="387" y="52"/>
                    <a:pt x="387" y="52"/>
                    <a:pt x="387" y="52"/>
                  </a:cubicBezTo>
                  <a:cubicBezTo>
                    <a:pt x="387" y="52"/>
                    <a:pt x="387" y="52"/>
                    <a:pt x="387" y="52"/>
                  </a:cubicBezTo>
                  <a:cubicBezTo>
                    <a:pt x="386" y="52"/>
                    <a:pt x="386" y="52"/>
                    <a:pt x="386" y="52"/>
                  </a:cubicBezTo>
                  <a:cubicBezTo>
                    <a:pt x="386" y="52"/>
                    <a:pt x="386" y="52"/>
                    <a:pt x="386" y="52"/>
                  </a:cubicBezTo>
                  <a:cubicBezTo>
                    <a:pt x="385" y="52"/>
                    <a:pt x="385" y="52"/>
                    <a:pt x="385" y="52"/>
                  </a:cubicBezTo>
                  <a:cubicBezTo>
                    <a:pt x="384" y="52"/>
                    <a:pt x="384" y="52"/>
                    <a:pt x="384" y="52"/>
                  </a:cubicBezTo>
                  <a:cubicBezTo>
                    <a:pt x="383" y="52"/>
                    <a:pt x="383" y="52"/>
                    <a:pt x="383" y="52"/>
                  </a:cubicBezTo>
                  <a:cubicBezTo>
                    <a:pt x="382" y="52"/>
                    <a:pt x="382" y="52"/>
                    <a:pt x="382" y="52"/>
                  </a:cubicBezTo>
                  <a:cubicBezTo>
                    <a:pt x="381" y="52"/>
                    <a:pt x="381" y="52"/>
                    <a:pt x="381" y="52"/>
                  </a:cubicBezTo>
                  <a:cubicBezTo>
                    <a:pt x="381" y="52"/>
                    <a:pt x="381" y="52"/>
                    <a:pt x="381" y="52"/>
                  </a:cubicBezTo>
                  <a:cubicBezTo>
                    <a:pt x="380" y="52"/>
                    <a:pt x="380" y="52"/>
                    <a:pt x="380" y="52"/>
                  </a:cubicBezTo>
                  <a:cubicBezTo>
                    <a:pt x="379" y="52"/>
                    <a:pt x="379" y="52"/>
                    <a:pt x="379" y="52"/>
                  </a:cubicBezTo>
                  <a:cubicBezTo>
                    <a:pt x="378" y="52"/>
                    <a:pt x="378" y="52"/>
                    <a:pt x="378" y="52"/>
                  </a:cubicBezTo>
                  <a:cubicBezTo>
                    <a:pt x="378" y="52"/>
                    <a:pt x="378" y="52"/>
                    <a:pt x="378" y="52"/>
                  </a:cubicBezTo>
                  <a:cubicBezTo>
                    <a:pt x="378" y="52"/>
                    <a:pt x="378" y="52"/>
                    <a:pt x="378" y="52"/>
                  </a:cubicBezTo>
                  <a:cubicBezTo>
                    <a:pt x="378" y="52"/>
                    <a:pt x="378" y="52"/>
                    <a:pt x="378" y="52"/>
                  </a:cubicBezTo>
                  <a:cubicBezTo>
                    <a:pt x="377" y="52"/>
                    <a:pt x="377" y="52"/>
                    <a:pt x="377" y="52"/>
                  </a:cubicBezTo>
                  <a:cubicBezTo>
                    <a:pt x="376" y="52"/>
                    <a:pt x="376" y="52"/>
                    <a:pt x="376" y="52"/>
                  </a:cubicBezTo>
                  <a:cubicBezTo>
                    <a:pt x="375" y="52"/>
                    <a:pt x="375" y="52"/>
                    <a:pt x="375" y="52"/>
                  </a:cubicBezTo>
                  <a:cubicBezTo>
                    <a:pt x="374" y="52"/>
                    <a:pt x="374" y="52"/>
                    <a:pt x="374" y="52"/>
                  </a:cubicBezTo>
                  <a:cubicBezTo>
                    <a:pt x="373" y="52"/>
                    <a:pt x="373" y="52"/>
                    <a:pt x="373" y="52"/>
                  </a:cubicBezTo>
                  <a:cubicBezTo>
                    <a:pt x="373" y="52"/>
                    <a:pt x="373" y="52"/>
                    <a:pt x="373" y="52"/>
                  </a:cubicBezTo>
                  <a:cubicBezTo>
                    <a:pt x="373" y="52"/>
                    <a:pt x="372" y="52"/>
                    <a:pt x="372" y="53"/>
                  </a:cubicBezTo>
                  <a:cubicBezTo>
                    <a:pt x="371" y="53"/>
                    <a:pt x="371" y="53"/>
                    <a:pt x="370" y="53"/>
                  </a:cubicBezTo>
                  <a:cubicBezTo>
                    <a:pt x="369" y="53"/>
                    <a:pt x="369" y="53"/>
                    <a:pt x="369" y="53"/>
                  </a:cubicBezTo>
                  <a:cubicBezTo>
                    <a:pt x="369" y="53"/>
                    <a:pt x="369" y="53"/>
                    <a:pt x="369" y="53"/>
                  </a:cubicBezTo>
                  <a:cubicBezTo>
                    <a:pt x="369" y="53"/>
                    <a:pt x="369" y="53"/>
                    <a:pt x="369" y="53"/>
                  </a:cubicBezTo>
                  <a:cubicBezTo>
                    <a:pt x="369" y="53"/>
                    <a:pt x="369" y="53"/>
                    <a:pt x="369" y="53"/>
                  </a:cubicBezTo>
                  <a:cubicBezTo>
                    <a:pt x="367" y="53"/>
                    <a:pt x="366" y="53"/>
                    <a:pt x="365" y="53"/>
                  </a:cubicBezTo>
                  <a:cubicBezTo>
                    <a:pt x="364" y="54"/>
                    <a:pt x="363" y="54"/>
                    <a:pt x="362" y="54"/>
                  </a:cubicBezTo>
                  <a:cubicBezTo>
                    <a:pt x="361" y="54"/>
                    <a:pt x="361" y="54"/>
                    <a:pt x="361" y="54"/>
                  </a:cubicBezTo>
                  <a:cubicBezTo>
                    <a:pt x="361" y="54"/>
                    <a:pt x="361" y="54"/>
                    <a:pt x="361" y="54"/>
                  </a:cubicBezTo>
                  <a:cubicBezTo>
                    <a:pt x="361" y="54"/>
                    <a:pt x="361" y="54"/>
                    <a:pt x="361" y="54"/>
                  </a:cubicBezTo>
                  <a:cubicBezTo>
                    <a:pt x="360" y="54"/>
                    <a:pt x="359" y="54"/>
                    <a:pt x="358" y="55"/>
                  </a:cubicBezTo>
                  <a:cubicBezTo>
                    <a:pt x="356" y="55"/>
                    <a:pt x="355" y="55"/>
                    <a:pt x="354" y="55"/>
                  </a:cubicBezTo>
                  <a:cubicBezTo>
                    <a:pt x="354" y="56"/>
                    <a:pt x="354" y="56"/>
                    <a:pt x="354" y="56"/>
                  </a:cubicBezTo>
                  <a:cubicBezTo>
                    <a:pt x="353" y="56"/>
                    <a:pt x="353" y="56"/>
                    <a:pt x="353" y="56"/>
                  </a:cubicBezTo>
                  <a:cubicBezTo>
                    <a:pt x="353" y="56"/>
                    <a:pt x="353" y="56"/>
                    <a:pt x="353" y="56"/>
                  </a:cubicBezTo>
                  <a:cubicBezTo>
                    <a:pt x="353" y="56"/>
                    <a:pt x="353" y="56"/>
                    <a:pt x="353" y="56"/>
                  </a:cubicBezTo>
                  <a:cubicBezTo>
                    <a:pt x="352" y="56"/>
                    <a:pt x="352" y="56"/>
                    <a:pt x="352" y="56"/>
                  </a:cubicBezTo>
                  <a:cubicBezTo>
                    <a:pt x="351" y="56"/>
                    <a:pt x="351" y="56"/>
                    <a:pt x="351" y="56"/>
                  </a:cubicBezTo>
                  <a:cubicBezTo>
                    <a:pt x="351" y="56"/>
                    <a:pt x="351" y="56"/>
                    <a:pt x="351" y="56"/>
                  </a:cubicBezTo>
                  <a:cubicBezTo>
                    <a:pt x="351" y="56"/>
                    <a:pt x="351" y="56"/>
                    <a:pt x="351" y="56"/>
                  </a:cubicBezTo>
                  <a:cubicBezTo>
                    <a:pt x="351" y="56"/>
                    <a:pt x="351" y="56"/>
                    <a:pt x="351" y="56"/>
                  </a:cubicBezTo>
                  <a:cubicBezTo>
                    <a:pt x="350" y="57"/>
                    <a:pt x="350" y="57"/>
                    <a:pt x="350" y="57"/>
                  </a:cubicBezTo>
                  <a:cubicBezTo>
                    <a:pt x="350" y="57"/>
                    <a:pt x="350" y="57"/>
                    <a:pt x="350" y="57"/>
                  </a:cubicBezTo>
                  <a:cubicBezTo>
                    <a:pt x="349" y="57"/>
                    <a:pt x="349" y="57"/>
                    <a:pt x="349" y="57"/>
                  </a:cubicBezTo>
                  <a:cubicBezTo>
                    <a:pt x="349" y="57"/>
                    <a:pt x="349" y="57"/>
                    <a:pt x="349" y="57"/>
                  </a:cubicBezTo>
                  <a:cubicBezTo>
                    <a:pt x="348" y="57"/>
                    <a:pt x="348" y="57"/>
                    <a:pt x="348" y="57"/>
                  </a:cubicBezTo>
                  <a:cubicBezTo>
                    <a:pt x="348" y="57"/>
                    <a:pt x="348" y="57"/>
                    <a:pt x="348" y="57"/>
                  </a:cubicBezTo>
                  <a:cubicBezTo>
                    <a:pt x="348" y="57"/>
                    <a:pt x="348" y="57"/>
                    <a:pt x="348" y="57"/>
                  </a:cubicBezTo>
                  <a:cubicBezTo>
                    <a:pt x="348" y="57"/>
                    <a:pt x="348" y="57"/>
                    <a:pt x="348" y="57"/>
                  </a:cubicBezTo>
                  <a:cubicBezTo>
                    <a:pt x="348" y="57"/>
                    <a:pt x="348" y="57"/>
                    <a:pt x="348" y="57"/>
                  </a:cubicBezTo>
                  <a:cubicBezTo>
                    <a:pt x="348" y="58"/>
                    <a:pt x="348" y="58"/>
                    <a:pt x="348" y="58"/>
                  </a:cubicBezTo>
                  <a:cubicBezTo>
                    <a:pt x="347" y="58"/>
                    <a:pt x="347" y="58"/>
                    <a:pt x="347" y="58"/>
                  </a:cubicBezTo>
                  <a:cubicBezTo>
                    <a:pt x="347" y="58"/>
                    <a:pt x="347" y="58"/>
                    <a:pt x="347" y="58"/>
                  </a:cubicBezTo>
                  <a:cubicBezTo>
                    <a:pt x="347" y="58"/>
                    <a:pt x="347" y="58"/>
                    <a:pt x="347" y="58"/>
                  </a:cubicBezTo>
                  <a:cubicBezTo>
                    <a:pt x="346" y="58"/>
                    <a:pt x="346" y="58"/>
                    <a:pt x="346" y="58"/>
                  </a:cubicBezTo>
                  <a:cubicBezTo>
                    <a:pt x="346" y="59"/>
                    <a:pt x="346" y="59"/>
                    <a:pt x="346" y="59"/>
                  </a:cubicBezTo>
                  <a:cubicBezTo>
                    <a:pt x="346" y="59"/>
                    <a:pt x="346" y="59"/>
                    <a:pt x="346" y="59"/>
                  </a:cubicBezTo>
                  <a:cubicBezTo>
                    <a:pt x="346" y="59"/>
                    <a:pt x="346" y="59"/>
                    <a:pt x="346" y="59"/>
                  </a:cubicBezTo>
                  <a:cubicBezTo>
                    <a:pt x="345" y="59"/>
                    <a:pt x="345" y="59"/>
                    <a:pt x="345" y="59"/>
                  </a:cubicBezTo>
                  <a:cubicBezTo>
                    <a:pt x="345" y="59"/>
                    <a:pt x="345" y="59"/>
                    <a:pt x="345" y="59"/>
                  </a:cubicBezTo>
                  <a:cubicBezTo>
                    <a:pt x="345" y="59"/>
                    <a:pt x="345" y="59"/>
                    <a:pt x="345" y="59"/>
                  </a:cubicBezTo>
                  <a:cubicBezTo>
                    <a:pt x="345" y="60"/>
                    <a:pt x="345" y="60"/>
                    <a:pt x="345" y="60"/>
                  </a:cubicBezTo>
                  <a:cubicBezTo>
                    <a:pt x="344" y="60"/>
                    <a:pt x="344" y="60"/>
                    <a:pt x="344" y="60"/>
                  </a:cubicBezTo>
                  <a:cubicBezTo>
                    <a:pt x="344" y="60"/>
                    <a:pt x="344" y="60"/>
                    <a:pt x="344" y="60"/>
                  </a:cubicBezTo>
                  <a:cubicBezTo>
                    <a:pt x="344" y="60"/>
                    <a:pt x="344" y="60"/>
                    <a:pt x="344" y="60"/>
                  </a:cubicBezTo>
                  <a:cubicBezTo>
                    <a:pt x="344" y="60"/>
                    <a:pt x="344" y="60"/>
                    <a:pt x="344" y="60"/>
                  </a:cubicBezTo>
                  <a:cubicBezTo>
                    <a:pt x="344" y="60"/>
                    <a:pt x="344" y="60"/>
                    <a:pt x="344" y="60"/>
                  </a:cubicBezTo>
                  <a:cubicBezTo>
                    <a:pt x="344" y="60"/>
                    <a:pt x="344" y="60"/>
                    <a:pt x="344" y="60"/>
                  </a:cubicBezTo>
                  <a:cubicBezTo>
                    <a:pt x="343" y="61"/>
                    <a:pt x="343" y="61"/>
                    <a:pt x="343" y="61"/>
                  </a:cubicBezTo>
                  <a:cubicBezTo>
                    <a:pt x="343" y="61"/>
                    <a:pt x="343" y="61"/>
                    <a:pt x="343" y="61"/>
                  </a:cubicBezTo>
                  <a:cubicBezTo>
                    <a:pt x="343" y="61"/>
                    <a:pt x="343" y="61"/>
                    <a:pt x="343" y="61"/>
                  </a:cubicBezTo>
                  <a:cubicBezTo>
                    <a:pt x="342" y="62"/>
                    <a:pt x="342" y="62"/>
                    <a:pt x="342" y="62"/>
                  </a:cubicBezTo>
                  <a:cubicBezTo>
                    <a:pt x="342" y="62"/>
                    <a:pt x="342" y="62"/>
                    <a:pt x="342" y="62"/>
                  </a:cubicBezTo>
                  <a:cubicBezTo>
                    <a:pt x="342" y="62"/>
                    <a:pt x="342" y="62"/>
                    <a:pt x="342" y="62"/>
                  </a:cubicBezTo>
                  <a:cubicBezTo>
                    <a:pt x="342" y="62"/>
                    <a:pt x="342" y="62"/>
                    <a:pt x="342" y="62"/>
                  </a:cubicBezTo>
                  <a:cubicBezTo>
                    <a:pt x="342" y="62"/>
                    <a:pt x="342" y="62"/>
                    <a:pt x="342" y="62"/>
                  </a:cubicBezTo>
                  <a:cubicBezTo>
                    <a:pt x="342" y="63"/>
                    <a:pt x="342" y="63"/>
                    <a:pt x="342" y="63"/>
                  </a:cubicBezTo>
                  <a:cubicBezTo>
                    <a:pt x="342" y="63"/>
                    <a:pt x="342" y="63"/>
                    <a:pt x="342" y="63"/>
                  </a:cubicBezTo>
                  <a:cubicBezTo>
                    <a:pt x="341" y="63"/>
                    <a:pt x="341" y="63"/>
                    <a:pt x="341" y="63"/>
                  </a:cubicBezTo>
                  <a:cubicBezTo>
                    <a:pt x="341" y="63"/>
                    <a:pt x="341" y="63"/>
                    <a:pt x="341" y="63"/>
                  </a:cubicBezTo>
                  <a:cubicBezTo>
                    <a:pt x="341" y="63"/>
                    <a:pt x="341" y="63"/>
                    <a:pt x="341" y="63"/>
                  </a:cubicBezTo>
                  <a:cubicBezTo>
                    <a:pt x="341" y="63"/>
                    <a:pt x="341" y="63"/>
                    <a:pt x="341" y="63"/>
                  </a:cubicBezTo>
                  <a:cubicBezTo>
                    <a:pt x="341" y="64"/>
                    <a:pt x="341" y="64"/>
                    <a:pt x="341" y="64"/>
                  </a:cubicBezTo>
                  <a:cubicBezTo>
                    <a:pt x="341" y="64"/>
                    <a:pt x="341" y="64"/>
                    <a:pt x="341" y="64"/>
                  </a:cubicBezTo>
                  <a:cubicBezTo>
                    <a:pt x="341" y="64"/>
                    <a:pt x="341" y="64"/>
                    <a:pt x="341" y="64"/>
                  </a:cubicBezTo>
                  <a:cubicBezTo>
                    <a:pt x="341" y="65"/>
                    <a:pt x="341" y="65"/>
                    <a:pt x="341" y="65"/>
                  </a:cubicBezTo>
                  <a:cubicBezTo>
                    <a:pt x="341" y="65"/>
                    <a:pt x="341" y="65"/>
                    <a:pt x="341" y="65"/>
                  </a:cubicBezTo>
                  <a:cubicBezTo>
                    <a:pt x="341" y="65"/>
                    <a:pt x="341" y="65"/>
                    <a:pt x="341" y="65"/>
                  </a:cubicBezTo>
                  <a:cubicBezTo>
                    <a:pt x="341" y="65"/>
                    <a:pt x="341" y="65"/>
                    <a:pt x="341" y="65"/>
                  </a:cubicBezTo>
                  <a:cubicBezTo>
                    <a:pt x="340" y="66"/>
                    <a:pt x="340" y="66"/>
                    <a:pt x="340" y="66"/>
                  </a:cubicBezTo>
                  <a:cubicBezTo>
                    <a:pt x="340" y="66"/>
                    <a:pt x="340" y="66"/>
                    <a:pt x="340" y="66"/>
                  </a:cubicBezTo>
                  <a:cubicBezTo>
                    <a:pt x="340" y="66"/>
                    <a:pt x="340" y="66"/>
                    <a:pt x="340" y="66"/>
                  </a:cubicBezTo>
                  <a:cubicBezTo>
                    <a:pt x="340" y="67"/>
                    <a:pt x="340" y="67"/>
                    <a:pt x="340" y="67"/>
                  </a:cubicBezTo>
                  <a:cubicBezTo>
                    <a:pt x="340" y="67"/>
                    <a:pt x="340" y="67"/>
                    <a:pt x="340" y="67"/>
                  </a:cubicBezTo>
                  <a:cubicBezTo>
                    <a:pt x="340" y="67"/>
                    <a:pt x="340" y="67"/>
                    <a:pt x="340" y="67"/>
                  </a:cubicBezTo>
                  <a:cubicBezTo>
                    <a:pt x="340" y="93"/>
                    <a:pt x="340" y="119"/>
                    <a:pt x="339" y="145"/>
                  </a:cubicBezTo>
                  <a:cubicBezTo>
                    <a:pt x="339" y="145"/>
                    <a:pt x="338" y="145"/>
                    <a:pt x="338" y="145"/>
                  </a:cubicBezTo>
                  <a:cubicBezTo>
                    <a:pt x="337" y="145"/>
                    <a:pt x="336" y="145"/>
                    <a:pt x="336" y="145"/>
                  </a:cubicBezTo>
                  <a:cubicBezTo>
                    <a:pt x="335" y="145"/>
                    <a:pt x="335" y="145"/>
                    <a:pt x="334" y="145"/>
                  </a:cubicBezTo>
                  <a:cubicBezTo>
                    <a:pt x="333" y="145"/>
                    <a:pt x="333" y="145"/>
                    <a:pt x="332" y="145"/>
                  </a:cubicBezTo>
                  <a:cubicBezTo>
                    <a:pt x="332" y="145"/>
                    <a:pt x="331" y="145"/>
                    <a:pt x="331" y="145"/>
                  </a:cubicBezTo>
                  <a:cubicBezTo>
                    <a:pt x="330" y="145"/>
                    <a:pt x="329" y="145"/>
                    <a:pt x="328" y="145"/>
                  </a:cubicBezTo>
                  <a:cubicBezTo>
                    <a:pt x="328" y="145"/>
                    <a:pt x="328" y="145"/>
                    <a:pt x="328" y="145"/>
                  </a:cubicBezTo>
                  <a:cubicBezTo>
                    <a:pt x="327" y="145"/>
                    <a:pt x="327" y="145"/>
                    <a:pt x="327" y="145"/>
                  </a:cubicBezTo>
                  <a:cubicBezTo>
                    <a:pt x="327" y="145"/>
                    <a:pt x="326" y="145"/>
                    <a:pt x="326" y="145"/>
                  </a:cubicBezTo>
                  <a:cubicBezTo>
                    <a:pt x="325" y="145"/>
                    <a:pt x="324" y="146"/>
                    <a:pt x="324" y="146"/>
                  </a:cubicBezTo>
                  <a:cubicBezTo>
                    <a:pt x="323" y="146"/>
                    <a:pt x="322" y="146"/>
                    <a:pt x="322" y="146"/>
                  </a:cubicBezTo>
                  <a:cubicBezTo>
                    <a:pt x="321" y="146"/>
                    <a:pt x="321" y="146"/>
                    <a:pt x="321" y="146"/>
                  </a:cubicBezTo>
                  <a:cubicBezTo>
                    <a:pt x="321" y="146"/>
                    <a:pt x="321" y="146"/>
                    <a:pt x="321" y="146"/>
                  </a:cubicBezTo>
                  <a:cubicBezTo>
                    <a:pt x="321" y="146"/>
                    <a:pt x="321" y="146"/>
                    <a:pt x="321" y="146"/>
                  </a:cubicBezTo>
                  <a:cubicBezTo>
                    <a:pt x="320" y="146"/>
                    <a:pt x="320" y="146"/>
                    <a:pt x="320" y="146"/>
                  </a:cubicBezTo>
                  <a:cubicBezTo>
                    <a:pt x="320" y="146"/>
                    <a:pt x="320" y="146"/>
                    <a:pt x="320" y="146"/>
                  </a:cubicBezTo>
                  <a:cubicBezTo>
                    <a:pt x="319" y="146"/>
                    <a:pt x="319" y="146"/>
                    <a:pt x="319" y="146"/>
                  </a:cubicBezTo>
                  <a:cubicBezTo>
                    <a:pt x="319" y="146"/>
                    <a:pt x="319" y="146"/>
                    <a:pt x="319" y="146"/>
                  </a:cubicBezTo>
                  <a:cubicBezTo>
                    <a:pt x="318" y="146"/>
                    <a:pt x="318" y="146"/>
                    <a:pt x="318" y="146"/>
                  </a:cubicBezTo>
                  <a:cubicBezTo>
                    <a:pt x="318" y="146"/>
                    <a:pt x="318" y="146"/>
                    <a:pt x="318" y="146"/>
                  </a:cubicBezTo>
                  <a:cubicBezTo>
                    <a:pt x="317" y="146"/>
                    <a:pt x="317" y="146"/>
                    <a:pt x="317" y="146"/>
                  </a:cubicBezTo>
                  <a:cubicBezTo>
                    <a:pt x="316" y="146"/>
                    <a:pt x="316" y="146"/>
                    <a:pt x="316" y="146"/>
                  </a:cubicBezTo>
                  <a:cubicBezTo>
                    <a:pt x="316" y="146"/>
                    <a:pt x="316" y="146"/>
                    <a:pt x="316" y="146"/>
                  </a:cubicBezTo>
                  <a:cubicBezTo>
                    <a:pt x="315" y="146"/>
                    <a:pt x="315" y="146"/>
                    <a:pt x="315" y="146"/>
                  </a:cubicBezTo>
                  <a:cubicBezTo>
                    <a:pt x="315" y="146"/>
                    <a:pt x="315" y="146"/>
                    <a:pt x="315" y="146"/>
                  </a:cubicBezTo>
                  <a:cubicBezTo>
                    <a:pt x="315" y="146"/>
                    <a:pt x="315" y="146"/>
                    <a:pt x="315" y="146"/>
                  </a:cubicBezTo>
                  <a:cubicBezTo>
                    <a:pt x="314" y="146"/>
                    <a:pt x="314" y="146"/>
                    <a:pt x="314" y="146"/>
                  </a:cubicBezTo>
                  <a:cubicBezTo>
                    <a:pt x="313" y="146"/>
                    <a:pt x="313" y="146"/>
                    <a:pt x="313" y="146"/>
                  </a:cubicBezTo>
                  <a:cubicBezTo>
                    <a:pt x="313" y="146"/>
                    <a:pt x="313" y="146"/>
                    <a:pt x="313" y="146"/>
                  </a:cubicBezTo>
                  <a:cubicBezTo>
                    <a:pt x="312" y="146"/>
                    <a:pt x="312" y="146"/>
                    <a:pt x="312" y="147"/>
                  </a:cubicBezTo>
                  <a:cubicBezTo>
                    <a:pt x="311" y="147"/>
                    <a:pt x="311" y="147"/>
                    <a:pt x="311" y="147"/>
                  </a:cubicBezTo>
                  <a:cubicBezTo>
                    <a:pt x="311" y="147"/>
                    <a:pt x="311" y="147"/>
                    <a:pt x="311" y="147"/>
                  </a:cubicBezTo>
                  <a:cubicBezTo>
                    <a:pt x="311" y="147"/>
                    <a:pt x="311" y="147"/>
                    <a:pt x="311" y="147"/>
                  </a:cubicBezTo>
                  <a:cubicBezTo>
                    <a:pt x="311" y="147"/>
                    <a:pt x="310" y="147"/>
                    <a:pt x="310" y="147"/>
                  </a:cubicBezTo>
                  <a:cubicBezTo>
                    <a:pt x="310" y="147"/>
                    <a:pt x="309" y="147"/>
                    <a:pt x="309" y="147"/>
                  </a:cubicBezTo>
                  <a:cubicBezTo>
                    <a:pt x="308" y="147"/>
                    <a:pt x="308" y="147"/>
                    <a:pt x="308" y="147"/>
                  </a:cubicBezTo>
                  <a:cubicBezTo>
                    <a:pt x="308" y="147"/>
                    <a:pt x="308" y="147"/>
                    <a:pt x="308" y="147"/>
                  </a:cubicBezTo>
                  <a:cubicBezTo>
                    <a:pt x="308" y="147"/>
                    <a:pt x="308" y="147"/>
                    <a:pt x="308" y="147"/>
                  </a:cubicBezTo>
                  <a:cubicBezTo>
                    <a:pt x="307" y="147"/>
                    <a:pt x="307" y="147"/>
                    <a:pt x="307" y="147"/>
                  </a:cubicBezTo>
                  <a:cubicBezTo>
                    <a:pt x="307" y="148"/>
                    <a:pt x="307" y="148"/>
                    <a:pt x="307" y="148"/>
                  </a:cubicBezTo>
                  <a:cubicBezTo>
                    <a:pt x="306" y="148"/>
                    <a:pt x="306" y="148"/>
                    <a:pt x="306" y="148"/>
                  </a:cubicBezTo>
                  <a:cubicBezTo>
                    <a:pt x="306" y="148"/>
                    <a:pt x="306" y="148"/>
                    <a:pt x="306" y="148"/>
                  </a:cubicBezTo>
                  <a:cubicBezTo>
                    <a:pt x="306" y="148"/>
                    <a:pt x="306" y="148"/>
                    <a:pt x="306" y="148"/>
                  </a:cubicBezTo>
                  <a:cubicBezTo>
                    <a:pt x="305" y="148"/>
                    <a:pt x="305" y="148"/>
                    <a:pt x="305" y="148"/>
                  </a:cubicBezTo>
                  <a:cubicBezTo>
                    <a:pt x="305" y="148"/>
                    <a:pt x="305" y="148"/>
                    <a:pt x="305" y="148"/>
                  </a:cubicBezTo>
                  <a:cubicBezTo>
                    <a:pt x="305" y="148"/>
                    <a:pt x="305" y="148"/>
                    <a:pt x="305" y="148"/>
                  </a:cubicBezTo>
                  <a:cubicBezTo>
                    <a:pt x="305" y="148"/>
                    <a:pt x="305" y="148"/>
                    <a:pt x="305" y="148"/>
                  </a:cubicBezTo>
                  <a:cubicBezTo>
                    <a:pt x="304" y="149"/>
                    <a:pt x="304" y="149"/>
                    <a:pt x="304" y="149"/>
                  </a:cubicBezTo>
                  <a:cubicBezTo>
                    <a:pt x="304" y="149"/>
                    <a:pt x="304" y="149"/>
                    <a:pt x="304" y="149"/>
                  </a:cubicBezTo>
                  <a:cubicBezTo>
                    <a:pt x="304" y="149"/>
                    <a:pt x="304" y="149"/>
                    <a:pt x="304" y="149"/>
                  </a:cubicBezTo>
                  <a:cubicBezTo>
                    <a:pt x="304" y="149"/>
                    <a:pt x="304" y="149"/>
                    <a:pt x="304" y="149"/>
                  </a:cubicBezTo>
                  <a:cubicBezTo>
                    <a:pt x="304" y="149"/>
                    <a:pt x="304" y="149"/>
                    <a:pt x="304" y="149"/>
                  </a:cubicBezTo>
                  <a:cubicBezTo>
                    <a:pt x="304" y="149"/>
                    <a:pt x="304" y="149"/>
                    <a:pt x="304" y="149"/>
                  </a:cubicBezTo>
                  <a:cubicBezTo>
                    <a:pt x="304" y="149"/>
                    <a:pt x="304" y="149"/>
                    <a:pt x="304" y="149"/>
                  </a:cubicBezTo>
                  <a:cubicBezTo>
                    <a:pt x="304" y="149"/>
                    <a:pt x="304" y="149"/>
                    <a:pt x="304" y="149"/>
                  </a:cubicBezTo>
                  <a:cubicBezTo>
                    <a:pt x="303" y="149"/>
                    <a:pt x="303" y="149"/>
                    <a:pt x="303" y="149"/>
                  </a:cubicBezTo>
                  <a:cubicBezTo>
                    <a:pt x="303" y="149"/>
                    <a:pt x="303" y="149"/>
                    <a:pt x="303" y="149"/>
                  </a:cubicBezTo>
                  <a:cubicBezTo>
                    <a:pt x="303" y="149"/>
                    <a:pt x="303" y="149"/>
                    <a:pt x="303" y="149"/>
                  </a:cubicBezTo>
                  <a:cubicBezTo>
                    <a:pt x="303" y="149"/>
                    <a:pt x="303" y="149"/>
                    <a:pt x="303" y="149"/>
                  </a:cubicBezTo>
                  <a:cubicBezTo>
                    <a:pt x="303" y="150"/>
                    <a:pt x="303" y="150"/>
                    <a:pt x="303" y="150"/>
                  </a:cubicBezTo>
                  <a:cubicBezTo>
                    <a:pt x="303" y="150"/>
                    <a:pt x="303" y="150"/>
                    <a:pt x="303" y="150"/>
                  </a:cubicBezTo>
                  <a:cubicBezTo>
                    <a:pt x="303" y="150"/>
                    <a:pt x="303" y="150"/>
                    <a:pt x="303" y="150"/>
                  </a:cubicBezTo>
                  <a:cubicBezTo>
                    <a:pt x="303" y="150"/>
                    <a:pt x="303" y="150"/>
                    <a:pt x="303" y="150"/>
                  </a:cubicBezTo>
                  <a:cubicBezTo>
                    <a:pt x="302" y="150"/>
                    <a:pt x="302" y="150"/>
                    <a:pt x="302" y="150"/>
                  </a:cubicBezTo>
                  <a:cubicBezTo>
                    <a:pt x="302" y="150"/>
                    <a:pt x="302" y="150"/>
                    <a:pt x="302" y="150"/>
                  </a:cubicBezTo>
                  <a:cubicBezTo>
                    <a:pt x="302" y="150"/>
                    <a:pt x="302" y="150"/>
                    <a:pt x="302" y="150"/>
                  </a:cubicBezTo>
                  <a:cubicBezTo>
                    <a:pt x="302" y="150"/>
                    <a:pt x="302" y="150"/>
                    <a:pt x="302" y="150"/>
                  </a:cubicBezTo>
                  <a:cubicBezTo>
                    <a:pt x="302" y="150"/>
                    <a:pt x="302" y="150"/>
                    <a:pt x="302" y="150"/>
                  </a:cubicBezTo>
                  <a:cubicBezTo>
                    <a:pt x="302" y="150"/>
                    <a:pt x="302" y="150"/>
                    <a:pt x="302" y="150"/>
                  </a:cubicBezTo>
                  <a:cubicBezTo>
                    <a:pt x="302" y="150"/>
                    <a:pt x="302" y="150"/>
                    <a:pt x="302" y="150"/>
                  </a:cubicBezTo>
                  <a:cubicBezTo>
                    <a:pt x="302" y="151"/>
                    <a:pt x="302" y="151"/>
                    <a:pt x="302" y="151"/>
                  </a:cubicBezTo>
                  <a:cubicBezTo>
                    <a:pt x="302" y="151"/>
                    <a:pt x="302" y="151"/>
                    <a:pt x="302" y="151"/>
                  </a:cubicBezTo>
                  <a:cubicBezTo>
                    <a:pt x="302" y="151"/>
                    <a:pt x="302" y="151"/>
                    <a:pt x="302" y="151"/>
                  </a:cubicBezTo>
                  <a:cubicBezTo>
                    <a:pt x="302" y="151"/>
                    <a:pt x="302" y="151"/>
                    <a:pt x="302" y="151"/>
                  </a:cubicBezTo>
                  <a:cubicBezTo>
                    <a:pt x="302" y="151"/>
                    <a:pt x="302" y="151"/>
                    <a:pt x="302" y="151"/>
                  </a:cubicBezTo>
                  <a:cubicBezTo>
                    <a:pt x="302" y="151"/>
                    <a:pt x="302" y="151"/>
                    <a:pt x="302" y="151"/>
                  </a:cubicBezTo>
                  <a:cubicBezTo>
                    <a:pt x="302" y="151"/>
                    <a:pt x="302" y="151"/>
                    <a:pt x="302" y="151"/>
                  </a:cubicBezTo>
                  <a:cubicBezTo>
                    <a:pt x="302" y="151"/>
                    <a:pt x="302" y="151"/>
                    <a:pt x="302" y="151"/>
                  </a:cubicBezTo>
                  <a:cubicBezTo>
                    <a:pt x="302" y="152"/>
                    <a:pt x="302" y="152"/>
                    <a:pt x="302" y="152"/>
                  </a:cubicBezTo>
                  <a:cubicBezTo>
                    <a:pt x="302" y="152"/>
                    <a:pt x="302" y="152"/>
                    <a:pt x="302" y="152"/>
                  </a:cubicBezTo>
                  <a:cubicBezTo>
                    <a:pt x="302" y="152"/>
                    <a:pt x="302" y="152"/>
                    <a:pt x="302" y="152"/>
                  </a:cubicBezTo>
                  <a:cubicBezTo>
                    <a:pt x="302" y="152"/>
                    <a:pt x="302" y="152"/>
                    <a:pt x="302" y="152"/>
                  </a:cubicBezTo>
                  <a:cubicBezTo>
                    <a:pt x="301" y="152"/>
                    <a:pt x="301" y="152"/>
                    <a:pt x="301" y="152"/>
                  </a:cubicBezTo>
                  <a:cubicBezTo>
                    <a:pt x="301" y="152"/>
                    <a:pt x="301" y="152"/>
                    <a:pt x="301" y="152"/>
                  </a:cubicBezTo>
                  <a:cubicBezTo>
                    <a:pt x="301" y="152"/>
                    <a:pt x="301" y="152"/>
                    <a:pt x="301" y="152"/>
                  </a:cubicBezTo>
                  <a:cubicBezTo>
                    <a:pt x="301" y="152"/>
                    <a:pt x="301" y="152"/>
                    <a:pt x="301" y="152"/>
                  </a:cubicBezTo>
                  <a:cubicBezTo>
                    <a:pt x="301" y="165"/>
                    <a:pt x="301" y="177"/>
                    <a:pt x="301" y="190"/>
                  </a:cubicBezTo>
                  <a:cubicBezTo>
                    <a:pt x="300" y="190"/>
                    <a:pt x="300" y="191"/>
                    <a:pt x="299" y="191"/>
                  </a:cubicBezTo>
                  <a:cubicBezTo>
                    <a:pt x="298" y="191"/>
                    <a:pt x="296" y="192"/>
                    <a:pt x="295" y="192"/>
                  </a:cubicBezTo>
                  <a:cubicBezTo>
                    <a:pt x="295" y="192"/>
                    <a:pt x="295" y="192"/>
                    <a:pt x="294" y="192"/>
                  </a:cubicBezTo>
                  <a:cubicBezTo>
                    <a:pt x="293" y="192"/>
                    <a:pt x="292" y="193"/>
                    <a:pt x="290" y="193"/>
                  </a:cubicBezTo>
                  <a:cubicBezTo>
                    <a:pt x="290" y="193"/>
                    <a:pt x="290" y="193"/>
                    <a:pt x="290" y="193"/>
                  </a:cubicBezTo>
                  <a:cubicBezTo>
                    <a:pt x="289" y="193"/>
                    <a:pt x="287" y="194"/>
                    <a:pt x="286" y="194"/>
                  </a:cubicBezTo>
                  <a:cubicBezTo>
                    <a:pt x="286" y="194"/>
                    <a:pt x="285" y="194"/>
                    <a:pt x="285" y="194"/>
                  </a:cubicBezTo>
                  <a:cubicBezTo>
                    <a:pt x="283" y="194"/>
                    <a:pt x="282" y="194"/>
                    <a:pt x="281" y="195"/>
                  </a:cubicBezTo>
                  <a:cubicBezTo>
                    <a:pt x="281" y="195"/>
                    <a:pt x="281" y="195"/>
                    <a:pt x="281" y="195"/>
                  </a:cubicBezTo>
                  <a:cubicBezTo>
                    <a:pt x="279" y="195"/>
                    <a:pt x="277" y="195"/>
                    <a:pt x="275" y="195"/>
                  </a:cubicBezTo>
                  <a:cubicBezTo>
                    <a:pt x="275" y="195"/>
                    <a:pt x="275" y="195"/>
                    <a:pt x="275" y="195"/>
                  </a:cubicBezTo>
                  <a:cubicBezTo>
                    <a:pt x="274" y="195"/>
                    <a:pt x="272" y="195"/>
                    <a:pt x="270" y="196"/>
                  </a:cubicBezTo>
                  <a:cubicBezTo>
                    <a:pt x="270" y="196"/>
                    <a:pt x="270" y="196"/>
                    <a:pt x="270" y="196"/>
                  </a:cubicBezTo>
                  <a:cubicBezTo>
                    <a:pt x="266" y="196"/>
                    <a:pt x="262" y="196"/>
                    <a:pt x="259" y="196"/>
                  </a:cubicBezTo>
                  <a:cubicBezTo>
                    <a:pt x="253" y="196"/>
                    <a:pt x="248" y="196"/>
                    <a:pt x="243" y="196"/>
                  </a:cubicBezTo>
                  <a:cubicBezTo>
                    <a:pt x="243" y="196"/>
                    <a:pt x="243" y="196"/>
                    <a:pt x="243" y="196"/>
                  </a:cubicBezTo>
                  <a:cubicBezTo>
                    <a:pt x="240" y="196"/>
                    <a:pt x="238" y="195"/>
                    <a:pt x="235" y="195"/>
                  </a:cubicBezTo>
                  <a:cubicBezTo>
                    <a:pt x="235" y="195"/>
                    <a:pt x="235" y="195"/>
                    <a:pt x="235" y="195"/>
                  </a:cubicBezTo>
                  <a:cubicBezTo>
                    <a:pt x="232" y="195"/>
                    <a:pt x="230" y="195"/>
                    <a:pt x="227" y="195"/>
                  </a:cubicBezTo>
                  <a:cubicBezTo>
                    <a:pt x="227" y="195"/>
                    <a:pt x="227" y="195"/>
                    <a:pt x="227" y="195"/>
                  </a:cubicBezTo>
                  <a:cubicBezTo>
                    <a:pt x="225" y="195"/>
                    <a:pt x="222" y="194"/>
                    <a:pt x="220" y="194"/>
                  </a:cubicBezTo>
                  <a:cubicBezTo>
                    <a:pt x="220" y="194"/>
                    <a:pt x="220" y="194"/>
                    <a:pt x="220" y="194"/>
                  </a:cubicBezTo>
                  <a:cubicBezTo>
                    <a:pt x="217" y="194"/>
                    <a:pt x="215" y="193"/>
                    <a:pt x="213" y="193"/>
                  </a:cubicBezTo>
                  <a:cubicBezTo>
                    <a:pt x="213" y="193"/>
                    <a:pt x="213" y="193"/>
                    <a:pt x="213" y="193"/>
                  </a:cubicBezTo>
                  <a:cubicBezTo>
                    <a:pt x="211" y="193"/>
                    <a:pt x="208" y="193"/>
                    <a:pt x="206" y="192"/>
                  </a:cubicBezTo>
                  <a:cubicBezTo>
                    <a:pt x="206" y="192"/>
                    <a:pt x="206" y="192"/>
                    <a:pt x="206" y="192"/>
                  </a:cubicBezTo>
                  <a:cubicBezTo>
                    <a:pt x="204" y="192"/>
                    <a:pt x="202" y="191"/>
                    <a:pt x="200" y="191"/>
                  </a:cubicBezTo>
                  <a:cubicBezTo>
                    <a:pt x="199" y="191"/>
                    <a:pt x="198" y="191"/>
                    <a:pt x="197" y="190"/>
                  </a:cubicBezTo>
                  <a:cubicBezTo>
                    <a:pt x="197" y="190"/>
                    <a:pt x="197" y="190"/>
                    <a:pt x="197" y="190"/>
                  </a:cubicBezTo>
                  <a:cubicBezTo>
                    <a:pt x="196" y="190"/>
                    <a:pt x="196" y="190"/>
                    <a:pt x="195" y="190"/>
                  </a:cubicBezTo>
                  <a:cubicBezTo>
                    <a:pt x="194" y="189"/>
                    <a:pt x="192" y="189"/>
                    <a:pt x="191" y="189"/>
                  </a:cubicBezTo>
                  <a:cubicBezTo>
                    <a:pt x="190" y="188"/>
                    <a:pt x="190" y="188"/>
                    <a:pt x="190" y="188"/>
                  </a:cubicBezTo>
                  <a:cubicBezTo>
                    <a:pt x="190" y="188"/>
                    <a:pt x="190" y="188"/>
                    <a:pt x="190" y="188"/>
                  </a:cubicBezTo>
                  <a:cubicBezTo>
                    <a:pt x="190" y="178"/>
                    <a:pt x="190" y="167"/>
                    <a:pt x="190" y="157"/>
                  </a:cubicBezTo>
                  <a:cubicBezTo>
                    <a:pt x="190" y="156"/>
                    <a:pt x="190" y="156"/>
                    <a:pt x="190" y="155"/>
                  </a:cubicBezTo>
                  <a:cubicBezTo>
                    <a:pt x="190" y="155"/>
                    <a:pt x="189" y="154"/>
                    <a:pt x="189" y="154"/>
                  </a:cubicBezTo>
                  <a:cubicBezTo>
                    <a:pt x="189" y="153"/>
                    <a:pt x="188" y="153"/>
                    <a:pt x="188" y="152"/>
                  </a:cubicBezTo>
                  <a:cubicBezTo>
                    <a:pt x="187" y="151"/>
                    <a:pt x="187" y="151"/>
                    <a:pt x="186" y="150"/>
                  </a:cubicBezTo>
                  <a:cubicBezTo>
                    <a:pt x="185" y="150"/>
                    <a:pt x="185" y="150"/>
                    <a:pt x="185" y="150"/>
                  </a:cubicBezTo>
                  <a:cubicBezTo>
                    <a:pt x="185" y="150"/>
                    <a:pt x="185" y="150"/>
                    <a:pt x="185" y="150"/>
                  </a:cubicBezTo>
                  <a:cubicBezTo>
                    <a:pt x="185" y="150"/>
                    <a:pt x="185" y="150"/>
                    <a:pt x="185" y="150"/>
                  </a:cubicBezTo>
                  <a:cubicBezTo>
                    <a:pt x="185" y="150"/>
                    <a:pt x="185" y="150"/>
                    <a:pt x="185" y="150"/>
                  </a:cubicBezTo>
                  <a:cubicBezTo>
                    <a:pt x="184" y="149"/>
                    <a:pt x="184" y="149"/>
                    <a:pt x="184" y="149"/>
                  </a:cubicBezTo>
                  <a:cubicBezTo>
                    <a:pt x="184" y="149"/>
                    <a:pt x="184" y="149"/>
                    <a:pt x="184" y="149"/>
                  </a:cubicBezTo>
                  <a:cubicBezTo>
                    <a:pt x="183" y="149"/>
                    <a:pt x="183" y="149"/>
                    <a:pt x="183" y="149"/>
                  </a:cubicBezTo>
                  <a:cubicBezTo>
                    <a:pt x="183" y="149"/>
                    <a:pt x="183" y="149"/>
                    <a:pt x="183" y="149"/>
                  </a:cubicBezTo>
                  <a:cubicBezTo>
                    <a:pt x="183" y="149"/>
                    <a:pt x="183" y="149"/>
                    <a:pt x="183" y="149"/>
                  </a:cubicBezTo>
                  <a:cubicBezTo>
                    <a:pt x="182" y="149"/>
                    <a:pt x="182" y="149"/>
                    <a:pt x="182" y="149"/>
                  </a:cubicBezTo>
                  <a:cubicBezTo>
                    <a:pt x="182" y="149"/>
                    <a:pt x="182" y="149"/>
                    <a:pt x="182" y="149"/>
                  </a:cubicBezTo>
                  <a:cubicBezTo>
                    <a:pt x="182" y="149"/>
                    <a:pt x="182" y="149"/>
                    <a:pt x="182" y="149"/>
                  </a:cubicBezTo>
                  <a:cubicBezTo>
                    <a:pt x="181" y="149"/>
                    <a:pt x="181" y="149"/>
                    <a:pt x="181" y="149"/>
                  </a:cubicBezTo>
                  <a:cubicBezTo>
                    <a:pt x="181" y="149"/>
                    <a:pt x="181" y="149"/>
                    <a:pt x="181" y="149"/>
                  </a:cubicBezTo>
                  <a:cubicBezTo>
                    <a:pt x="181" y="148"/>
                    <a:pt x="181" y="148"/>
                    <a:pt x="181" y="148"/>
                  </a:cubicBezTo>
                  <a:cubicBezTo>
                    <a:pt x="181" y="148"/>
                    <a:pt x="181" y="148"/>
                    <a:pt x="181" y="148"/>
                  </a:cubicBezTo>
                  <a:cubicBezTo>
                    <a:pt x="181" y="148"/>
                    <a:pt x="181" y="148"/>
                    <a:pt x="181" y="148"/>
                  </a:cubicBezTo>
                  <a:cubicBezTo>
                    <a:pt x="180" y="148"/>
                    <a:pt x="180" y="148"/>
                    <a:pt x="180" y="148"/>
                  </a:cubicBezTo>
                  <a:cubicBezTo>
                    <a:pt x="180" y="148"/>
                    <a:pt x="180" y="148"/>
                    <a:pt x="180" y="148"/>
                  </a:cubicBezTo>
                  <a:cubicBezTo>
                    <a:pt x="179" y="148"/>
                    <a:pt x="179" y="148"/>
                    <a:pt x="179" y="148"/>
                  </a:cubicBezTo>
                  <a:cubicBezTo>
                    <a:pt x="179" y="148"/>
                    <a:pt x="179" y="148"/>
                    <a:pt x="179" y="148"/>
                  </a:cubicBezTo>
                  <a:cubicBezTo>
                    <a:pt x="179" y="148"/>
                    <a:pt x="179" y="148"/>
                    <a:pt x="179" y="148"/>
                  </a:cubicBezTo>
                  <a:cubicBezTo>
                    <a:pt x="179" y="148"/>
                    <a:pt x="179" y="148"/>
                    <a:pt x="179" y="148"/>
                  </a:cubicBezTo>
                  <a:cubicBezTo>
                    <a:pt x="179" y="148"/>
                    <a:pt x="179" y="148"/>
                    <a:pt x="179" y="148"/>
                  </a:cubicBezTo>
                  <a:cubicBezTo>
                    <a:pt x="178" y="148"/>
                    <a:pt x="178" y="148"/>
                    <a:pt x="178" y="148"/>
                  </a:cubicBezTo>
                  <a:cubicBezTo>
                    <a:pt x="178" y="148"/>
                    <a:pt x="178" y="148"/>
                    <a:pt x="178" y="148"/>
                  </a:cubicBezTo>
                  <a:cubicBezTo>
                    <a:pt x="177" y="148"/>
                    <a:pt x="177" y="148"/>
                    <a:pt x="177" y="148"/>
                  </a:cubicBezTo>
                  <a:cubicBezTo>
                    <a:pt x="177" y="148"/>
                    <a:pt x="177" y="148"/>
                    <a:pt x="177" y="148"/>
                  </a:cubicBezTo>
                  <a:cubicBezTo>
                    <a:pt x="176" y="148"/>
                    <a:pt x="176" y="148"/>
                    <a:pt x="176" y="148"/>
                  </a:cubicBezTo>
                  <a:cubicBezTo>
                    <a:pt x="176" y="148"/>
                    <a:pt x="176" y="148"/>
                    <a:pt x="176" y="148"/>
                  </a:cubicBezTo>
                  <a:cubicBezTo>
                    <a:pt x="175" y="148"/>
                    <a:pt x="175" y="148"/>
                    <a:pt x="175" y="148"/>
                  </a:cubicBezTo>
                  <a:cubicBezTo>
                    <a:pt x="175" y="148"/>
                    <a:pt x="175" y="148"/>
                    <a:pt x="175" y="148"/>
                  </a:cubicBezTo>
                  <a:cubicBezTo>
                    <a:pt x="174" y="148"/>
                    <a:pt x="174" y="148"/>
                    <a:pt x="174" y="148"/>
                  </a:cubicBezTo>
                  <a:cubicBezTo>
                    <a:pt x="174" y="147"/>
                    <a:pt x="174" y="147"/>
                    <a:pt x="174" y="147"/>
                  </a:cubicBezTo>
                  <a:cubicBezTo>
                    <a:pt x="173" y="147"/>
                    <a:pt x="173" y="147"/>
                    <a:pt x="173" y="147"/>
                  </a:cubicBezTo>
                  <a:cubicBezTo>
                    <a:pt x="172" y="147"/>
                    <a:pt x="172" y="147"/>
                    <a:pt x="172" y="147"/>
                  </a:cubicBezTo>
                  <a:cubicBezTo>
                    <a:pt x="171" y="147"/>
                    <a:pt x="171" y="147"/>
                    <a:pt x="171" y="147"/>
                  </a:cubicBezTo>
                  <a:cubicBezTo>
                    <a:pt x="171" y="147"/>
                    <a:pt x="171" y="147"/>
                    <a:pt x="171" y="147"/>
                  </a:cubicBezTo>
                  <a:cubicBezTo>
                    <a:pt x="170" y="147"/>
                    <a:pt x="170" y="147"/>
                    <a:pt x="170" y="147"/>
                  </a:cubicBezTo>
                  <a:cubicBezTo>
                    <a:pt x="169" y="147"/>
                    <a:pt x="169" y="147"/>
                    <a:pt x="169" y="147"/>
                  </a:cubicBezTo>
                  <a:cubicBezTo>
                    <a:pt x="168" y="147"/>
                    <a:pt x="168" y="147"/>
                    <a:pt x="168" y="147"/>
                  </a:cubicBezTo>
                  <a:cubicBezTo>
                    <a:pt x="167" y="147"/>
                    <a:pt x="167" y="147"/>
                    <a:pt x="167" y="147"/>
                  </a:cubicBezTo>
                  <a:cubicBezTo>
                    <a:pt x="167" y="147"/>
                    <a:pt x="166" y="147"/>
                    <a:pt x="166" y="147"/>
                  </a:cubicBezTo>
                  <a:cubicBezTo>
                    <a:pt x="165" y="147"/>
                    <a:pt x="165" y="147"/>
                    <a:pt x="164" y="147"/>
                  </a:cubicBezTo>
                  <a:cubicBezTo>
                    <a:pt x="164" y="147"/>
                    <a:pt x="163" y="147"/>
                    <a:pt x="163" y="147"/>
                  </a:cubicBezTo>
                  <a:cubicBezTo>
                    <a:pt x="163" y="147"/>
                    <a:pt x="162" y="147"/>
                    <a:pt x="162" y="147"/>
                  </a:cubicBezTo>
                  <a:cubicBezTo>
                    <a:pt x="161" y="147"/>
                    <a:pt x="161" y="147"/>
                    <a:pt x="161" y="147"/>
                  </a:cubicBezTo>
                  <a:cubicBezTo>
                    <a:pt x="161" y="147"/>
                    <a:pt x="161" y="147"/>
                    <a:pt x="161" y="147"/>
                  </a:cubicBezTo>
                  <a:cubicBezTo>
                    <a:pt x="160" y="147"/>
                    <a:pt x="160" y="147"/>
                    <a:pt x="159" y="147"/>
                  </a:cubicBezTo>
                  <a:cubicBezTo>
                    <a:pt x="159" y="147"/>
                    <a:pt x="158" y="147"/>
                    <a:pt x="157" y="147"/>
                  </a:cubicBezTo>
                  <a:cubicBezTo>
                    <a:pt x="157" y="147"/>
                    <a:pt x="157" y="147"/>
                    <a:pt x="157" y="147"/>
                  </a:cubicBezTo>
                  <a:cubicBezTo>
                    <a:pt x="156" y="147"/>
                    <a:pt x="156" y="147"/>
                    <a:pt x="156" y="147"/>
                  </a:cubicBezTo>
                  <a:cubicBezTo>
                    <a:pt x="155" y="147"/>
                    <a:pt x="155" y="147"/>
                    <a:pt x="155" y="147"/>
                  </a:cubicBezTo>
                  <a:cubicBezTo>
                    <a:pt x="154" y="147"/>
                    <a:pt x="154" y="147"/>
                    <a:pt x="153" y="147"/>
                  </a:cubicBezTo>
                  <a:cubicBezTo>
                    <a:pt x="152" y="147"/>
                    <a:pt x="152" y="147"/>
                    <a:pt x="152" y="147"/>
                  </a:cubicBezTo>
                  <a:cubicBezTo>
                    <a:pt x="152" y="147"/>
                    <a:pt x="151" y="147"/>
                    <a:pt x="151" y="147"/>
                  </a:cubicBezTo>
                  <a:cubicBezTo>
                    <a:pt x="150" y="147"/>
                    <a:pt x="150" y="147"/>
                    <a:pt x="150" y="147"/>
                  </a:cubicBezTo>
                  <a:cubicBezTo>
                    <a:pt x="149" y="147"/>
                    <a:pt x="149" y="146"/>
                    <a:pt x="148" y="146"/>
                  </a:cubicBezTo>
                  <a:cubicBezTo>
                    <a:pt x="148" y="146"/>
                    <a:pt x="147" y="146"/>
                    <a:pt x="147" y="146"/>
                  </a:cubicBezTo>
                  <a:cubicBezTo>
                    <a:pt x="147" y="146"/>
                    <a:pt x="147" y="146"/>
                    <a:pt x="147" y="146"/>
                  </a:cubicBezTo>
                  <a:cubicBezTo>
                    <a:pt x="146" y="146"/>
                    <a:pt x="146" y="146"/>
                    <a:pt x="146" y="146"/>
                  </a:cubicBezTo>
                  <a:cubicBezTo>
                    <a:pt x="145" y="146"/>
                    <a:pt x="144" y="146"/>
                    <a:pt x="143" y="146"/>
                  </a:cubicBezTo>
                  <a:cubicBezTo>
                    <a:pt x="141" y="146"/>
                    <a:pt x="140" y="146"/>
                    <a:pt x="139" y="146"/>
                  </a:cubicBezTo>
                  <a:cubicBezTo>
                    <a:pt x="138" y="146"/>
                    <a:pt x="138" y="146"/>
                    <a:pt x="137" y="146"/>
                  </a:cubicBezTo>
                  <a:cubicBezTo>
                    <a:pt x="136" y="146"/>
                    <a:pt x="136" y="146"/>
                    <a:pt x="136" y="146"/>
                  </a:cubicBezTo>
                  <a:cubicBezTo>
                    <a:pt x="136" y="146"/>
                    <a:pt x="136" y="146"/>
                    <a:pt x="136" y="146"/>
                  </a:cubicBezTo>
                  <a:cubicBezTo>
                    <a:pt x="135" y="146"/>
                    <a:pt x="134" y="147"/>
                    <a:pt x="132" y="147"/>
                  </a:cubicBezTo>
                  <a:cubicBezTo>
                    <a:pt x="131" y="147"/>
                    <a:pt x="130" y="147"/>
                    <a:pt x="129" y="147"/>
                  </a:cubicBezTo>
                  <a:cubicBezTo>
                    <a:pt x="129" y="147"/>
                    <a:pt x="128" y="147"/>
                    <a:pt x="128" y="147"/>
                  </a:cubicBezTo>
                  <a:cubicBezTo>
                    <a:pt x="127" y="83"/>
                    <a:pt x="127" y="83"/>
                    <a:pt x="127" y="83"/>
                  </a:cubicBezTo>
                  <a:cubicBezTo>
                    <a:pt x="127" y="81"/>
                    <a:pt x="127" y="80"/>
                    <a:pt x="126" y="79"/>
                  </a:cubicBezTo>
                  <a:cubicBezTo>
                    <a:pt x="126" y="77"/>
                    <a:pt x="125" y="76"/>
                    <a:pt x="123" y="74"/>
                  </a:cubicBezTo>
                  <a:cubicBezTo>
                    <a:pt x="122" y="73"/>
                    <a:pt x="121" y="72"/>
                    <a:pt x="119" y="71"/>
                  </a:cubicBezTo>
                  <a:cubicBezTo>
                    <a:pt x="118" y="69"/>
                    <a:pt x="116" y="68"/>
                    <a:pt x="114" y="67"/>
                  </a:cubicBezTo>
                  <a:cubicBezTo>
                    <a:pt x="114" y="67"/>
                    <a:pt x="114" y="67"/>
                    <a:pt x="113" y="67"/>
                  </a:cubicBezTo>
                  <a:cubicBezTo>
                    <a:pt x="113" y="66"/>
                    <a:pt x="112" y="66"/>
                    <a:pt x="112" y="66"/>
                  </a:cubicBezTo>
                  <a:cubicBezTo>
                    <a:pt x="112" y="66"/>
                    <a:pt x="112" y="66"/>
                    <a:pt x="112" y="66"/>
                  </a:cubicBezTo>
                  <a:cubicBezTo>
                    <a:pt x="112" y="66"/>
                    <a:pt x="112" y="66"/>
                    <a:pt x="112" y="66"/>
                  </a:cubicBezTo>
                  <a:cubicBezTo>
                    <a:pt x="111" y="66"/>
                    <a:pt x="111" y="66"/>
                    <a:pt x="110" y="65"/>
                  </a:cubicBezTo>
                  <a:cubicBezTo>
                    <a:pt x="110" y="65"/>
                    <a:pt x="109" y="65"/>
                    <a:pt x="108" y="65"/>
                  </a:cubicBezTo>
                  <a:cubicBezTo>
                    <a:pt x="108" y="65"/>
                    <a:pt x="108" y="65"/>
                    <a:pt x="108" y="65"/>
                  </a:cubicBezTo>
                  <a:cubicBezTo>
                    <a:pt x="108" y="65"/>
                    <a:pt x="108" y="65"/>
                    <a:pt x="108" y="65"/>
                  </a:cubicBezTo>
                  <a:cubicBezTo>
                    <a:pt x="108" y="65"/>
                    <a:pt x="108" y="65"/>
                    <a:pt x="108" y="65"/>
                  </a:cubicBezTo>
                  <a:cubicBezTo>
                    <a:pt x="108" y="65"/>
                    <a:pt x="108" y="65"/>
                    <a:pt x="108" y="65"/>
                  </a:cubicBezTo>
                  <a:cubicBezTo>
                    <a:pt x="107" y="65"/>
                    <a:pt x="107" y="65"/>
                    <a:pt x="107" y="65"/>
                  </a:cubicBezTo>
                  <a:cubicBezTo>
                    <a:pt x="107" y="65"/>
                    <a:pt x="107" y="65"/>
                    <a:pt x="107" y="65"/>
                  </a:cubicBezTo>
                  <a:cubicBezTo>
                    <a:pt x="106" y="64"/>
                    <a:pt x="106" y="64"/>
                    <a:pt x="106" y="64"/>
                  </a:cubicBezTo>
                  <a:cubicBezTo>
                    <a:pt x="106" y="64"/>
                    <a:pt x="106" y="64"/>
                    <a:pt x="106" y="64"/>
                  </a:cubicBezTo>
                  <a:cubicBezTo>
                    <a:pt x="105" y="64"/>
                    <a:pt x="105" y="64"/>
                    <a:pt x="105" y="64"/>
                  </a:cubicBezTo>
                  <a:cubicBezTo>
                    <a:pt x="105" y="64"/>
                    <a:pt x="105" y="64"/>
                    <a:pt x="105" y="64"/>
                  </a:cubicBezTo>
                  <a:cubicBezTo>
                    <a:pt x="104" y="64"/>
                    <a:pt x="104" y="64"/>
                    <a:pt x="104" y="64"/>
                  </a:cubicBezTo>
                  <a:cubicBezTo>
                    <a:pt x="104" y="64"/>
                    <a:pt x="104" y="64"/>
                    <a:pt x="104" y="64"/>
                  </a:cubicBezTo>
                  <a:cubicBezTo>
                    <a:pt x="104" y="64"/>
                    <a:pt x="104" y="64"/>
                    <a:pt x="104" y="64"/>
                  </a:cubicBezTo>
                  <a:cubicBezTo>
                    <a:pt x="104" y="64"/>
                    <a:pt x="104" y="64"/>
                    <a:pt x="104" y="64"/>
                  </a:cubicBezTo>
                  <a:cubicBezTo>
                    <a:pt x="103" y="64"/>
                    <a:pt x="103" y="64"/>
                    <a:pt x="103" y="64"/>
                  </a:cubicBezTo>
                  <a:cubicBezTo>
                    <a:pt x="103" y="64"/>
                    <a:pt x="103" y="64"/>
                    <a:pt x="103" y="64"/>
                  </a:cubicBezTo>
                  <a:cubicBezTo>
                    <a:pt x="102" y="64"/>
                    <a:pt x="102" y="64"/>
                    <a:pt x="102" y="64"/>
                  </a:cubicBezTo>
                  <a:cubicBezTo>
                    <a:pt x="102" y="64"/>
                    <a:pt x="102" y="64"/>
                    <a:pt x="102" y="64"/>
                  </a:cubicBezTo>
                  <a:cubicBezTo>
                    <a:pt x="101" y="64"/>
                    <a:pt x="101" y="64"/>
                    <a:pt x="101" y="64"/>
                  </a:cubicBezTo>
                  <a:cubicBezTo>
                    <a:pt x="101" y="64"/>
                    <a:pt x="101" y="64"/>
                    <a:pt x="101" y="64"/>
                  </a:cubicBezTo>
                  <a:cubicBezTo>
                    <a:pt x="100" y="64"/>
                    <a:pt x="100" y="64"/>
                    <a:pt x="100" y="64"/>
                  </a:cubicBezTo>
                  <a:cubicBezTo>
                    <a:pt x="100" y="64"/>
                    <a:pt x="100" y="64"/>
                    <a:pt x="100" y="64"/>
                  </a:cubicBezTo>
                  <a:cubicBezTo>
                    <a:pt x="99" y="63"/>
                    <a:pt x="99" y="63"/>
                    <a:pt x="99" y="63"/>
                  </a:cubicBezTo>
                  <a:cubicBezTo>
                    <a:pt x="99" y="63"/>
                    <a:pt x="99" y="63"/>
                    <a:pt x="99" y="63"/>
                  </a:cubicBezTo>
                  <a:cubicBezTo>
                    <a:pt x="98" y="63"/>
                    <a:pt x="98" y="63"/>
                    <a:pt x="98" y="63"/>
                  </a:cubicBezTo>
                  <a:cubicBezTo>
                    <a:pt x="98" y="63"/>
                    <a:pt x="98" y="63"/>
                    <a:pt x="98" y="63"/>
                  </a:cubicBezTo>
                  <a:cubicBezTo>
                    <a:pt x="97" y="63"/>
                    <a:pt x="97" y="63"/>
                    <a:pt x="97" y="63"/>
                  </a:cubicBezTo>
                  <a:cubicBezTo>
                    <a:pt x="96" y="63"/>
                    <a:pt x="96" y="63"/>
                    <a:pt x="96" y="63"/>
                  </a:cubicBezTo>
                  <a:cubicBezTo>
                    <a:pt x="96" y="63"/>
                    <a:pt x="96" y="63"/>
                    <a:pt x="96" y="63"/>
                  </a:cubicBezTo>
                  <a:cubicBezTo>
                    <a:pt x="95" y="63"/>
                    <a:pt x="95" y="63"/>
                    <a:pt x="95" y="63"/>
                  </a:cubicBezTo>
                  <a:cubicBezTo>
                    <a:pt x="95" y="63"/>
                    <a:pt x="95" y="63"/>
                    <a:pt x="95" y="63"/>
                  </a:cubicBezTo>
                  <a:cubicBezTo>
                    <a:pt x="95" y="63"/>
                    <a:pt x="95" y="63"/>
                    <a:pt x="95" y="63"/>
                  </a:cubicBezTo>
                  <a:cubicBezTo>
                    <a:pt x="95" y="63"/>
                    <a:pt x="95" y="63"/>
                    <a:pt x="95" y="63"/>
                  </a:cubicBezTo>
                  <a:cubicBezTo>
                    <a:pt x="94" y="63"/>
                    <a:pt x="94" y="63"/>
                    <a:pt x="94" y="63"/>
                  </a:cubicBezTo>
                  <a:cubicBezTo>
                    <a:pt x="93" y="63"/>
                    <a:pt x="93" y="63"/>
                    <a:pt x="93" y="63"/>
                  </a:cubicBezTo>
                  <a:cubicBezTo>
                    <a:pt x="92" y="63"/>
                    <a:pt x="92" y="63"/>
                    <a:pt x="92" y="63"/>
                  </a:cubicBezTo>
                  <a:cubicBezTo>
                    <a:pt x="92" y="63"/>
                    <a:pt x="92" y="63"/>
                    <a:pt x="92" y="63"/>
                  </a:cubicBezTo>
                  <a:cubicBezTo>
                    <a:pt x="91" y="63"/>
                    <a:pt x="91" y="63"/>
                    <a:pt x="91" y="63"/>
                  </a:cubicBezTo>
                  <a:cubicBezTo>
                    <a:pt x="90" y="63"/>
                    <a:pt x="90" y="63"/>
                    <a:pt x="90" y="63"/>
                  </a:cubicBezTo>
                  <a:cubicBezTo>
                    <a:pt x="89" y="63"/>
                    <a:pt x="89" y="63"/>
                    <a:pt x="89" y="63"/>
                  </a:cubicBezTo>
                  <a:cubicBezTo>
                    <a:pt x="88" y="63"/>
                    <a:pt x="88" y="63"/>
                    <a:pt x="88" y="63"/>
                  </a:cubicBezTo>
                  <a:cubicBezTo>
                    <a:pt x="87" y="63"/>
                    <a:pt x="87" y="63"/>
                    <a:pt x="87" y="63"/>
                  </a:cubicBezTo>
                  <a:cubicBezTo>
                    <a:pt x="86" y="63"/>
                    <a:pt x="86" y="63"/>
                    <a:pt x="86" y="63"/>
                  </a:cubicBezTo>
                  <a:cubicBezTo>
                    <a:pt x="86" y="63"/>
                    <a:pt x="86" y="63"/>
                    <a:pt x="85" y="63"/>
                  </a:cubicBezTo>
                  <a:cubicBezTo>
                    <a:pt x="84" y="63"/>
                    <a:pt x="84" y="63"/>
                    <a:pt x="84" y="63"/>
                  </a:cubicBezTo>
                  <a:cubicBezTo>
                    <a:pt x="84" y="63"/>
                    <a:pt x="84" y="63"/>
                    <a:pt x="84" y="63"/>
                  </a:cubicBezTo>
                  <a:cubicBezTo>
                    <a:pt x="84" y="63"/>
                    <a:pt x="84" y="63"/>
                    <a:pt x="84" y="63"/>
                  </a:cubicBezTo>
                  <a:cubicBezTo>
                    <a:pt x="84" y="63"/>
                    <a:pt x="83" y="63"/>
                    <a:pt x="83" y="63"/>
                  </a:cubicBezTo>
                  <a:cubicBezTo>
                    <a:pt x="82" y="63"/>
                    <a:pt x="82" y="63"/>
                    <a:pt x="82" y="63"/>
                  </a:cubicBezTo>
                  <a:cubicBezTo>
                    <a:pt x="81" y="63"/>
                    <a:pt x="81" y="63"/>
                    <a:pt x="81" y="63"/>
                  </a:cubicBezTo>
                  <a:cubicBezTo>
                    <a:pt x="80" y="63"/>
                    <a:pt x="80" y="63"/>
                    <a:pt x="80" y="63"/>
                  </a:cubicBezTo>
                  <a:cubicBezTo>
                    <a:pt x="79" y="63"/>
                    <a:pt x="79" y="63"/>
                    <a:pt x="79" y="63"/>
                  </a:cubicBezTo>
                  <a:cubicBezTo>
                    <a:pt x="79" y="63"/>
                    <a:pt x="79" y="63"/>
                    <a:pt x="79" y="63"/>
                  </a:cubicBezTo>
                  <a:cubicBezTo>
                    <a:pt x="78" y="63"/>
                    <a:pt x="78" y="63"/>
                    <a:pt x="78" y="63"/>
                  </a:cubicBezTo>
                  <a:cubicBezTo>
                    <a:pt x="77" y="63"/>
                    <a:pt x="77" y="63"/>
                    <a:pt x="77" y="63"/>
                  </a:cubicBezTo>
                  <a:cubicBezTo>
                    <a:pt x="77" y="63"/>
                    <a:pt x="77" y="63"/>
                    <a:pt x="77" y="63"/>
                  </a:cubicBezTo>
                  <a:cubicBezTo>
                    <a:pt x="76" y="63"/>
                    <a:pt x="76" y="63"/>
                    <a:pt x="76" y="63"/>
                  </a:cubicBezTo>
                  <a:cubicBezTo>
                    <a:pt x="75" y="63"/>
                    <a:pt x="74" y="63"/>
                    <a:pt x="74" y="63"/>
                  </a:cubicBezTo>
                  <a:cubicBezTo>
                    <a:pt x="73" y="63"/>
                    <a:pt x="72" y="63"/>
                    <a:pt x="72" y="63"/>
                  </a:cubicBezTo>
                  <a:cubicBezTo>
                    <a:pt x="71" y="63"/>
                    <a:pt x="70" y="63"/>
                    <a:pt x="70" y="63"/>
                  </a:cubicBezTo>
                  <a:cubicBezTo>
                    <a:pt x="69" y="63"/>
                    <a:pt x="69" y="63"/>
                    <a:pt x="69" y="63"/>
                  </a:cubicBezTo>
                  <a:cubicBezTo>
                    <a:pt x="69" y="63"/>
                    <a:pt x="69" y="63"/>
                    <a:pt x="69" y="63"/>
                  </a:cubicBezTo>
                  <a:cubicBezTo>
                    <a:pt x="69" y="63"/>
                    <a:pt x="69" y="63"/>
                    <a:pt x="69" y="63"/>
                  </a:cubicBezTo>
                  <a:cubicBezTo>
                    <a:pt x="68" y="63"/>
                    <a:pt x="68" y="63"/>
                    <a:pt x="68" y="63"/>
                  </a:cubicBezTo>
                  <a:cubicBezTo>
                    <a:pt x="66" y="63"/>
                    <a:pt x="65" y="63"/>
                    <a:pt x="64" y="63"/>
                  </a:cubicBezTo>
                  <a:cubicBezTo>
                    <a:pt x="62" y="63"/>
                    <a:pt x="61" y="63"/>
                    <a:pt x="60" y="64"/>
                  </a:cubicBezTo>
                  <a:cubicBezTo>
                    <a:pt x="60" y="64"/>
                    <a:pt x="60" y="64"/>
                    <a:pt x="60" y="64"/>
                  </a:cubicBezTo>
                  <a:cubicBezTo>
                    <a:pt x="60" y="64"/>
                    <a:pt x="60" y="64"/>
                    <a:pt x="60" y="64"/>
                  </a:cubicBezTo>
                  <a:cubicBezTo>
                    <a:pt x="59" y="64"/>
                    <a:pt x="59" y="64"/>
                    <a:pt x="58" y="64"/>
                  </a:cubicBezTo>
                  <a:cubicBezTo>
                    <a:pt x="57" y="64"/>
                    <a:pt x="57" y="64"/>
                    <a:pt x="56" y="64"/>
                  </a:cubicBezTo>
                  <a:cubicBezTo>
                    <a:pt x="56" y="64"/>
                    <a:pt x="56" y="64"/>
                    <a:pt x="56" y="64"/>
                  </a:cubicBezTo>
                  <a:cubicBezTo>
                    <a:pt x="55" y="64"/>
                    <a:pt x="55" y="64"/>
                    <a:pt x="54" y="64"/>
                  </a:cubicBezTo>
                  <a:cubicBezTo>
                    <a:pt x="54" y="64"/>
                    <a:pt x="53" y="64"/>
                    <a:pt x="53" y="64"/>
                  </a:cubicBezTo>
                  <a:cubicBezTo>
                    <a:pt x="52" y="64"/>
                    <a:pt x="51" y="64"/>
                    <a:pt x="50" y="64"/>
                  </a:cubicBezTo>
                  <a:cubicBezTo>
                    <a:pt x="49" y="64"/>
                    <a:pt x="49" y="64"/>
                    <a:pt x="48" y="64"/>
                  </a:cubicBezTo>
                  <a:cubicBezTo>
                    <a:pt x="46" y="64"/>
                    <a:pt x="45" y="64"/>
                    <a:pt x="44" y="65"/>
                  </a:cubicBezTo>
                  <a:cubicBezTo>
                    <a:pt x="44" y="65"/>
                    <a:pt x="44" y="65"/>
                    <a:pt x="44" y="65"/>
                  </a:cubicBezTo>
                  <a:cubicBezTo>
                    <a:pt x="44" y="65"/>
                    <a:pt x="44" y="65"/>
                    <a:pt x="44" y="65"/>
                  </a:cubicBezTo>
                  <a:cubicBezTo>
                    <a:pt x="43" y="65"/>
                    <a:pt x="43" y="65"/>
                    <a:pt x="43" y="65"/>
                  </a:cubicBezTo>
                  <a:cubicBezTo>
                    <a:pt x="43" y="65"/>
                    <a:pt x="43" y="65"/>
                    <a:pt x="43" y="65"/>
                  </a:cubicBezTo>
                  <a:cubicBezTo>
                    <a:pt x="42" y="65"/>
                    <a:pt x="42" y="65"/>
                    <a:pt x="41" y="65"/>
                  </a:cubicBezTo>
                  <a:cubicBezTo>
                    <a:pt x="40" y="65"/>
                    <a:pt x="40" y="65"/>
                    <a:pt x="40" y="65"/>
                  </a:cubicBezTo>
                  <a:cubicBezTo>
                    <a:pt x="39" y="65"/>
                    <a:pt x="38" y="65"/>
                    <a:pt x="37" y="65"/>
                  </a:cubicBezTo>
                  <a:cubicBezTo>
                    <a:pt x="37" y="65"/>
                    <a:pt x="37" y="65"/>
                    <a:pt x="37" y="65"/>
                  </a:cubicBezTo>
                  <a:cubicBezTo>
                    <a:pt x="36" y="65"/>
                    <a:pt x="35" y="65"/>
                    <a:pt x="34" y="65"/>
                  </a:cubicBezTo>
                  <a:cubicBezTo>
                    <a:pt x="33" y="65"/>
                    <a:pt x="31" y="65"/>
                    <a:pt x="30" y="65"/>
                  </a:cubicBezTo>
                  <a:cubicBezTo>
                    <a:pt x="27" y="65"/>
                    <a:pt x="24" y="65"/>
                    <a:pt x="21" y="65"/>
                  </a:cubicBezTo>
                  <a:cubicBezTo>
                    <a:pt x="21" y="65"/>
                    <a:pt x="21" y="65"/>
                    <a:pt x="21" y="65"/>
                  </a:cubicBezTo>
                  <a:cubicBezTo>
                    <a:pt x="20" y="65"/>
                    <a:pt x="18" y="65"/>
                    <a:pt x="17" y="65"/>
                  </a:cubicBezTo>
                  <a:cubicBezTo>
                    <a:pt x="17" y="65"/>
                    <a:pt x="17" y="65"/>
                    <a:pt x="17" y="65"/>
                  </a:cubicBezTo>
                  <a:cubicBezTo>
                    <a:pt x="16" y="65"/>
                    <a:pt x="14" y="64"/>
                    <a:pt x="13" y="64"/>
                  </a:cubicBezTo>
                  <a:cubicBezTo>
                    <a:pt x="12" y="64"/>
                    <a:pt x="11" y="64"/>
                    <a:pt x="10" y="64"/>
                  </a:cubicBezTo>
                  <a:cubicBezTo>
                    <a:pt x="10" y="64"/>
                    <a:pt x="10" y="64"/>
                    <a:pt x="10" y="64"/>
                  </a:cubicBezTo>
                  <a:cubicBezTo>
                    <a:pt x="9" y="63"/>
                    <a:pt x="8" y="63"/>
                    <a:pt x="7" y="63"/>
                  </a:cubicBezTo>
                  <a:cubicBezTo>
                    <a:pt x="6" y="63"/>
                    <a:pt x="6" y="63"/>
                    <a:pt x="6" y="63"/>
                  </a:cubicBezTo>
                  <a:cubicBezTo>
                    <a:pt x="6" y="62"/>
                    <a:pt x="5" y="62"/>
                    <a:pt x="4" y="62"/>
                  </a:cubicBezTo>
                  <a:cubicBezTo>
                    <a:pt x="3" y="62"/>
                    <a:pt x="3" y="62"/>
                    <a:pt x="3" y="62"/>
                  </a:cubicBezTo>
                  <a:cubicBezTo>
                    <a:pt x="3" y="61"/>
                    <a:pt x="2" y="61"/>
                    <a:pt x="1" y="60"/>
                  </a:cubicBezTo>
                  <a:cubicBezTo>
                    <a:pt x="1" y="60"/>
                    <a:pt x="1" y="60"/>
                    <a:pt x="1" y="60"/>
                  </a:cubicBezTo>
                  <a:cubicBezTo>
                    <a:pt x="0" y="59"/>
                    <a:pt x="0" y="59"/>
                    <a:pt x="0" y="59"/>
                  </a:cubicBezTo>
                  <a:cubicBezTo>
                    <a:pt x="0" y="59"/>
                    <a:pt x="0" y="58"/>
                    <a:pt x="0" y="58"/>
                  </a:cubicBezTo>
                  <a:cubicBezTo>
                    <a:pt x="0" y="57"/>
                    <a:pt x="0" y="57"/>
                    <a:pt x="0" y="57"/>
                  </a:cubicBezTo>
                  <a:cubicBezTo>
                    <a:pt x="1" y="97"/>
                    <a:pt x="1" y="138"/>
                    <a:pt x="2" y="179"/>
                  </a:cubicBezTo>
                  <a:cubicBezTo>
                    <a:pt x="2" y="179"/>
                    <a:pt x="2" y="179"/>
                    <a:pt x="2" y="180"/>
                  </a:cubicBezTo>
                  <a:cubicBezTo>
                    <a:pt x="2" y="180"/>
                    <a:pt x="2" y="181"/>
                    <a:pt x="3" y="181"/>
                  </a:cubicBezTo>
                  <a:cubicBezTo>
                    <a:pt x="3" y="182"/>
                    <a:pt x="3" y="182"/>
                    <a:pt x="3" y="182"/>
                  </a:cubicBezTo>
                  <a:cubicBezTo>
                    <a:pt x="4" y="183"/>
                    <a:pt x="4" y="183"/>
                    <a:pt x="4" y="183"/>
                  </a:cubicBezTo>
                  <a:cubicBezTo>
                    <a:pt x="4" y="183"/>
                    <a:pt x="4" y="183"/>
                    <a:pt x="4" y="183"/>
                  </a:cubicBezTo>
                  <a:cubicBezTo>
                    <a:pt x="5" y="200"/>
                    <a:pt x="5" y="218"/>
                    <a:pt x="5" y="235"/>
                  </a:cubicBezTo>
                  <a:cubicBezTo>
                    <a:pt x="5" y="236"/>
                    <a:pt x="5" y="237"/>
                    <a:pt x="6" y="238"/>
                  </a:cubicBezTo>
                  <a:cubicBezTo>
                    <a:pt x="6" y="240"/>
                    <a:pt x="6" y="241"/>
                    <a:pt x="7" y="242"/>
                  </a:cubicBezTo>
                  <a:cubicBezTo>
                    <a:pt x="7" y="243"/>
                    <a:pt x="8" y="245"/>
                    <a:pt x="9" y="246"/>
                  </a:cubicBezTo>
                  <a:cubicBezTo>
                    <a:pt x="9" y="248"/>
                    <a:pt x="10" y="249"/>
                    <a:pt x="11" y="251"/>
                  </a:cubicBezTo>
                  <a:cubicBezTo>
                    <a:pt x="12" y="254"/>
                    <a:pt x="14" y="257"/>
                    <a:pt x="15" y="260"/>
                  </a:cubicBezTo>
                  <a:cubicBezTo>
                    <a:pt x="17" y="263"/>
                    <a:pt x="19" y="265"/>
                    <a:pt x="20" y="267"/>
                  </a:cubicBezTo>
                  <a:cubicBezTo>
                    <a:pt x="22" y="269"/>
                    <a:pt x="23" y="271"/>
                    <a:pt x="24" y="272"/>
                  </a:cubicBezTo>
                  <a:cubicBezTo>
                    <a:pt x="25" y="273"/>
                    <a:pt x="26" y="274"/>
                    <a:pt x="26" y="274"/>
                  </a:cubicBezTo>
                  <a:cubicBezTo>
                    <a:pt x="26" y="274"/>
                    <a:pt x="26" y="274"/>
                    <a:pt x="26" y="274"/>
                  </a:cubicBezTo>
                  <a:cubicBezTo>
                    <a:pt x="26" y="274"/>
                    <a:pt x="26" y="274"/>
                    <a:pt x="26" y="274"/>
                  </a:cubicBezTo>
                  <a:cubicBezTo>
                    <a:pt x="26" y="274"/>
                    <a:pt x="26" y="274"/>
                    <a:pt x="26" y="274"/>
                  </a:cubicBezTo>
                  <a:cubicBezTo>
                    <a:pt x="27" y="275"/>
                    <a:pt x="27" y="275"/>
                    <a:pt x="27" y="275"/>
                  </a:cubicBezTo>
                  <a:cubicBezTo>
                    <a:pt x="27" y="275"/>
                    <a:pt x="27" y="275"/>
                    <a:pt x="27" y="275"/>
                  </a:cubicBezTo>
                  <a:cubicBezTo>
                    <a:pt x="27" y="275"/>
                    <a:pt x="27" y="275"/>
                    <a:pt x="27" y="275"/>
                  </a:cubicBezTo>
                  <a:cubicBezTo>
                    <a:pt x="27" y="275"/>
                    <a:pt x="27" y="275"/>
                    <a:pt x="27" y="275"/>
                  </a:cubicBezTo>
                  <a:cubicBezTo>
                    <a:pt x="27" y="275"/>
                    <a:pt x="27" y="275"/>
                    <a:pt x="27" y="275"/>
                  </a:cubicBezTo>
                  <a:cubicBezTo>
                    <a:pt x="27" y="275"/>
                    <a:pt x="27" y="275"/>
                    <a:pt x="27" y="275"/>
                  </a:cubicBezTo>
                  <a:cubicBezTo>
                    <a:pt x="28" y="275"/>
                    <a:pt x="28" y="275"/>
                    <a:pt x="28" y="275"/>
                  </a:cubicBezTo>
                  <a:cubicBezTo>
                    <a:pt x="28" y="276"/>
                    <a:pt x="28" y="276"/>
                    <a:pt x="28" y="276"/>
                  </a:cubicBezTo>
                  <a:cubicBezTo>
                    <a:pt x="28" y="276"/>
                    <a:pt x="28" y="276"/>
                    <a:pt x="28" y="276"/>
                  </a:cubicBezTo>
                  <a:cubicBezTo>
                    <a:pt x="29" y="276"/>
                    <a:pt x="29" y="276"/>
                    <a:pt x="29" y="276"/>
                  </a:cubicBezTo>
                  <a:cubicBezTo>
                    <a:pt x="29" y="276"/>
                    <a:pt x="29" y="276"/>
                    <a:pt x="29" y="276"/>
                  </a:cubicBezTo>
                  <a:cubicBezTo>
                    <a:pt x="30" y="276"/>
                    <a:pt x="30" y="276"/>
                    <a:pt x="30" y="276"/>
                  </a:cubicBezTo>
                  <a:cubicBezTo>
                    <a:pt x="30" y="276"/>
                    <a:pt x="30" y="276"/>
                    <a:pt x="30" y="276"/>
                  </a:cubicBezTo>
                  <a:cubicBezTo>
                    <a:pt x="31" y="276"/>
                    <a:pt x="31" y="276"/>
                    <a:pt x="31" y="276"/>
                  </a:cubicBezTo>
                  <a:cubicBezTo>
                    <a:pt x="31" y="277"/>
                    <a:pt x="31" y="277"/>
                    <a:pt x="31" y="277"/>
                  </a:cubicBezTo>
                  <a:cubicBezTo>
                    <a:pt x="31" y="277"/>
                    <a:pt x="31" y="277"/>
                    <a:pt x="31" y="277"/>
                  </a:cubicBezTo>
                  <a:cubicBezTo>
                    <a:pt x="32" y="277"/>
                    <a:pt x="32" y="277"/>
                    <a:pt x="32" y="277"/>
                  </a:cubicBezTo>
                  <a:cubicBezTo>
                    <a:pt x="32" y="277"/>
                    <a:pt x="32" y="277"/>
                    <a:pt x="32" y="277"/>
                  </a:cubicBezTo>
                  <a:cubicBezTo>
                    <a:pt x="32" y="277"/>
                    <a:pt x="32" y="277"/>
                    <a:pt x="32" y="277"/>
                  </a:cubicBezTo>
                  <a:cubicBezTo>
                    <a:pt x="32" y="277"/>
                    <a:pt x="32" y="277"/>
                    <a:pt x="32" y="277"/>
                  </a:cubicBezTo>
                  <a:cubicBezTo>
                    <a:pt x="32" y="277"/>
                    <a:pt x="32" y="277"/>
                    <a:pt x="32" y="277"/>
                  </a:cubicBezTo>
                  <a:cubicBezTo>
                    <a:pt x="33" y="277"/>
                    <a:pt x="33" y="277"/>
                    <a:pt x="33" y="277"/>
                  </a:cubicBezTo>
                  <a:cubicBezTo>
                    <a:pt x="33" y="277"/>
                    <a:pt x="33" y="277"/>
                    <a:pt x="33" y="277"/>
                  </a:cubicBezTo>
                  <a:cubicBezTo>
                    <a:pt x="33" y="277"/>
                    <a:pt x="33" y="277"/>
                    <a:pt x="33" y="277"/>
                  </a:cubicBezTo>
                  <a:cubicBezTo>
                    <a:pt x="34" y="277"/>
                    <a:pt x="34" y="277"/>
                    <a:pt x="34" y="277"/>
                  </a:cubicBezTo>
                  <a:cubicBezTo>
                    <a:pt x="34" y="277"/>
                    <a:pt x="34" y="277"/>
                    <a:pt x="34" y="277"/>
                  </a:cubicBezTo>
                  <a:cubicBezTo>
                    <a:pt x="34" y="277"/>
                    <a:pt x="34" y="277"/>
                    <a:pt x="34" y="277"/>
                  </a:cubicBezTo>
                  <a:cubicBezTo>
                    <a:pt x="34" y="277"/>
                    <a:pt x="34" y="277"/>
                    <a:pt x="34" y="277"/>
                  </a:cubicBezTo>
                  <a:cubicBezTo>
                    <a:pt x="35" y="277"/>
                    <a:pt x="35" y="277"/>
                    <a:pt x="35" y="277"/>
                  </a:cubicBezTo>
                  <a:cubicBezTo>
                    <a:pt x="35" y="277"/>
                    <a:pt x="35" y="277"/>
                    <a:pt x="35" y="277"/>
                  </a:cubicBezTo>
                  <a:cubicBezTo>
                    <a:pt x="35" y="277"/>
                    <a:pt x="35" y="277"/>
                    <a:pt x="35" y="277"/>
                  </a:cubicBezTo>
                  <a:cubicBezTo>
                    <a:pt x="36" y="277"/>
                    <a:pt x="36" y="277"/>
                    <a:pt x="36" y="277"/>
                  </a:cubicBezTo>
                  <a:cubicBezTo>
                    <a:pt x="36" y="278"/>
                    <a:pt x="36" y="278"/>
                    <a:pt x="36" y="278"/>
                  </a:cubicBezTo>
                  <a:cubicBezTo>
                    <a:pt x="37" y="278"/>
                    <a:pt x="37" y="278"/>
                    <a:pt x="37" y="278"/>
                  </a:cubicBezTo>
                  <a:cubicBezTo>
                    <a:pt x="37" y="278"/>
                    <a:pt x="37" y="278"/>
                    <a:pt x="37" y="278"/>
                  </a:cubicBezTo>
                  <a:cubicBezTo>
                    <a:pt x="37" y="278"/>
                    <a:pt x="37" y="278"/>
                    <a:pt x="37" y="278"/>
                  </a:cubicBezTo>
                  <a:cubicBezTo>
                    <a:pt x="37" y="278"/>
                    <a:pt x="37" y="278"/>
                    <a:pt x="37" y="278"/>
                  </a:cubicBezTo>
                  <a:cubicBezTo>
                    <a:pt x="38" y="278"/>
                    <a:pt x="38" y="278"/>
                    <a:pt x="38" y="278"/>
                  </a:cubicBezTo>
                  <a:cubicBezTo>
                    <a:pt x="38" y="278"/>
                    <a:pt x="38" y="278"/>
                    <a:pt x="38" y="278"/>
                  </a:cubicBezTo>
                  <a:cubicBezTo>
                    <a:pt x="39" y="278"/>
                    <a:pt x="39" y="278"/>
                    <a:pt x="39" y="278"/>
                  </a:cubicBezTo>
                  <a:cubicBezTo>
                    <a:pt x="39" y="278"/>
                    <a:pt x="39" y="278"/>
                    <a:pt x="39" y="278"/>
                  </a:cubicBezTo>
                  <a:cubicBezTo>
                    <a:pt x="39" y="278"/>
                    <a:pt x="39" y="278"/>
                    <a:pt x="39" y="278"/>
                  </a:cubicBezTo>
                  <a:cubicBezTo>
                    <a:pt x="40" y="278"/>
                    <a:pt x="40" y="278"/>
                    <a:pt x="40" y="278"/>
                  </a:cubicBezTo>
                  <a:cubicBezTo>
                    <a:pt x="40" y="278"/>
                    <a:pt x="40" y="278"/>
                    <a:pt x="40" y="278"/>
                  </a:cubicBezTo>
                  <a:cubicBezTo>
                    <a:pt x="40" y="278"/>
                    <a:pt x="40" y="278"/>
                    <a:pt x="40" y="278"/>
                  </a:cubicBezTo>
                  <a:cubicBezTo>
                    <a:pt x="40" y="278"/>
                    <a:pt x="40" y="278"/>
                    <a:pt x="40" y="278"/>
                  </a:cubicBezTo>
                  <a:cubicBezTo>
                    <a:pt x="41" y="278"/>
                    <a:pt x="41" y="278"/>
                    <a:pt x="41" y="278"/>
                  </a:cubicBezTo>
                  <a:cubicBezTo>
                    <a:pt x="42" y="278"/>
                    <a:pt x="42" y="278"/>
                    <a:pt x="42" y="278"/>
                  </a:cubicBezTo>
                  <a:cubicBezTo>
                    <a:pt x="42" y="278"/>
                    <a:pt x="42" y="278"/>
                    <a:pt x="42" y="278"/>
                  </a:cubicBezTo>
                  <a:cubicBezTo>
                    <a:pt x="43" y="278"/>
                    <a:pt x="43" y="278"/>
                    <a:pt x="43" y="278"/>
                  </a:cubicBezTo>
                  <a:cubicBezTo>
                    <a:pt x="43" y="278"/>
                    <a:pt x="43" y="278"/>
                    <a:pt x="43" y="278"/>
                  </a:cubicBezTo>
                  <a:cubicBezTo>
                    <a:pt x="43" y="278"/>
                    <a:pt x="43" y="278"/>
                    <a:pt x="43" y="278"/>
                  </a:cubicBezTo>
                  <a:cubicBezTo>
                    <a:pt x="44" y="278"/>
                    <a:pt x="44" y="278"/>
                    <a:pt x="44" y="278"/>
                  </a:cubicBezTo>
                  <a:cubicBezTo>
                    <a:pt x="44" y="278"/>
                    <a:pt x="44" y="278"/>
                    <a:pt x="44" y="278"/>
                  </a:cubicBezTo>
                  <a:cubicBezTo>
                    <a:pt x="45" y="278"/>
                    <a:pt x="45" y="278"/>
                    <a:pt x="45" y="278"/>
                  </a:cubicBezTo>
                  <a:cubicBezTo>
                    <a:pt x="46" y="278"/>
                    <a:pt x="46" y="278"/>
                    <a:pt x="46" y="278"/>
                  </a:cubicBezTo>
                  <a:cubicBezTo>
                    <a:pt x="47" y="278"/>
                    <a:pt x="47" y="278"/>
                    <a:pt x="47" y="278"/>
                  </a:cubicBezTo>
                  <a:cubicBezTo>
                    <a:pt x="48" y="278"/>
                    <a:pt x="48" y="278"/>
                    <a:pt x="48" y="278"/>
                  </a:cubicBezTo>
                  <a:cubicBezTo>
                    <a:pt x="49" y="278"/>
                    <a:pt x="49" y="278"/>
                    <a:pt x="49" y="278"/>
                  </a:cubicBezTo>
                  <a:cubicBezTo>
                    <a:pt x="49" y="278"/>
                    <a:pt x="50" y="278"/>
                    <a:pt x="50" y="278"/>
                  </a:cubicBezTo>
                  <a:cubicBezTo>
                    <a:pt x="50" y="278"/>
                    <a:pt x="51" y="278"/>
                    <a:pt x="51" y="278"/>
                  </a:cubicBezTo>
                  <a:cubicBezTo>
                    <a:pt x="52" y="278"/>
                    <a:pt x="52" y="278"/>
                    <a:pt x="52" y="278"/>
                  </a:cubicBezTo>
                  <a:cubicBezTo>
                    <a:pt x="52" y="278"/>
                    <a:pt x="52" y="278"/>
                    <a:pt x="52" y="278"/>
                  </a:cubicBezTo>
                  <a:cubicBezTo>
                    <a:pt x="52" y="278"/>
                    <a:pt x="52" y="278"/>
                    <a:pt x="52" y="278"/>
                  </a:cubicBezTo>
                  <a:cubicBezTo>
                    <a:pt x="53" y="278"/>
                    <a:pt x="53" y="278"/>
                    <a:pt x="54" y="278"/>
                  </a:cubicBezTo>
                  <a:cubicBezTo>
                    <a:pt x="54" y="278"/>
                    <a:pt x="54" y="278"/>
                    <a:pt x="54" y="278"/>
                  </a:cubicBezTo>
                  <a:cubicBezTo>
                    <a:pt x="55" y="278"/>
                    <a:pt x="55" y="278"/>
                    <a:pt x="55" y="278"/>
                  </a:cubicBezTo>
                  <a:cubicBezTo>
                    <a:pt x="56" y="278"/>
                    <a:pt x="56" y="278"/>
                    <a:pt x="56" y="278"/>
                  </a:cubicBezTo>
                  <a:cubicBezTo>
                    <a:pt x="57" y="278"/>
                    <a:pt x="57" y="278"/>
                    <a:pt x="57" y="278"/>
                  </a:cubicBezTo>
                  <a:cubicBezTo>
                    <a:pt x="57" y="278"/>
                    <a:pt x="57" y="278"/>
                    <a:pt x="57" y="278"/>
                  </a:cubicBezTo>
                  <a:cubicBezTo>
                    <a:pt x="58" y="278"/>
                    <a:pt x="58" y="278"/>
                    <a:pt x="58" y="278"/>
                  </a:cubicBezTo>
                  <a:cubicBezTo>
                    <a:pt x="58" y="278"/>
                    <a:pt x="58" y="278"/>
                    <a:pt x="58" y="278"/>
                  </a:cubicBezTo>
                  <a:cubicBezTo>
                    <a:pt x="59" y="278"/>
                    <a:pt x="59" y="278"/>
                    <a:pt x="59" y="278"/>
                  </a:cubicBezTo>
                  <a:cubicBezTo>
                    <a:pt x="59" y="278"/>
                    <a:pt x="59" y="278"/>
                    <a:pt x="59" y="278"/>
                  </a:cubicBezTo>
                  <a:cubicBezTo>
                    <a:pt x="60" y="278"/>
                    <a:pt x="62" y="278"/>
                    <a:pt x="63" y="278"/>
                  </a:cubicBezTo>
                  <a:cubicBezTo>
                    <a:pt x="64" y="278"/>
                    <a:pt x="64" y="278"/>
                    <a:pt x="64" y="278"/>
                  </a:cubicBezTo>
                  <a:cubicBezTo>
                    <a:pt x="65" y="278"/>
                    <a:pt x="66" y="278"/>
                    <a:pt x="67" y="278"/>
                  </a:cubicBezTo>
                  <a:cubicBezTo>
                    <a:pt x="68" y="278"/>
                    <a:pt x="68" y="278"/>
                    <a:pt x="69" y="278"/>
                  </a:cubicBezTo>
                  <a:cubicBezTo>
                    <a:pt x="72" y="278"/>
                    <a:pt x="75" y="278"/>
                    <a:pt x="78" y="278"/>
                  </a:cubicBezTo>
                  <a:close/>
                </a:path>
              </a:pathLst>
            </a:custGeom>
            <a:solidFill>
              <a:schemeClr val="accent6">
                <a:lumMod val="75000"/>
              </a:schemeClr>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25" name="Freeform 3"/>
            <p:cNvSpPr>
              <a:spLocks/>
            </p:cNvSpPr>
            <p:nvPr/>
          </p:nvSpPr>
          <p:spPr bwMode="auto">
            <a:xfrm>
              <a:off x="7864648" y="2854747"/>
              <a:ext cx="1216025" cy="582612"/>
            </a:xfrm>
            <a:custGeom>
              <a:avLst/>
              <a:gdLst>
                <a:gd name="T0" fmla="*/ 74 w 826"/>
                <a:gd name="T1" fmla="*/ 210 h 396"/>
                <a:gd name="T2" fmla="*/ 84 w 826"/>
                <a:gd name="T3" fmla="*/ 209 h 396"/>
                <a:gd name="T4" fmla="*/ 190 w 826"/>
                <a:gd name="T5" fmla="*/ 346 h 396"/>
                <a:gd name="T6" fmla="*/ 291 w 826"/>
                <a:gd name="T7" fmla="*/ 329 h 396"/>
                <a:gd name="T8" fmla="*/ 352 w 826"/>
                <a:gd name="T9" fmla="*/ 322 h 396"/>
                <a:gd name="T10" fmla="*/ 385 w 826"/>
                <a:gd name="T11" fmla="*/ 326 h 396"/>
                <a:gd name="T12" fmla="*/ 397 w 826"/>
                <a:gd name="T13" fmla="*/ 378 h 396"/>
                <a:gd name="T14" fmla="*/ 413 w 826"/>
                <a:gd name="T15" fmla="*/ 388 h 396"/>
                <a:gd name="T16" fmla="*/ 425 w 826"/>
                <a:gd name="T17" fmla="*/ 391 h 396"/>
                <a:gd name="T18" fmla="*/ 442 w 826"/>
                <a:gd name="T19" fmla="*/ 394 h 396"/>
                <a:gd name="T20" fmla="*/ 460 w 826"/>
                <a:gd name="T21" fmla="*/ 395 h 396"/>
                <a:gd name="T22" fmla="*/ 485 w 826"/>
                <a:gd name="T23" fmla="*/ 395 h 396"/>
                <a:gd name="T24" fmla="*/ 509 w 826"/>
                <a:gd name="T25" fmla="*/ 394 h 396"/>
                <a:gd name="T26" fmla="*/ 533 w 826"/>
                <a:gd name="T27" fmla="*/ 391 h 396"/>
                <a:gd name="T28" fmla="*/ 557 w 826"/>
                <a:gd name="T29" fmla="*/ 384 h 396"/>
                <a:gd name="T30" fmla="*/ 565 w 826"/>
                <a:gd name="T31" fmla="*/ 379 h 396"/>
                <a:gd name="T32" fmla="*/ 567 w 826"/>
                <a:gd name="T33" fmla="*/ 376 h 396"/>
                <a:gd name="T34" fmla="*/ 568 w 826"/>
                <a:gd name="T35" fmla="*/ 374 h 396"/>
                <a:gd name="T36" fmla="*/ 569 w 826"/>
                <a:gd name="T37" fmla="*/ 369 h 396"/>
                <a:gd name="T38" fmla="*/ 602 w 826"/>
                <a:gd name="T39" fmla="*/ 304 h 396"/>
                <a:gd name="T40" fmla="*/ 787 w 826"/>
                <a:gd name="T41" fmla="*/ 302 h 396"/>
                <a:gd name="T42" fmla="*/ 806 w 826"/>
                <a:gd name="T43" fmla="*/ 302 h 396"/>
                <a:gd name="T44" fmla="*/ 810 w 826"/>
                <a:gd name="T45" fmla="*/ 301 h 396"/>
                <a:gd name="T46" fmla="*/ 814 w 826"/>
                <a:gd name="T47" fmla="*/ 300 h 396"/>
                <a:gd name="T48" fmla="*/ 815 w 826"/>
                <a:gd name="T49" fmla="*/ 298 h 396"/>
                <a:gd name="T50" fmla="*/ 816 w 826"/>
                <a:gd name="T51" fmla="*/ 297 h 396"/>
                <a:gd name="T52" fmla="*/ 821 w 826"/>
                <a:gd name="T53" fmla="*/ 146 h 396"/>
                <a:gd name="T54" fmla="*/ 787 w 826"/>
                <a:gd name="T55" fmla="*/ 148 h 396"/>
                <a:gd name="T56" fmla="*/ 607 w 826"/>
                <a:gd name="T57" fmla="*/ 150 h 396"/>
                <a:gd name="T58" fmla="*/ 571 w 826"/>
                <a:gd name="T59" fmla="*/ 150 h 396"/>
                <a:gd name="T60" fmla="*/ 563 w 826"/>
                <a:gd name="T61" fmla="*/ 151 h 396"/>
                <a:gd name="T62" fmla="*/ 552 w 826"/>
                <a:gd name="T63" fmla="*/ 153 h 396"/>
                <a:gd name="T64" fmla="*/ 547 w 826"/>
                <a:gd name="T65" fmla="*/ 155 h 396"/>
                <a:gd name="T66" fmla="*/ 545 w 826"/>
                <a:gd name="T67" fmla="*/ 157 h 396"/>
                <a:gd name="T68" fmla="*/ 544 w 826"/>
                <a:gd name="T69" fmla="*/ 159 h 396"/>
                <a:gd name="T70" fmla="*/ 502 w 826"/>
                <a:gd name="T71" fmla="*/ 234 h 396"/>
                <a:gd name="T72" fmla="*/ 421 w 826"/>
                <a:gd name="T73" fmla="*/ 228 h 396"/>
                <a:gd name="T74" fmla="*/ 407 w 826"/>
                <a:gd name="T75" fmla="*/ 178 h 396"/>
                <a:gd name="T76" fmla="*/ 392 w 826"/>
                <a:gd name="T77" fmla="*/ 172 h 396"/>
                <a:gd name="T78" fmla="*/ 381 w 826"/>
                <a:gd name="T79" fmla="*/ 169 h 396"/>
                <a:gd name="T80" fmla="*/ 369 w 826"/>
                <a:gd name="T81" fmla="*/ 167 h 396"/>
                <a:gd name="T82" fmla="*/ 358 w 826"/>
                <a:gd name="T83" fmla="*/ 166 h 396"/>
                <a:gd name="T84" fmla="*/ 354 w 826"/>
                <a:gd name="T85" fmla="*/ 166 h 396"/>
                <a:gd name="T86" fmla="*/ 340 w 826"/>
                <a:gd name="T87" fmla="*/ 167 h 396"/>
                <a:gd name="T88" fmla="*/ 292 w 826"/>
                <a:gd name="T89" fmla="*/ 173 h 396"/>
                <a:gd name="T90" fmla="*/ 232 w 826"/>
                <a:gd name="T91" fmla="*/ 78 h 396"/>
                <a:gd name="T92" fmla="*/ 202 w 826"/>
                <a:gd name="T93" fmla="*/ 53 h 396"/>
                <a:gd name="T94" fmla="*/ 190 w 826"/>
                <a:gd name="T95" fmla="*/ 50 h 396"/>
                <a:gd name="T96" fmla="*/ 179 w 826"/>
                <a:gd name="T97" fmla="*/ 48 h 396"/>
                <a:gd name="T98" fmla="*/ 164 w 826"/>
                <a:gd name="T99" fmla="*/ 47 h 396"/>
                <a:gd name="T100" fmla="*/ 149 w 826"/>
                <a:gd name="T101" fmla="*/ 48 h 396"/>
                <a:gd name="T102" fmla="*/ 130 w 826"/>
                <a:gd name="T103" fmla="*/ 49 h 396"/>
                <a:gd name="T104" fmla="*/ 111 w 826"/>
                <a:gd name="T105" fmla="*/ 53 h 396"/>
                <a:gd name="T106" fmla="*/ 106 w 826"/>
                <a:gd name="T107" fmla="*/ 55 h 396"/>
                <a:gd name="T108" fmla="*/ 77 w 826"/>
                <a:gd name="T109" fmla="*/ 63 h 396"/>
                <a:gd name="T110" fmla="*/ 37 w 826"/>
                <a:gd name="T111" fmla="*/ 60 h 396"/>
                <a:gd name="T112" fmla="*/ 14 w 826"/>
                <a:gd name="T113" fmla="*/ 31 h 396"/>
                <a:gd name="T114" fmla="*/ 4 w 826"/>
                <a:gd name="T115" fmla="*/ 149 h 396"/>
                <a:gd name="T116" fmla="*/ 28 w 826"/>
                <a:gd name="T117" fmla="*/ 196 h 396"/>
                <a:gd name="T118" fmla="*/ 42 w 826"/>
                <a:gd name="T119" fmla="*/ 208 h 396"/>
                <a:gd name="T120" fmla="*/ 46 w 826"/>
                <a:gd name="T121" fmla="*/ 209 h 396"/>
                <a:gd name="T122" fmla="*/ 56 w 826"/>
                <a:gd name="T123" fmla="*/ 210 h 39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26"/>
                <a:gd name="T187" fmla="*/ 0 h 396"/>
                <a:gd name="T188" fmla="*/ 826 w 826"/>
                <a:gd name="T189" fmla="*/ 396 h 39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26" h="396">
                  <a:moveTo>
                    <a:pt x="66" y="210"/>
                  </a:moveTo>
                  <a:cubicBezTo>
                    <a:pt x="67" y="210"/>
                    <a:pt x="67" y="210"/>
                    <a:pt x="67" y="210"/>
                  </a:cubicBezTo>
                  <a:cubicBezTo>
                    <a:pt x="67" y="210"/>
                    <a:pt x="67" y="210"/>
                    <a:pt x="67" y="210"/>
                  </a:cubicBezTo>
                  <a:cubicBezTo>
                    <a:pt x="68" y="210"/>
                    <a:pt x="68" y="210"/>
                    <a:pt x="68" y="210"/>
                  </a:cubicBezTo>
                  <a:cubicBezTo>
                    <a:pt x="68" y="210"/>
                    <a:pt x="68" y="210"/>
                    <a:pt x="68" y="210"/>
                  </a:cubicBezTo>
                  <a:cubicBezTo>
                    <a:pt x="68" y="210"/>
                    <a:pt x="68" y="210"/>
                    <a:pt x="68" y="210"/>
                  </a:cubicBezTo>
                  <a:cubicBezTo>
                    <a:pt x="69" y="210"/>
                    <a:pt x="69" y="210"/>
                    <a:pt x="69" y="210"/>
                  </a:cubicBezTo>
                  <a:cubicBezTo>
                    <a:pt x="69" y="210"/>
                    <a:pt x="69" y="210"/>
                    <a:pt x="69" y="210"/>
                  </a:cubicBezTo>
                  <a:cubicBezTo>
                    <a:pt x="70" y="210"/>
                    <a:pt x="70" y="210"/>
                    <a:pt x="70" y="210"/>
                  </a:cubicBezTo>
                  <a:cubicBezTo>
                    <a:pt x="71" y="210"/>
                    <a:pt x="71" y="210"/>
                    <a:pt x="71" y="210"/>
                  </a:cubicBezTo>
                  <a:cubicBezTo>
                    <a:pt x="72" y="210"/>
                    <a:pt x="72" y="210"/>
                    <a:pt x="72" y="210"/>
                  </a:cubicBezTo>
                  <a:cubicBezTo>
                    <a:pt x="72" y="210"/>
                    <a:pt x="72" y="210"/>
                    <a:pt x="72" y="210"/>
                  </a:cubicBezTo>
                  <a:cubicBezTo>
                    <a:pt x="72" y="210"/>
                    <a:pt x="72" y="210"/>
                    <a:pt x="72" y="210"/>
                  </a:cubicBezTo>
                  <a:cubicBezTo>
                    <a:pt x="73" y="210"/>
                    <a:pt x="73" y="210"/>
                    <a:pt x="73" y="210"/>
                  </a:cubicBezTo>
                  <a:cubicBezTo>
                    <a:pt x="74" y="210"/>
                    <a:pt x="74" y="210"/>
                    <a:pt x="74" y="210"/>
                  </a:cubicBezTo>
                  <a:cubicBezTo>
                    <a:pt x="74" y="210"/>
                    <a:pt x="74" y="210"/>
                    <a:pt x="74" y="210"/>
                  </a:cubicBezTo>
                  <a:cubicBezTo>
                    <a:pt x="75" y="210"/>
                    <a:pt x="75" y="210"/>
                    <a:pt x="75" y="210"/>
                  </a:cubicBezTo>
                  <a:cubicBezTo>
                    <a:pt x="76" y="210"/>
                    <a:pt x="76" y="210"/>
                    <a:pt x="76" y="210"/>
                  </a:cubicBezTo>
                  <a:cubicBezTo>
                    <a:pt x="77" y="210"/>
                    <a:pt x="77" y="210"/>
                    <a:pt x="77" y="210"/>
                  </a:cubicBezTo>
                  <a:cubicBezTo>
                    <a:pt x="78" y="210"/>
                    <a:pt x="78" y="210"/>
                    <a:pt x="78" y="210"/>
                  </a:cubicBezTo>
                  <a:cubicBezTo>
                    <a:pt x="78" y="210"/>
                    <a:pt x="78" y="210"/>
                    <a:pt x="78" y="210"/>
                  </a:cubicBezTo>
                  <a:cubicBezTo>
                    <a:pt x="78" y="210"/>
                    <a:pt x="78" y="210"/>
                    <a:pt x="78" y="210"/>
                  </a:cubicBezTo>
                  <a:cubicBezTo>
                    <a:pt x="78" y="210"/>
                    <a:pt x="78" y="210"/>
                    <a:pt x="78" y="210"/>
                  </a:cubicBezTo>
                  <a:cubicBezTo>
                    <a:pt x="79" y="210"/>
                    <a:pt x="79" y="210"/>
                    <a:pt x="79" y="210"/>
                  </a:cubicBezTo>
                  <a:cubicBezTo>
                    <a:pt x="79" y="210"/>
                    <a:pt x="80" y="210"/>
                    <a:pt x="80" y="210"/>
                  </a:cubicBezTo>
                  <a:cubicBezTo>
                    <a:pt x="81" y="209"/>
                    <a:pt x="81" y="209"/>
                    <a:pt x="82" y="209"/>
                  </a:cubicBezTo>
                  <a:cubicBezTo>
                    <a:pt x="82" y="209"/>
                    <a:pt x="82" y="209"/>
                    <a:pt x="83" y="209"/>
                  </a:cubicBezTo>
                  <a:cubicBezTo>
                    <a:pt x="83" y="209"/>
                    <a:pt x="83" y="209"/>
                    <a:pt x="83" y="209"/>
                  </a:cubicBezTo>
                  <a:cubicBezTo>
                    <a:pt x="83" y="209"/>
                    <a:pt x="83" y="209"/>
                    <a:pt x="83" y="209"/>
                  </a:cubicBezTo>
                  <a:cubicBezTo>
                    <a:pt x="83" y="209"/>
                    <a:pt x="84" y="209"/>
                    <a:pt x="84" y="209"/>
                  </a:cubicBezTo>
                  <a:cubicBezTo>
                    <a:pt x="85" y="209"/>
                    <a:pt x="85" y="209"/>
                    <a:pt x="86" y="209"/>
                  </a:cubicBezTo>
                  <a:cubicBezTo>
                    <a:pt x="86" y="285"/>
                    <a:pt x="86" y="285"/>
                    <a:pt x="86" y="285"/>
                  </a:cubicBezTo>
                  <a:cubicBezTo>
                    <a:pt x="86" y="288"/>
                    <a:pt x="87" y="291"/>
                    <a:pt x="87" y="294"/>
                  </a:cubicBezTo>
                  <a:cubicBezTo>
                    <a:pt x="88" y="295"/>
                    <a:pt x="88" y="296"/>
                    <a:pt x="88" y="297"/>
                  </a:cubicBezTo>
                  <a:cubicBezTo>
                    <a:pt x="90" y="301"/>
                    <a:pt x="92" y="305"/>
                    <a:pt x="94" y="309"/>
                  </a:cubicBezTo>
                  <a:cubicBezTo>
                    <a:pt x="97" y="314"/>
                    <a:pt x="100" y="318"/>
                    <a:pt x="103" y="322"/>
                  </a:cubicBezTo>
                  <a:cubicBezTo>
                    <a:pt x="106" y="325"/>
                    <a:pt x="109" y="329"/>
                    <a:pt x="112" y="332"/>
                  </a:cubicBezTo>
                  <a:cubicBezTo>
                    <a:pt x="115" y="336"/>
                    <a:pt x="119" y="340"/>
                    <a:pt x="122" y="343"/>
                  </a:cubicBezTo>
                  <a:cubicBezTo>
                    <a:pt x="125" y="346"/>
                    <a:pt x="128" y="348"/>
                    <a:pt x="130" y="350"/>
                  </a:cubicBezTo>
                  <a:cubicBezTo>
                    <a:pt x="132" y="352"/>
                    <a:pt x="134" y="354"/>
                    <a:pt x="135" y="355"/>
                  </a:cubicBezTo>
                  <a:cubicBezTo>
                    <a:pt x="137" y="356"/>
                    <a:pt x="138" y="356"/>
                    <a:pt x="138" y="357"/>
                  </a:cubicBezTo>
                  <a:cubicBezTo>
                    <a:pt x="139" y="356"/>
                    <a:pt x="143" y="355"/>
                    <a:pt x="149" y="354"/>
                  </a:cubicBezTo>
                  <a:cubicBezTo>
                    <a:pt x="155" y="353"/>
                    <a:pt x="164" y="351"/>
                    <a:pt x="174" y="350"/>
                  </a:cubicBezTo>
                  <a:cubicBezTo>
                    <a:pt x="179" y="349"/>
                    <a:pt x="184" y="348"/>
                    <a:pt x="189" y="347"/>
                  </a:cubicBezTo>
                  <a:cubicBezTo>
                    <a:pt x="190" y="346"/>
                    <a:pt x="190" y="346"/>
                    <a:pt x="190" y="346"/>
                  </a:cubicBezTo>
                  <a:cubicBezTo>
                    <a:pt x="192" y="346"/>
                    <a:pt x="195" y="345"/>
                    <a:pt x="198" y="345"/>
                  </a:cubicBezTo>
                  <a:cubicBezTo>
                    <a:pt x="198" y="345"/>
                    <a:pt x="198" y="345"/>
                    <a:pt x="198" y="345"/>
                  </a:cubicBezTo>
                  <a:cubicBezTo>
                    <a:pt x="201" y="344"/>
                    <a:pt x="204" y="344"/>
                    <a:pt x="207" y="343"/>
                  </a:cubicBezTo>
                  <a:cubicBezTo>
                    <a:pt x="207" y="343"/>
                    <a:pt x="207" y="343"/>
                    <a:pt x="207" y="343"/>
                  </a:cubicBezTo>
                  <a:cubicBezTo>
                    <a:pt x="208" y="343"/>
                    <a:pt x="209" y="343"/>
                    <a:pt x="211" y="343"/>
                  </a:cubicBezTo>
                  <a:cubicBezTo>
                    <a:pt x="218" y="341"/>
                    <a:pt x="226" y="340"/>
                    <a:pt x="233" y="338"/>
                  </a:cubicBezTo>
                  <a:cubicBezTo>
                    <a:pt x="236" y="338"/>
                    <a:pt x="238" y="338"/>
                    <a:pt x="240" y="337"/>
                  </a:cubicBezTo>
                  <a:cubicBezTo>
                    <a:pt x="241" y="337"/>
                    <a:pt x="242" y="337"/>
                    <a:pt x="243" y="337"/>
                  </a:cubicBezTo>
                  <a:cubicBezTo>
                    <a:pt x="244" y="337"/>
                    <a:pt x="245" y="336"/>
                    <a:pt x="246" y="336"/>
                  </a:cubicBezTo>
                  <a:cubicBezTo>
                    <a:pt x="253" y="335"/>
                    <a:pt x="260" y="334"/>
                    <a:pt x="267" y="333"/>
                  </a:cubicBezTo>
                  <a:cubicBezTo>
                    <a:pt x="268" y="332"/>
                    <a:pt x="268" y="332"/>
                    <a:pt x="268" y="332"/>
                  </a:cubicBezTo>
                  <a:cubicBezTo>
                    <a:pt x="271" y="332"/>
                    <a:pt x="275" y="331"/>
                    <a:pt x="278" y="331"/>
                  </a:cubicBezTo>
                  <a:cubicBezTo>
                    <a:pt x="279" y="331"/>
                    <a:pt x="279" y="331"/>
                    <a:pt x="279" y="331"/>
                  </a:cubicBezTo>
                  <a:cubicBezTo>
                    <a:pt x="282" y="330"/>
                    <a:pt x="285" y="330"/>
                    <a:pt x="288" y="329"/>
                  </a:cubicBezTo>
                  <a:cubicBezTo>
                    <a:pt x="289" y="329"/>
                    <a:pt x="290" y="329"/>
                    <a:pt x="291" y="329"/>
                  </a:cubicBezTo>
                  <a:cubicBezTo>
                    <a:pt x="293" y="328"/>
                    <a:pt x="296" y="328"/>
                    <a:pt x="298" y="328"/>
                  </a:cubicBezTo>
                  <a:cubicBezTo>
                    <a:pt x="299" y="327"/>
                    <a:pt x="300" y="327"/>
                    <a:pt x="301" y="327"/>
                  </a:cubicBezTo>
                  <a:cubicBezTo>
                    <a:pt x="304" y="327"/>
                    <a:pt x="306" y="326"/>
                    <a:pt x="309" y="326"/>
                  </a:cubicBezTo>
                  <a:cubicBezTo>
                    <a:pt x="310" y="326"/>
                    <a:pt x="310" y="326"/>
                    <a:pt x="310" y="326"/>
                  </a:cubicBezTo>
                  <a:cubicBezTo>
                    <a:pt x="313" y="325"/>
                    <a:pt x="316" y="325"/>
                    <a:pt x="319" y="325"/>
                  </a:cubicBezTo>
                  <a:cubicBezTo>
                    <a:pt x="320" y="324"/>
                    <a:pt x="320" y="324"/>
                    <a:pt x="320" y="324"/>
                  </a:cubicBezTo>
                  <a:cubicBezTo>
                    <a:pt x="322" y="324"/>
                    <a:pt x="324" y="324"/>
                    <a:pt x="327" y="324"/>
                  </a:cubicBezTo>
                  <a:cubicBezTo>
                    <a:pt x="328" y="323"/>
                    <a:pt x="329" y="323"/>
                    <a:pt x="330" y="323"/>
                  </a:cubicBezTo>
                  <a:cubicBezTo>
                    <a:pt x="330" y="323"/>
                    <a:pt x="331" y="323"/>
                    <a:pt x="331" y="323"/>
                  </a:cubicBezTo>
                  <a:cubicBezTo>
                    <a:pt x="332" y="323"/>
                    <a:pt x="332" y="323"/>
                    <a:pt x="332" y="323"/>
                  </a:cubicBezTo>
                  <a:cubicBezTo>
                    <a:pt x="334" y="323"/>
                    <a:pt x="335" y="323"/>
                    <a:pt x="337" y="322"/>
                  </a:cubicBezTo>
                  <a:cubicBezTo>
                    <a:pt x="337" y="322"/>
                    <a:pt x="337" y="322"/>
                    <a:pt x="337" y="322"/>
                  </a:cubicBezTo>
                  <a:cubicBezTo>
                    <a:pt x="341" y="322"/>
                    <a:pt x="344" y="322"/>
                    <a:pt x="347" y="322"/>
                  </a:cubicBezTo>
                  <a:cubicBezTo>
                    <a:pt x="347" y="322"/>
                    <a:pt x="347" y="322"/>
                    <a:pt x="347" y="322"/>
                  </a:cubicBezTo>
                  <a:cubicBezTo>
                    <a:pt x="349" y="322"/>
                    <a:pt x="350" y="322"/>
                    <a:pt x="352" y="322"/>
                  </a:cubicBezTo>
                  <a:cubicBezTo>
                    <a:pt x="352" y="322"/>
                    <a:pt x="352" y="322"/>
                    <a:pt x="353" y="322"/>
                  </a:cubicBezTo>
                  <a:cubicBezTo>
                    <a:pt x="353" y="322"/>
                    <a:pt x="353" y="322"/>
                    <a:pt x="353" y="322"/>
                  </a:cubicBezTo>
                  <a:cubicBezTo>
                    <a:pt x="353" y="322"/>
                    <a:pt x="353" y="322"/>
                    <a:pt x="353" y="322"/>
                  </a:cubicBezTo>
                  <a:cubicBezTo>
                    <a:pt x="354" y="322"/>
                    <a:pt x="354" y="322"/>
                    <a:pt x="354" y="322"/>
                  </a:cubicBezTo>
                  <a:cubicBezTo>
                    <a:pt x="354" y="322"/>
                    <a:pt x="354" y="322"/>
                    <a:pt x="354" y="322"/>
                  </a:cubicBezTo>
                  <a:cubicBezTo>
                    <a:pt x="355" y="322"/>
                    <a:pt x="355" y="322"/>
                    <a:pt x="355" y="322"/>
                  </a:cubicBezTo>
                  <a:cubicBezTo>
                    <a:pt x="356" y="322"/>
                    <a:pt x="356" y="322"/>
                    <a:pt x="356" y="322"/>
                  </a:cubicBezTo>
                  <a:cubicBezTo>
                    <a:pt x="359" y="322"/>
                    <a:pt x="363" y="322"/>
                    <a:pt x="366" y="323"/>
                  </a:cubicBezTo>
                  <a:cubicBezTo>
                    <a:pt x="366" y="323"/>
                    <a:pt x="366" y="323"/>
                    <a:pt x="366" y="323"/>
                  </a:cubicBezTo>
                  <a:cubicBezTo>
                    <a:pt x="369" y="323"/>
                    <a:pt x="373" y="324"/>
                    <a:pt x="376" y="324"/>
                  </a:cubicBezTo>
                  <a:cubicBezTo>
                    <a:pt x="376" y="324"/>
                    <a:pt x="376" y="324"/>
                    <a:pt x="376" y="324"/>
                  </a:cubicBezTo>
                  <a:cubicBezTo>
                    <a:pt x="377" y="325"/>
                    <a:pt x="379" y="325"/>
                    <a:pt x="380" y="325"/>
                  </a:cubicBezTo>
                  <a:cubicBezTo>
                    <a:pt x="380" y="325"/>
                    <a:pt x="380" y="325"/>
                    <a:pt x="380" y="325"/>
                  </a:cubicBezTo>
                  <a:cubicBezTo>
                    <a:pt x="382" y="326"/>
                    <a:pt x="383" y="326"/>
                    <a:pt x="384" y="326"/>
                  </a:cubicBezTo>
                  <a:cubicBezTo>
                    <a:pt x="385" y="326"/>
                    <a:pt x="385" y="326"/>
                    <a:pt x="385" y="326"/>
                  </a:cubicBezTo>
                  <a:cubicBezTo>
                    <a:pt x="386" y="327"/>
                    <a:pt x="387" y="327"/>
                    <a:pt x="388" y="327"/>
                  </a:cubicBezTo>
                  <a:cubicBezTo>
                    <a:pt x="389" y="328"/>
                    <a:pt x="389" y="328"/>
                    <a:pt x="389" y="328"/>
                  </a:cubicBezTo>
                  <a:cubicBezTo>
                    <a:pt x="390" y="328"/>
                    <a:pt x="390" y="328"/>
                    <a:pt x="391" y="328"/>
                  </a:cubicBezTo>
                  <a:cubicBezTo>
                    <a:pt x="392" y="329"/>
                    <a:pt x="393" y="329"/>
                    <a:pt x="393" y="329"/>
                  </a:cubicBezTo>
                  <a:cubicBezTo>
                    <a:pt x="394" y="329"/>
                    <a:pt x="394" y="330"/>
                    <a:pt x="395" y="330"/>
                  </a:cubicBezTo>
                  <a:cubicBezTo>
                    <a:pt x="395" y="330"/>
                    <a:pt x="395" y="330"/>
                    <a:pt x="395" y="330"/>
                  </a:cubicBezTo>
                  <a:cubicBezTo>
                    <a:pt x="394" y="369"/>
                    <a:pt x="394" y="369"/>
                    <a:pt x="394" y="369"/>
                  </a:cubicBezTo>
                  <a:cubicBezTo>
                    <a:pt x="394" y="370"/>
                    <a:pt x="394" y="371"/>
                    <a:pt x="394" y="372"/>
                  </a:cubicBezTo>
                  <a:cubicBezTo>
                    <a:pt x="394" y="372"/>
                    <a:pt x="394" y="372"/>
                    <a:pt x="394" y="372"/>
                  </a:cubicBezTo>
                  <a:cubicBezTo>
                    <a:pt x="394" y="373"/>
                    <a:pt x="394" y="373"/>
                    <a:pt x="395" y="374"/>
                  </a:cubicBezTo>
                  <a:cubicBezTo>
                    <a:pt x="395" y="374"/>
                    <a:pt x="395" y="374"/>
                    <a:pt x="395" y="374"/>
                  </a:cubicBezTo>
                  <a:cubicBezTo>
                    <a:pt x="395" y="375"/>
                    <a:pt x="395" y="375"/>
                    <a:pt x="395" y="375"/>
                  </a:cubicBezTo>
                  <a:cubicBezTo>
                    <a:pt x="395" y="375"/>
                    <a:pt x="395" y="376"/>
                    <a:pt x="396" y="376"/>
                  </a:cubicBezTo>
                  <a:cubicBezTo>
                    <a:pt x="396" y="376"/>
                    <a:pt x="396" y="376"/>
                    <a:pt x="396" y="376"/>
                  </a:cubicBezTo>
                  <a:cubicBezTo>
                    <a:pt x="396" y="377"/>
                    <a:pt x="397" y="378"/>
                    <a:pt x="397" y="378"/>
                  </a:cubicBezTo>
                  <a:cubicBezTo>
                    <a:pt x="398" y="379"/>
                    <a:pt x="398" y="379"/>
                    <a:pt x="398" y="379"/>
                  </a:cubicBezTo>
                  <a:cubicBezTo>
                    <a:pt x="398" y="379"/>
                    <a:pt x="398" y="379"/>
                    <a:pt x="398" y="379"/>
                  </a:cubicBezTo>
                  <a:cubicBezTo>
                    <a:pt x="398" y="379"/>
                    <a:pt x="399" y="380"/>
                    <a:pt x="399" y="380"/>
                  </a:cubicBezTo>
                  <a:cubicBezTo>
                    <a:pt x="400" y="381"/>
                    <a:pt x="400" y="381"/>
                    <a:pt x="400" y="381"/>
                  </a:cubicBezTo>
                  <a:cubicBezTo>
                    <a:pt x="400" y="381"/>
                    <a:pt x="400" y="381"/>
                    <a:pt x="400" y="381"/>
                  </a:cubicBezTo>
                  <a:cubicBezTo>
                    <a:pt x="401" y="382"/>
                    <a:pt x="402" y="382"/>
                    <a:pt x="403" y="383"/>
                  </a:cubicBezTo>
                  <a:cubicBezTo>
                    <a:pt x="403" y="383"/>
                    <a:pt x="403" y="383"/>
                    <a:pt x="403" y="383"/>
                  </a:cubicBezTo>
                  <a:cubicBezTo>
                    <a:pt x="404" y="383"/>
                    <a:pt x="404" y="384"/>
                    <a:pt x="405" y="384"/>
                  </a:cubicBezTo>
                  <a:cubicBezTo>
                    <a:pt x="405" y="384"/>
                    <a:pt x="405" y="384"/>
                    <a:pt x="405" y="384"/>
                  </a:cubicBezTo>
                  <a:cubicBezTo>
                    <a:pt x="407" y="385"/>
                    <a:pt x="408" y="386"/>
                    <a:pt x="410" y="386"/>
                  </a:cubicBezTo>
                  <a:cubicBezTo>
                    <a:pt x="411" y="387"/>
                    <a:pt x="411" y="387"/>
                    <a:pt x="411" y="387"/>
                  </a:cubicBezTo>
                  <a:cubicBezTo>
                    <a:pt x="411" y="387"/>
                    <a:pt x="412" y="387"/>
                    <a:pt x="412" y="387"/>
                  </a:cubicBezTo>
                  <a:cubicBezTo>
                    <a:pt x="413" y="388"/>
                    <a:pt x="413" y="388"/>
                    <a:pt x="413" y="388"/>
                  </a:cubicBezTo>
                  <a:cubicBezTo>
                    <a:pt x="413" y="388"/>
                    <a:pt x="413" y="388"/>
                    <a:pt x="413" y="388"/>
                  </a:cubicBezTo>
                  <a:cubicBezTo>
                    <a:pt x="413" y="388"/>
                    <a:pt x="413" y="388"/>
                    <a:pt x="413" y="388"/>
                  </a:cubicBezTo>
                  <a:cubicBezTo>
                    <a:pt x="414" y="388"/>
                    <a:pt x="414" y="388"/>
                    <a:pt x="415" y="388"/>
                  </a:cubicBezTo>
                  <a:cubicBezTo>
                    <a:pt x="415" y="388"/>
                    <a:pt x="416" y="388"/>
                    <a:pt x="416" y="389"/>
                  </a:cubicBezTo>
                  <a:cubicBezTo>
                    <a:pt x="417" y="389"/>
                    <a:pt x="417" y="389"/>
                    <a:pt x="417" y="389"/>
                  </a:cubicBezTo>
                  <a:cubicBezTo>
                    <a:pt x="417" y="389"/>
                    <a:pt x="417" y="389"/>
                    <a:pt x="417" y="389"/>
                  </a:cubicBezTo>
                  <a:cubicBezTo>
                    <a:pt x="417" y="389"/>
                    <a:pt x="417" y="389"/>
                    <a:pt x="417" y="389"/>
                  </a:cubicBezTo>
                  <a:cubicBezTo>
                    <a:pt x="418" y="389"/>
                    <a:pt x="418" y="389"/>
                    <a:pt x="418" y="389"/>
                  </a:cubicBezTo>
                  <a:cubicBezTo>
                    <a:pt x="419" y="389"/>
                    <a:pt x="419" y="389"/>
                    <a:pt x="419" y="389"/>
                  </a:cubicBezTo>
                  <a:cubicBezTo>
                    <a:pt x="420" y="390"/>
                    <a:pt x="420" y="390"/>
                    <a:pt x="420" y="390"/>
                  </a:cubicBezTo>
                  <a:cubicBezTo>
                    <a:pt x="420" y="390"/>
                    <a:pt x="420" y="390"/>
                    <a:pt x="420" y="390"/>
                  </a:cubicBezTo>
                  <a:cubicBezTo>
                    <a:pt x="421" y="390"/>
                    <a:pt x="421" y="390"/>
                    <a:pt x="421" y="390"/>
                  </a:cubicBezTo>
                  <a:cubicBezTo>
                    <a:pt x="421" y="390"/>
                    <a:pt x="421" y="390"/>
                    <a:pt x="421" y="390"/>
                  </a:cubicBezTo>
                  <a:cubicBezTo>
                    <a:pt x="422" y="390"/>
                    <a:pt x="422" y="390"/>
                    <a:pt x="422" y="390"/>
                  </a:cubicBezTo>
                  <a:cubicBezTo>
                    <a:pt x="422" y="390"/>
                    <a:pt x="422" y="390"/>
                    <a:pt x="422" y="390"/>
                  </a:cubicBezTo>
                  <a:cubicBezTo>
                    <a:pt x="423" y="390"/>
                    <a:pt x="423" y="390"/>
                    <a:pt x="423" y="390"/>
                  </a:cubicBezTo>
                  <a:cubicBezTo>
                    <a:pt x="424" y="391"/>
                    <a:pt x="424" y="391"/>
                    <a:pt x="425" y="391"/>
                  </a:cubicBezTo>
                  <a:cubicBezTo>
                    <a:pt x="425" y="391"/>
                    <a:pt x="425" y="391"/>
                    <a:pt x="426" y="391"/>
                  </a:cubicBezTo>
                  <a:cubicBezTo>
                    <a:pt x="427" y="391"/>
                    <a:pt x="427" y="391"/>
                    <a:pt x="427" y="391"/>
                  </a:cubicBezTo>
                  <a:cubicBezTo>
                    <a:pt x="427" y="391"/>
                    <a:pt x="427" y="391"/>
                    <a:pt x="427" y="391"/>
                  </a:cubicBezTo>
                  <a:cubicBezTo>
                    <a:pt x="427" y="391"/>
                    <a:pt x="427" y="391"/>
                    <a:pt x="427" y="391"/>
                  </a:cubicBezTo>
                  <a:cubicBezTo>
                    <a:pt x="427" y="391"/>
                    <a:pt x="428" y="391"/>
                    <a:pt x="428" y="392"/>
                  </a:cubicBezTo>
                  <a:cubicBezTo>
                    <a:pt x="429" y="392"/>
                    <a:pt x="429" y="392"/>
                    <a:pt x="430" y="392"/>
                  </a:cubicBezTo>
                  <a:cubicBezTo>
                    <a:pt x="430" y="392"/>
                    <a:pt x="430" y="392"/>
                    <a:pt x="431" y="392"/>
                  </a:cubicBezTo>
                  <a:cubicBezTo>
                    <a:pt x="431" y="392"/>
                    <a:pt x="432" y="392"/>
                    <a:pt x="432" y="392"/>
                  </a:cubicBezTo>
                  <a:cubicBezTo>
                    <a:pt x="433" y="392"/>
                    <a:pt x="433" y="392"/>
                    <a:pt x="433" y="392"/>
                  </a:cubicBezTo>
                  <a:cubicBezTo>
                    <a:pt x="434" y="392"/>
                    <a:pt x="434" y="393"/>
                    <a:pt x="435" y="393"/>
                  </a:cubicBezTo>
                  <a:cubicBezTo>
                    <a:pt x="435" y="393"/>
                    <a:pt x="436" y="393"/>
                    <a:pt x="436" y="393"/>
                  </a:cubicBezTo>
                  <a:cubicBezTo>
                    <a:pt x="437" y="393"/>
                    <a:pt x="437" y="393"/>
                    <a:pt x="438" y="393"/>
                  </a:cubicBezTo>
                  <a:cubicBezTo>
                    <a:pt x="438" y="393"/>
                    <a:pt x="439" y="393"/>
                    <a:pt x="439" y="393"/>
                  </a:cubicBezTo>
                  <a:cubicBezTo>
                    <a:pt x="440" y="393"/>
                    <a:pt x="440" y="393"/>
                    <a:pt x="441" y="393"/>
                  </a:cubicBezTo>
                  <a:cubicBezTo>
                    <a:pt x="441" y="394"/>
                    <a:pt x="442" y="394"/>
                    <a:pt x="442" y="394"/>
                  </a:cubicBezTo>
                  <a:cubicBezTo>
                    <a:pt x="443" y="394"/>
                    <a:pt x="443" y="394"/>
                    <a:pt x="444" y="394"/>
                  </a:cubicBezTo>
                  <a:cubicBezTo>
                    <a:pt x="444" y="394"/>
                    <a:pt x="445" y="394"/>
                    <a:pt x="445" y="394"/>
                  </a:cubicBezTo>
                  <a:cubicBezTo>
                    <a:pt x="446" y="394"/>
                    <a:pt x="447" y="394"/>
                    <a:pt x="447" y="394"/>
                  </a:cubicBezTo>
                  <a:cubicBezTo>
                    <a:pt x="447" y="394"/>
                    <a:pt x="448" y="394"/>
                    <a:pt x="448" y="394"/>
                  </a:cubicBezTo>
                  <a:cubicBezTo>
                    <a:pt x="448" y="394"/>
                    <a:pt x="448" y="394"/>
                    <a:pt x="448" y="394"/>
                  </a:cubicBezTo>
                  <a:cubicBezTo>
                    <a:pt x="448" y="394"/>
                    <a:pt x="448" y="394"/>
                    <a:pt x="448" y="394"/>
                  </a:cubicBezTo>
                  <a:cubicBezTo>
                    <a:pt x="449" y="394"/>
                    <a:pt x="449" y="394"/>
                    <a:pt x="449" y="394"/>
                  </a:cubicBezTo>
                  <a:cubicBezTo>
                    <a:pt x="449" y="394"/>
                    <a:pt x="450" y="394"/>
                    <a:pt x="450" y="394"/>
                  </a:cubicBezTo>
                  <a:cubicBezTo>
                    <a:pt x="451" y="395"/>
                    <a:pt x="452" y="395"/>
                    <a:pt x="452" y="395"/>
                  </a:cubicBezTo>
                  <a:cubicBezTo>
                    <a:pt x="453" y="395"/>
                    <a:pt x="454" y="395"/>
                    <a:pt x="454" y="395"/>
                  </a:cubicBezTo>
                  <a:cubicBezTo>
                    <a:pt x="455" y="395"/>
                    <a:pt x="455" y="395"/>
                    <a:pt x="456" y="395"/>
                  </a:cubicBezTo>
                  <a:cubicBezTo>
                    <a:pt x="456" y="395"/>
                    <a:pt x="456" y="395"/>
                    <a:pt x="456" y="395"/>
                  </a:cubicBezTo>
                  <a:cubicBezTo>
                    <a:pt x="456" y="395"/>
                    <a:pt x="456" y="395"/>
                    <a:pt x="456" y="395"/>
                  </a:cubicBezTo>
                  <a:cubicBezTo>
                    <a:pt x="457" y="395"/>
                    <a:pt x="457" y="395"/>
                    <a:pt x="458" y="395"/>
                  </a:cubicBezTo>
                  <a:cubicBezTo>
                    <a:pt x="459" y="395"/>
                    <a:pt x="459" y="395"/>
                    <a:pt x="460" y="395"/>
                  </a:cubicBezTo>
                  <a:cubicBezTo>
                    <a:pt x="461" y="395"/>
                    <a:pt x="461" y="395"/>
                    <a:pt x="462" y="395"/>
                  </a:cubicBezTo>
                  <a:cubicBezTo>
                    <a:pt x="464" y="395"/>
                    <a:pt x="464" y="395"/>
                    <a:pt x="464" y="395"/>
                  </a:cubicBezTo>
                  <a:cubicBezTo>
                    <a:pt x="465" y="395"/>
                    <a:pt x="466" y="395"/>
                    <a:pt x="466" y="395"/>
                  </a:cubicBezTo>
                  <a:cubicBezTo>
                    <a:pt x="469" y="395"/>
                    <a:pt x="469" y="395"/>
                    <a:pt x="469" y="395"/>
                  </a:cubicBezTo>
                  <a:cubicBezTo>
                    <a:pt x="469" y="395"/>
                    <a:pt x="470" y="395"/>
                    <a:pt x="471" y="396"/>
                  </a:cubicBezTo>
                  <a:cubicBezTo>
                    <a:pt x="472" y="396"/>
                    <a:pt x="472" y="396"/>
                    <a:pt x="473" y="396"/>
                  </a:cubicBezTo>
                  <a:cubicBezTo>
                    <a:pt x="474" y="396"/>
                    <a:pt x="475" y="396"/>
                    <a:pt x="475" y="396"/>
                  </a:cubicBezTo>
                  <a:cubicBezTo>
                    <a:pt x="476" y="396"/>
                    <a:pt x="476" y="396"/>
                    <a:pt x="477" y="396"/>
                  </a:cubicBezTo>
                  <a:cubicBezTo>
                    <a:pt x="477" y="396"/>
                    <a:pt x="478" y="396"/>
                    <a:pt x="478" y="396"/>
                  </a:cubicBezTo>
                  <a:cubicBezTo>
                    <a:pt x="480" y="396"/>
                    <a:pt x="480" y="396"/>
                    <a:pt x="480" y="396"/>
                  </a:cubicBezTo>
                  <a:cubicBezTo>
                    <a:pt x="480" y="396"/>
                    <a:pt x="480" y="396"/>
                    <a:pt x="481" y="396"/>
                  </a:cubicBezTo>
                  <a:cubicBezTo>
                    <a:pt x="482" y="396"/>
                    <a:pt x="482" y="396"/>
                    <a:pt x="482" y="396"/>
                  </a:cubicBezTo>
                  <a:cubicBezTo>
                    <a:pt x="483" y="396"/>
                    <a:pt x="483" y="396"/>
                    <a:pt x="483" y="396"/>
                  </a:cubicBezTo>
                  <a:cubicBezTo>
                    <a:pt x="484" y="396"/>
                    <a:pt x="484" y="396"/>
                    <a:pt x="484" y="396"/>
                  </a:cubicBezTo>
                  <a:cubicBezTo>
                    <a:pt x="485" y="395"/>
                    <a:pt x="485" y="395"/>
                    <a:pt x="485" y="395"/>
                  </a:cubicBezTo>
                  <a:cubicBezTo>
                    <a:pt x="486" y="395"/>
                    <a:pt x="487" y="395"/>
                    <a:pt x="488" y="395"/>
                  </a:cubicBezTo>
                  <a:cubicBezTo>
                    <a:pt x="488" y="395"/>
                    <a:pt x="488" y="395"/>
                    <a:pt x="489" y="395"/>
                  </a:cubicBezTo>
                  <a:cubicBezTo>
                    <a:pt x="489" y="395"/>
                    <a:pt x="489" y="395"/>
                    <a:pt x="489" y="395"/>
                  </a:cubicBezTo>
                  <a:cubicBezTo>
                    <a:pt x="489" y="395"/>
                    <a:pt x="490" y="395"/>
                    <a:pt x="490" y="395"/>
                  </a:cubicBezTo>
                  <a:cubicBezTo>
                    <a:pt x="491" y="395"/>
                    <a:pt x="492" y="395"/>
                    <a:pt x="493" y="395"/>
                  </a:cubicBezTo>
                  <a:cubicBezTo>
                    <a:pt x="494" y="395"/>
                    <a:pt x="495" y="395"/>
                    <a:pt x="495" y="395"/>
                  </a:cubicBezTo>
                  <a:cubicBezTo>
                    <a:pt x="496" y="395"/>
                    <a:pt x="496" y="395"/>
                    <a:pt x="497" y="395"/>
                  </a:cubicBezTo>
                  <a:cubicBezTo>
                    <a:pt x="497" y="395"/>
                    <a:pt x="497" y="395"/>
                    <a:pt x="497" y="395"/>
                  </a:cubicBezTo>
                  <a:cubicBezTo>
                    <a:pt x="497" y="395"/>
                    <a:pt x="498" y="395"/>
                    <a:pt x="498" y="395"/>
                  </a:cubicBezTo>
                  <a:cubicBezTo>
                    <a:pt x="499" y="395"/>
                    <a:pt x="500" y="395"/>
                    <a:pt x="501" y="395"/>
                  </a:cubicBezTo>
                  <a:cubicBezTo>
                    <a:pt x="502" y="395"/>
                    <a:pt x="503" y="395"/>
                    <a:pt x="504" y="395"/>
                  </a:cubicBezTo>
                  <a:cubicBezTo>
                    <a:pt x="504" y="395"/>
                    <a:pt x="504" y="395"/>
                    <a:pt x="504" y="395"/>
                  </a:cubicBezTo>
                  <a:cubicBezTo>
                    <a:pt x="505" y="395"/>
                    <a:pt x="505" y="395"/>
                    <a:pt x="505" y="395"/>
                  </a:cubicBezTo>
                  <a:cubicBezTo>
                    <a:pt x="505" y="394"/>
                    <a:pt x="506" y="394"/>
                    <a:pt x="506" y="394"/>
                  </a:cubicBezTo>
                  <a:cubicBezTo>
                    <a:pt x="507" y="394"/>
                    <a:pt x="508" y="394"/>
                    <a:pt x="509" y="394"/>
                  </a:cubicBezTo>
                  <a:cubicBezTo>
                    <a:pt x="510" y="394"/>
                    <a:pt x="511" y="394"/>
                    <a:pt x="512" y="394"/>
                  </a:cubicBezTo>
                  <a:cubicBezTo>
                    <a:pt x="512" y="394"/>
                    <a:pt x="512" y="394"/>
                    <a:pt x="512" y="394"/>
                  </a:cubicBezTo>
                  <a:cubicBezTo>
                    <a:pt x="512" y="394"/>
                    <a:pt x="512" y="394"/>
                    <a:pt x="512" y="394"/>
                  </a:cubicBezTo>
                  <a:cubicBezTo>
                    <a:pt x="512" y="394"/>
                    <a:pt x="512" y="394"/>
                    <a:pt x="512" y="394"/>
                  </a:cubicBezTo>
                  <a:cubicBezTo>
                    <a:pt x="513" y="394"/>
                    <a:pt x="514" y="394"/>
                    <a:pt x="515" y="394"/>
                  </a:cubicBezTo>
                  <a:cubicBezTo>
                    <a:pt x="516" y="393"/>
                    <a:pt x="517" y="393"/>
                    <a:pt x="518" y="393"/>
                  </a:cubicBezTo>
                  <a:cubicBezTo>
                    <a:pt x="518" y="393"/>
                    <a:pt x="519" y="393"/>
                    <a:pt x="519" y="393"/>
                  </a:cubicBezTo>
                  <a:cubicBezTo>
                    <a:pt x="520" y="393"/>
                    <a:pt x="520" y="393"/>
                    <a:pt x="520" y="393"/>
                  </a:cubicBezTo>
                  <a:cubicBezTo>
                    <a:pt x="520" y="393"/>
                    <a:pt x="521" y="393"/>
                    <a:pt x="521" y="393"/>
                  </a:cubicBezTo>
                  <a:cubicBezTo>
                    <a:pt x="523" y="393"/>
                    <a:pt x="524" y="392"/>
                    <a:pt x="525" y="392"/>
                  </a:cubicBezTo>
                  <a:cubicBezTo>
                    <a:pt x="526" y="392"/>
                    <a:pt x="526" y="392"/>
                    <a:pt x="526" y="392"/>
                  </a:cubicBezTo>
                  <a:cubicBezTo>
                    <a:pt x="527" y="392"/>
                    <a:pt x="527" y="392"/>
                    <a:pt x="527" y="392"/>
                  </a:cubicBezTo>
                  <a:cubicBezTo>
                    <a:pt x="528" y="392"/>
                    <a:pt x="528" y="392"/>
                    <a:pt x="529" y="392"/>
                  </a:cubicBezTo>
                  <a:cubicBezTo>
                    <a:pt x="530" y="391"/>
                    <a:pt x="531" y="391"/>
                    <a:pt x="532" y="391"/>
                  </a:cubicBezTo>
                  <a:cubicBezTo>
                    <a:pt x="533" y="391"/>
                    <a:pt x="533" y="391"/>
                    <a:pt x="533" y="391"/>
                  </a:cubicBezTo>
                  <a:cubicBezTo>
                    <a:pt x="534" y="391"/>
                    <a:pt x="535" y="390"/>
                    <a:pt x="536" y="390"/>
                  </a:cubicBezTo>
                  <a:cubicBezTo>
                    <a:pt x="537" y="390"/>
                    <a:pt x="538" y="390"/>
                    <a:pt x="539" y="390"/>
                  </a:cubicBezTo>
                  <a:cubicBezTo>
                    <a:pt x="539" y="390"/>
                    <a:pt x="539" y="390"/>
                    <a:pt x="539" y="390"/>
                  </a:cubicBezTo>
                  <a:cubicBezTo>
                    <a:pt x="540" y="389"/>
                    <a:pt x="540" y="389"/>
                    <a:pt x="540" y="389"/>
                  </a:cubicBezTo>
                  <a:cubicBezTo>
                    <a:pt x="541" y="389"/>
                    <a:pt x="542" y="389"/>
                    <a:pt x="542" y="389"/>
                  </a:cubicBezTo>
                  <a:cubicBezTo>
                    <a:pt x="543" y="389"/>
                    <a:pt x="544" y="388"/>
                    <a:pt x="545" y="388"/>
                  </a:cubicBezTo>
                  <a:cubicBezTo>
                    <a:pt x="545" y="388"/>
                    <a:pt x="545" y="388"/>
                    <a:pt x="545" y="388"/>
                  </a:cubicBezTo>
                  <a:cubicBezTo>
                    <a:pt x="546" y="388"/>
                    <a:pt x="547" y="388"/>
                    <a:pt x="548" y="387"/>
                  </a:cubicBezTo>
                  <a:cubicBezTo>
                    <a:pt x="549" y="387"/>
                    <a:pt x="549" y="387"/>
                    <a:pt x="550" y="387"/>
                  </a:cubicBezTo>
                  <a:cubicBezTo>
                    <a:pt x="550" y="386"/>
                    <a:pt x="550" y="386"/>
                    <a:pt x="550" y="386"/>
                  </a:cubicBezTo>
                  <a:cubicBezTo>
                    <a:pt x="551" y="386"/>
                    <a:pt x="552" y="386"/>
                    <a:pt x="553" y="385"/>
                  </a:cubicBezTo>
                  <a:cubicBezTo>
                    <a:pt x="554" y="385"/>
                    <a:pt x="554" y="385"/>
                    <a:pt x="555" y="385"/>
                  </a:cubicBezTo>
                  <a:cubicBezTo>
                    <a:pt x="555" y="385"/>
                    <a:pt x="555" y="385"/>
                    <a:pt x="555" y="385"/>
                  </a:cubicBezTo>
                  <a:cubicBezTo>
                    <a:pt x="556" y="384"/>
                    <a:pt x="556" y="384"/>
                    <a:pt x="556" y="384"/>
                  </a:cubicBezTo>
                  <a:cubicBezTo>
                    <a:pt x="557" y="384"/>
                    <a:pt x="557" y="384"/>
                    <a:pt x="557" y="384"/>
                  </a:cubicBezTo>
                  <a:cubicBezTo>
                    <a:pt x="557" y="384"/>
                    <a:pt x="558" y="384"/>
                    <a:pt x="558" y="383"/>
                  </a:cubicBezTo>
                  <a:cubicBezTo>
                    <a:pt x="559" y="383"/>
                    <a:pt x="559" y="383"/>
                    <a:pt x="559" y="383"/>
                  </a:cubicBezTo>
                  <a:cubicBezTo>
                    <a:pt x="560" y="383"/>
                    <a:pt x="560" y="383"/>
                    <a:pt x="560" y="383"/>
                  </a:cubicBezTo>
                  <a:cubicBezTo>
                    <a:pt x="560" y="383"/>
                    <a:pt x="560" y="383"/>
                    <a:pt x="560" y="383"/>
                  </a:cubicBezTo>
                  <a:cubicBezTo>
                    <a:pt x="560" y="382"/>
                    <a:pt x="560" y="382"/>
                    <a:pt x="560" y="382"/>
                  </a:cubicBezTo>
                  <a:cubicBezTo>
                    <a:pt x="561" y="382"/>
                    <a:pt x="561" y="382"/>
                    <a:pt x="561" y="382"/>
                  </a:cubicBezTo>
                  <a:cubicBezTo>
                    <a:pt x="561" y="382"/>
                    <a:pt x="561" y="382"/>
                    <a:pt x="561" y="382"/>
                  </a:cubicBezTo>
                  <a:cubicBezTo>
                    <a:pt x="562" y="381"/>
                    <a:pt x="562" y="381"/>
                    <a:pt x="562" y="381"/>
                  </a:cubicBezTo>
                  <a:cubicBezTo>
                    <a:pt x="563" y="381"/>
                    <a:pt x="563" y="381"/>
                    <a:pt x="563" y="381"/>
                  </a:cubicBezTo>
                  <a:cubicBezTo>
                    <a:pt x="563" y="381"/>
                    <a:pt x="563" y="381"/>
                    <a:pt x="563" y="381"/>
                  </a:cubicBezTo>
                  <a:cubicBezTo>
                    <a:pt x="563" y="380"/>
                    <a:pt x="563" y="380"/>
                    <a:pt x="563" y="380"/>
                  </a:cubicBezTo>
                  <a:cubicBezTo>
                    <a:pt x="563" y="380"/>
                    <a:pt x="563" y="380"/>
                    <a:pt x="563" y="380"/>
                  </a:cubicBezTo>
                  <a:cubicBezTo>
                    <a:pt x="564" y="380"/>
                    <a:pt x="564" y="380"/>
                    <a:pt x="564" y="380"/>
                  </a:cubicBezTo>
                  <a:cubicBezTo>
                    <a:pt x="564" y="380"/>
                    <a:pt x="564" y="380"/>
                    <a:pt x="564" y="380"/>
                  </a:cubicBezTo>
                  <a:cubicBezTo>
                    <a:pt x="565" y="379"/>
                    <a:pt x="565" y="379"/>
                    <a:pt x="565" y="379"/>
                  </a:cubicBezTo>
                  <a:cubicBezTo>
                    <a:pt x="565" y="379"/>
                    <a:pt x="565" y="379"/>
                    <a:pt x="565" y="379"/>
                  </a:cubicBezTo>
                  <a:cubicBezTo>
                    <a:pt x="565" y="379"/>
                    <a:pt x="565" y="379"/>
                    <a:pt x="565" y="379"/>
                  </a:cubicBezTo>
                  <a:cubicBezTo>
                    <a:pt x="565" y="379"/>
                    <a:pt x="565" y="379"/>
                    <a:pt x="565" y="379"/>
                  </a:cubicBezTo>
                  <a:cubicBezTo>
                    <a:pt x="566" y="378"/>
                    <a:pt x="566" y="378"/>
                    <a:pt x="566" y="378"/>
                  </a:cubicBezTo>
                  <a:cubicBezTo>
                    <a:pt x="566" y="378"/>
                    <a:pt x="566" y="378"/>
                    <a:pt x="566" y="378"/>
                  </a:cubicBezTo>
                  <a:cubicBezTo>
                    <a:pt x="566" y="378"/>
                    <a:pt x="566" y="378"/>
                    <a:pt x="566" y="378"/>
                  </a:cubicBezTo>
                  <a:cubicBezTo>
                    <a:pt x="566" y="378"/>
                    <a:pt x="566" y="378"/>
                    <a:pt x="566" y="378"/>
                  </a:cubicBezTo>
                  <a:cubicBezTo>
                    <a:pt x="566" y="378"/>
                    <a:pt x="566" y="378"/>
                    <a:pt x="566" y="378"/>
                  </a:cubicBezTo>
                  <a:cubicBezTo>
                    <a:pt x="566" y="378"/>
                    <a:pt x="566" y="378"/>
                    <a:pt x="566" y="378"/>
                  </a:cubicBezTo>
                  <a:cubicBezTo>
                    <a:pt x="567" y="377"/>
                    <a:pt x="567" y="377"/>
                    <a:pt x="567" y="377"/>
                  </a:cubicBezTo>
                  <a:cubicBezTo>
                    <a:pt x="567" y="377"/>
                    <a:pt x="567" y="377"/>
                    <a:pt x="567" y="377"/>
                  </a:cubicBezTo>
                  <a:cubicBezTo>
                    <a:pt x="567" y="377"/>
                    <a:pt x="567" y="377"/>
                    <a:pt x="567" y="377"/>
                  </a:cubicBezTo>
                  <a:cubicBezTo>
                    <a:pt x="567" y="377"/>
                    <a:pt x="567" y="377"/>
                    <a:pt x="567" y="377"/>
                  </a:cubicBezTo>
                  <a:cubicBezTo>
                    <a:pt x="567" y="377"/>
                    <a:pt x="567" y="377"/>
                    <a:pt x="567" y="377"/>
                  </a:cubicBezTo>
                  <a:cubicBezTo>
                    <a:pt x="567" y="376"/>
                    <a:pt x="567" y="376"/>
                    <a:pt x="567" y="376"/>
                  </a:cubicBezTo>
                  <a:cubicBezTo>
                    <a:pt x="568" y="376"/>
                    <a:pt x="568" y="376"/>
                    <a:pt x="568" y="376"/>
                  </a:cubicBezTo>
                  <a:cubicBezTo>
                    <a:pt x="568" y="376"/>
                    <a:pt x="568" y="376"/>
                    <a:pt x="568" y="376"/>
                  </a:cubicBezTo>
                  <a:cubicBezTo>
                    <a:pt x="568" y="376"/>
                    <a:pt x="568" y="376"/>
                    <a:pt x="568" y="376"/>
                  </a:cubicBezTo>
                  <a:cubicBezTo>
                    <a:pt x="568" y="376"/>
                    <a:pt x="568" y="376"/>
                    <a:pt x="568" y="376"/>
                  </a:cubicBezTo>
                  <a:cubicBezTo>
                    <a:pt x="568" y="376"/>
                    <a:pt x="568" y="376"/>
                    <a:pt x="568" y="376"/>
                  </a:cubicBezTo>
                  <a:cubicBezTo>
                    <a:pt x="568" y="375"/>
                    <a:pt x="568" y="375"/>
                    <a:pt x="568" y="375"/>
                  </a:cubicBezTo>
                  <a:cubicBezTo>
                    <a:pt x="568" y="375"/>
                    <a:pt x="568" y="375"/>
                    <a:pt x="568" y="375"/>
                  </a:cubicBezTo>
                  <a:cubicBezTo>
                    <a:pt x="568" y="375"/>
                    <a:pt x="568" y="375"/>
                    <a:pt x="568" y="375"/>
                  </a:cubicBezTo>
                  <a:cubicBezTo>
                    <a:pt x="568" y="375"/>
                    <a:pt x="568" y="375"/>
                    <a:pt x="568" y="375"/>
                  </a:cubicBezTo>
                  <a:cubicBezTo>
                    <a:pt x="568" y="375"/>
                    <a:pt x="568" y="375"/>
                    <a:pt x="568" y="375"/>
                  </a:cubicBezTo>
                  <a:cubicBezTo>
                    <a:pt x="568" y="375"/>
                    <a:pt x="568" y="375"/>
                    <a:pt x="568" y="375"/>
                  </a:cubicBezTo>
                  <a:cubicBezTo>
                    <a:pt x="568" y="375"/>
                    <a:pt x="568" y="375"/>
                    <a:pt x="568" y="375"/>
                  </a:cubicBezTo>
                  <a:cubicBezTo>
                    <a:pt x="568" y="375"/>
                    <a:pt x="568" y="375"/>
                    <a:pt x="568" y="375"/>
                  </a:cubicBezTo>
                  <a:cubicBezTo>
                    <a:pt x="568" y="374"/>
                    <a:pt x="568" y="374"/>
                    <a:pt x="568" y="374"/>
                  </a:cubicBezTo>
                  <a:cubicBezTo>
                    <a:pt x="568" y="374"/>
                    <a:pt x="568" y="374"/>
                    <a:pt x="568" y="374"/>
                  </a:cubicBezTo>
                  <a:cubicBezTo>
                    <a:pt x="568" y="374"/>
                    <a:pt x="568" y="374"/>
                    <a:pt x="568" y="374"/>
                  </a:cubicBezTo>
                  <a:cubicBezTo>
                    <a:pt x="569" y="374"/>
                    <a:pt x="569" y="374"/>
                    <a:pt x="569" y="374"/>
                  </a:cubicBezTo>
                  <a:cubicBezTo>
                    <a:pt x="569" y="374"/>
                    <a:pt x="569" y="374"/>
                    <a:pt x="569" y="374"/>
                  </a:cubicBezTo>
                  <a:cubicBezTo>
                    <a:pt x="569" y="373"/>
                    <a:pt x="569" y="373"/>
                    <a:pt x="569" y="373"/>
                  </a:cubicBezTo>
                  <a:cubicBezTo>
                    <a:pt x="569" y="373"/>
                    <a:pt x="569" y="373"/>
                    <a:pt x="569" y="373"/>
                  </a:cubicBezTo>
                  <a:cubicBezTo>
                    <a:pt x="569" y="372"/>
                    <a:pt x="569" y="372"/>
                    <a:pt x="569" y="372"/>
                  </a:cubicBezTo>
                  <a:cubicBezTo>
                    <a:pt x="569" y="372"/>
                    <a:pt x="569" y="372"/>
                    <a:pt x="569" y="372"/>
                  </a:cubicBezTo>
                  <a:cubicBezTo>
                    <a:pt x="569" y="371"/>
                    <a:pt x="569" y="371"/>
                    <a:pt x="569" y="371"/>
                  </a:cubicBezTo>
                  <a:cubicBezTo>
                    <a:pt x="569" y="371"/>
                    <a:pt x="569" y="371"/>
                    <a:pt x="569" y="371"/>
                  </a:cubicBezTo>
                  <a:cubicBezTo>
                    <a:pt x="569" y="371"/>
                    <a:pt x="569" y="371"/>
                    <a:pt x="569" y="371"/>
                  </a:cubicBezTo>
                  <a:cubicBezTo>
                    <a:pt x="569" y="371"/>
                    <a:pt x="569" y="371"/>
                    <a:pt x="569" y="371"/>
                  </a:cubicBezTo>
                  <a:cubicBezTo>
                    <a:pt x="569" y="370"/>
                    <a:pt x="569" y="370"/>
                    <a:pt x="569" y="370"/>
                  </a:cubicBezTo>
                  <a:cubicBezTo>
                    <a:pt x="569" y="369"/>
                    <a:pt x="569" y="369"/>
                    <a:pt x="569" y="369"/>
                  </a:cubicBezTo>
                  <a:cubicBezTo>
                    <a:pt x="569" y="369"/>
                    <a:pt x="569" y="369"/>
                    <a:pt x="569" y="369"/>
                  </a:cubicBezTo>
                  <a:cubicBezTo>
                    <a:pt x="569" y="369"/>
                    <a:pt x="569" y="369"/>
                    <a:pt x="569" y="369"/>
                  </a:cubicBezTo>
                  <a:cubicBezTo>
                    <a:pt x="570" y="368"/>
                    <a:pt x="570" y="368"/>
                    <a:pt x="570" y="368"/>
                  </a:cubicBezTo>
                  <a:cubicBezTo>
                    <a:pt x="570" y="367"/>
                    <a:pt x="570" y="367"/>
                    <a:pt x="570" y="367"/>
                  </a:cubicBezTo>
                  <a:cubicBezTo>
                    <a:pt x="570" y="367"/>
                    <a:pt x="570" y="367"/>
                    <a:pt x="570" y="367"/>
                  </a:cubicBezTo>
                  <a:cubicBezTo>
                    <a:pt x="570" y="367"/>
                    <a:pt x="570" y="367"/>
                    <a:pt x="570" y="367"/>
                  </a:cubicBezTo>
                  <a:cubicBezTo>
                    <a:pt x="570" y="366"/>
                    <a:pt x="570" y="366"/>
                    <a:pt x="570" y="366"/>
                  </a:cubicBezTo>
                  <a:cubicBezTo>
                    <a:pt x="570" y="366"/>
                    <a:pt x="570" y="365"/>
                    <a:pt x="570" y="365"/>
                  </a:cubicBezTo>
                  <a:cubicBezTo>
                    <a:pt x="571" y="345"/>
                    <a:pt x="571" y="325"/>
                    <a:pt x="572" y="305"/>
                  </a:cubicBezTo>
                  <a:cubicBezTo>
                    <a:pt x="573" y="305"/>
                    <a:pt x="574" y="305"/>
                    <a:pt x="575" y="305"/>
                  </a:cubicBezTo>
                  <a:cubicBezTo>
                    <a:pt x="576" y="305"/>
                    <a:pt x="576" y="305"/>
                    <a:pt x="576" y="305"/>
                  </a:cubicBezTo>
                  <a:cubicBezTo>
                    <a:pt x="577" y="305"/>
                    <a:pt x="578" y="305"/>
                    <a:pt x="580" y="305"/>
                  </a:cubicBezTo>
                  <a:cubicBezTo>
                    <a:pt x="583" y="305"/>
                    <a:pt x="586" y="305"/>
                    <a:pt x="589" y="305"/>
                  </a:cubicBezTo>
                  <a:cubicBezTo>
                    <a:pt x="589" y="305"/>
                    <a:pt x="589" y="305"/>
                    <a:pt x="589" y="305"/>
                  </a:cubicBezTo>
                  <a:cubicBezTo>
                    <a:pt x="591" y="305"/>
                    <a:pt x="594" y="305"/>
                    <a:pt x="596" y="304"/>
                  </a:cubicBezTo>
                  <a:cubicBezTo>
                    <a:pt x="597" y="304"/>
                    <a:pt x="598" y="304"/>
                    <a:pt x="599" y="304"/>
                  </a:cubicBezTo>
                  <a:cubicBezTo>
                    <a:pt x="600" y="304"/>
                    <a:pt x="601" y="304"/>
                    <a:pt x="602" y="304"/>
                  </a:cubicBezTo>
                  <a:cubicBezTo>
                    <a:pt x="604" y="304"/>
                    <a:pt x="606" y="304"/>
                    <a:pt x="607" y="304"/>
                  </a:cubicBezTo>
                  <a:cubicBezTo>
                    <a:pt x="613" y="304"/>
                    <a:pt x="619" y="304"/>
                    <a:pt x="625" y="304"/>
                  </a:cubicBezTo>
                  <a:cubicBezTo>
                    <a:pt x="630" y="304"/>
                    <a:pt x="635" y="304"/>
                    <a:pt x="640" y="304"/>
                  </a:cubicBezTo>
                  <a:cubicBezTo>
                    <a:pt x="645" y="304"/>
                    <a:pt x="650" y="304"/>
                    <a:pt x="656" y="304"/>
                  </a:cubicBezTo>
                  <a:cubicBezTo>
                    <a:pt x="661" y="304"/>
                    <a:pt x="666" y="304"/>
                    <a:pt x="672" y="304"/>
                  </a:cubicBezTo>
                  <a:cubicBezTo>
                    <a:pt x="677" y="304"/>
                    <a:pt x="683" y="304"/>
                    <a:pt x="688" y="304"/>
                  </a:cubicBezTo>
                  <a:cubicBezTo>
                    <a:pt x="694" y="304"/>
                    <a:pt x="699" y="303"/>
                    <a:pt x="704" y="303"/>
                  </a:cubicBezTo>
                  <a:cubicBezTo>
                    <a:pt x="709" y="303"/>
                    <a:pt x="714" y="303"/>
                    <a:pt x="719" y="303"/>
                  </a:cubicBezTo>
                  <a:cubicBezTo>
                    <a:pt x="724" y="303"/>
                    <a:pt x="729" y="303"/>
                    <a:pt x="734" y="303"/>
                  </a:cubicBezTo>
                  <a:cubicBezTo>
                    <a:pt x="739" y="303"/>
                    <a:pt x="744" y="303"/>
                    <a:pt x="748" y="303"/>
                  </a:cubicBezTo>
                  <a:cubicBezTo>
                    <a:pt x="753" y="303"/>
                    <a:pt x="757" y="303"/>
                    <a:pt x="760" y="303"/>
                  </a:cubicBezTo>
                  <a:cubicBezTo>
                    <a:pt x="764" y="303"/>
                    <a:pt x="768" y="303"/>
                    <a:pt x="771" y="303"/>
                  </a:cubicBezTo>
                  <a:cubicBezTo>
                    <a:pt x="775" y="303"/>
                    <a:pt x="778" y="303"/>
                    <a:pt x="781" y="303"/>
                  </a:cubicBezTo>
                  <a:cubicBezTo>
                    <a:pt x="783" y="303"/>
                    <a:pt x="785" y="303"/>
                    <a:pt x="786" y="302"/>
                  </a:cubicBezTo>
                  <a:cubicBezTo>
                    <a:pt x="787" y="302"/>
                    <a:pt x="787" y="302"/>
                    <a:pt x="787" y="302"/>
                  </a:cubicBezTo>
                  <a:cubicBezTo>
                    <a:pt x="791" y="302"/>
                    <a:pt x="794" y="302"/>
                    <a:pt x="797" y="302"/>
                  </a:cubicBezTo>
                  <a:cubicBezTo>
                    <a:pt x="797" y="302"/>
                    <a:pt x="797" y="302"/>
                    <a:pt x="797" y="302"/>
                  </a:cubicBezTo>
                  <a:cubicBezTo>
                    <a:pt x="798" y="302"/>
                    <a:pt x="798" y="302"/>
                    <a:pt x="798" y="302"/>
                  </a:cubicBezTo>
                  <a:cubicBezTo>
                    <a:pt x="799" y="302"/>
                    <a:pt x="799" y="302"/>
                    <a:pt x="799" y="302"/>
                  </a:cubicBezTo>
                  <a:cubicBezTo>
                    <a:pt x="800" y="302"/>
                    <a:pt x="800" y="302"/>
                    <a:pt x="800" y="302"/>
                  </a:cubicBezTo>
                  <a:cubicBezTo>
                    <a:pt x="801" y="302"/>
                    <a:pt x="801" y="302"/>
                    <a:pt x="801" y="302"/>
                  </a:cubicBezTo>
                  <a:cubicBezTo>
                    <a:pt x="801" y="302"/>
                    <a:pt x="801" y="302"/>
                    <a:pt x="801" y="302"/>
                  </a:cubicBezTo>
                  <a:cubicBezTo>
                    <a:pt x="802" y="302"/>
                    <a:pt x="802" y="302"/>
                    <a:pt x="803" y="302"/>
                  </a:cubicBezTo>
                  <a:cubicBezTo>
                    <a:pt x="803" y="302"/>
                    <a:pt x="803" y="302"/>
                    <a:pt x="803" y="302"/>
                  </a:cubicBezTo>
                  <a:cubicBezTo>
                    <a:pt x="804" y="302"/>
                    <a:pt x="804" y="302"/>
                    <a:pt x="804" y="302"/>
                  </a:cubicBezTo>
                  <a:cubicBezTo>
                    <a:pt x="804" y="302"/>
                    <a:pt x="804" y="302"/>
                    <a:pt x="804" y="302"/>
                  </a:cubicBezTo>
                  <a:cubicBezTo>
                    <a:pt x="804" y="302"/>
                    <a:pt x="804" y="302"/>
                    <a:pt x="804" y="302"/>
                  </a:cubicBezTo>
                  <a:cubicBezTo>
                    <a:pt x="805" y="302"/>
                    <a:pt x="805" y="302"/>
                    <a:pt x="805" y="302"/>
                  </a:cubicBezTo>
                  <a:cubicBezTo>
                    <a:pt x="805" y="302"/>
                    <a:pt x="805" y="302"/>
                    <a:pt x="805" y="302"/>
                  </a:cubicBezTo>
                  <a:cubicBezTo>
                    <a:pt x="806" y="302"/>
                    <a:pt x="806" y="302"/>
                    <a:pt x="806" y="302"/>
                  </a:cubicBezTo>
                  <a:cubicBezTo>
                    <a:pt x="806" y="302"/>
                    <a:pt x="806" y="302"/>
                    <a:pt x="806" y="302"/>
                  </a:cubicBezTo>
                  <a:cubicBezTo>
                    <a:pt x="806" y="302"/>
                    <a:pt x="806" y="302"/>
                    <a:pt x="806" y="302"/>
                  </a:cubicBezTo>
                  <a:cubicBezTo>
                    <a:pt x="806" y="302"/>
                    <a:pt x="806" y="302"/>
                    <a:pt x="806" y="302"/>
                  </a:cubicBezTo>
                  <a:cubicBezTo>
                    <a:pt x="806" y="302"/>
                    <a:pt x="806" y="302"/>
                    <a:pt x="806" y="302"/>
                  </a:cubicBezTo>
                  <a:cubicBezTo>
                    <a:pt x="807" y="302"/>
                    <a:pt x="807" y="302"/>
                    <a:pt x="807" y="302"/>
                  </a:cubicBezTo>
                  <a:cubicBezTo>
                    <a:pt x="807" y="302"/>
                    <a:pt x="807" y="302"/>
                    <a:pt x="807" y="302"/>
                  </a:cubicBezTo>
                  <a:cubicBezTo>
                    <a:pt x="807" y="302"/>
                    <a:pt x="807" y="302"/>
                    <a:pt x="807" y="302"/>
                  </a:cubicBezTo>
                  <a:cubicBezTo>
                    <a:pt x="807" y="302"/>
                    <a:pt x="807" y="302"/>
                    <a:pt x="807" y="302"/>
                  </a:cubicBezTo>
                  <a:cubicBezTo>
                    <a:pt x="807" y="302"/>
                    <a:pt x="807" y="302"/>
                    <a:pt x="807" y="302"/>
                  </a:cubicBezTo>
                  <a:cubicBezTo>
                    <a:pt x="808" y="302"/>
                    <a:pt x="808" y="302"/>
                    <a:pt x="808" y="302"/>
                  </a:cubicBezTo>
                  <a:cubicBezTo>
                    <a:pt x="808" y="302"/>
                    <a:pt x="808" y="302"/>
                    <a:pt x="808" y="302"/>
                  </a:cubicBezTo>
                  <a:cubicBezTo>
                    <a:pt x="809" y="301"/>
                    <a:pt x="809" y="301"/>
                    <a:pt x="809" y="301"/>
                  </a:cubicBezTo>
                  <a:cubicBezTo>
                    <a:pt x="809" y="301"/>
                    <a:pt x="809" y="301"/>
                    <a:pt x="809" y="301"/>
                  </a:cubicBezTo>
                  <a:cubicBezTo>
                    <a:pt x="809" y="301"/>
                    <a:pt x="809" y="301"/>
                    <a:pt x="809" y="301"/>
                  </a:cubicBezTo>
                  <a:cubicBezTo>
                    <a:pt x="810" y="301"/>
                    <a:pt x="810" y="301"/>
                    <a:pt x="810" y="301"/>
                  </a:cubicBezTo>
                  <a:cubicBezTo>
                    <a:pt x="810" y="301"/>
                    <a:pt x="810" y="301"/>
                    <a:pt x="810" y="301"/>
                  </a:cubicBezTo>
                  <a:cubicBezTo>
                    <a:pt x="811" y="301"/>
                    <a:pt x="811" y="301"/>
                    <a:pt x="811" y="301"/>
                  </a:cubicBezTo>
                  <a:cubicBezTo>
                    <a:pt x="811" y="301"/>
                    <a:pt x="811" y="301"/>
                    <a:pt x="811" y="301"/>
                  </a:cubicBezTo>
                  <a:cubicBezTo>
                    <a:pt x="811" y="301"/>
                    <a:pt x="811" y="301"/>
                    <a:pt x="811" y="301"/>
                  </a:cubicBezTo>
                  <a:cubicBezTo>
                    <a:pt x="811" y="301"/>
                    <a:pt x="811" y="301"/>
                    <a:pt x="811" y="301"/>
                  </a:cubicBezTo>
                  <a:cubicBezTo>
                    <a:pt x="812" y="301"/>
                    <a:pt x="812" y="301"/>
                    <a:pt x="812" y="301"/>
                  </a:cubicBezTo>
                  <a:cubicBezTo>
                    <a:pt x="812" y="300"/>
                    <a:pt x="812" y="300"/>
                    <a:pt x="812" y="300"/>
                  </a:cubicBezTo>
                  <a:cubicBezTo>
                    <a:pt x="812" y="300"/>
                    <a:pt x="812" y="300"/>
                    <a:pt x="812" y="300"/>
                  </a:cubicBezTo>
                  <a:cubicBezTo>
                    <a:pt x="812" y="300"/>
                    <a:pt x="812" y="300"/>
                    <a:pt x="812" y="300"/>
                  </a:cubicBezTo>
                  <a:cubicBezTo>
                    <a:pt x="813" y="300"/>
                    <a:pt x="813" y="300"/>
                    <a:pt x="813" y="300"/>
                  </a:cubicBezTo>
                  <a:cubicBezTo>
                    <a:pt x="813" y="300"/>
                    <a:pt x="813" y="300"/>
                    <a:pt x="813" y="300"/>
                  </a:cubicBezTo>
                  <a:cubicBezTo>
                    <a:pt x="813" y="300"/>
                    <a:pt x="813" y="300"/>
                    <a:pt x="813" y="300"/>
                  </a:cubicBezTo>
                  <a:cubicBezTo>
                    <a:pt x="813" y="300"/>
                    <a:pt x="813" y="300"/>
                    <a:pt x="813" y="300"/>
                  </a:cubicBezTo>
                  <a:cubicBezTo>
                    <a:pt x="814" y="300"/>
                    <a:pt x="814" y="300"/>
                    <a:pt x="814" y="300"/>
                  </a:cubicBezTo>
                  <a:cubicBezTo>
                    <a:pt x="814" y="300"/>
                    <a:pt x="814" y="300"/>
                    <a:pt x="814" y="300"/>
                  </a:cubicBezTo>
                  <a:cubicBezTo>
                    <a:pt x="814" y="300"/>
                    <a:pt x="814" y="300"/>
                    <a:pt x="814" y="300"/>
                  </a:cubicBezTo>
                  <a:cubicBezTo>
                    <a:pt x="814" y="300"/>
                    <a:pt x="814" y="300"/>
                    <a:pt x="814" y="300"/>
                  </a:cubicBezTo>
                  <a:cubicBezTo>
                    <a:pt x="814" y="300"/>
                    <a:pt x="814" y="300"/>
                    <a:pt x="814" y="300"/>
                  </a:cubicBezTo>
                  <a:cubicBezTo>
                    <a:pt x="814" y="299"/>
                    <a:pt x="814" y="299"/>
                    <a:pt x="814" y="299"/>
                  </a:cubicBezTo>
                  <a:cubicBezTo>
                    <a:pt x="814" y="299"/>
                    <a:pt x="814" y="299"/>
                    <a:pt x="814" y="299"/>
                  </a:cubicBezTo>
                  <a:cubicBezTo>
                    <a:pt x="814" y="299"/>
                    <a:pt x="814" y="299"/>
                    <a:pt x="814" y="299"/>
                  </a:cubicBezTo>
                  <a:cubicBezTo>
                    <a:pt x="814" y="299"/>
                    <a:pt x="814" y="299"/>
                    <a:pt x="814" y="299"/>
                  </a:cubicBezTo>
                  <a:cubicBezTo>
                    <a:pt x="814" y="299"/>
                    <a:pt x="814" y="299"/>
                    <a:pt x="814" y="299"/>
                  </a:cubicBezTo>
                  <a:cubicBezTo>
                    <a:pt x="814" y="299"/>
                    <a:pt x="814" y="299"/>
                    <a:pt x="814" y="299"/>
                  </a:cubicBezTo>
                  <a:cubicBezTo>
                    <a:pt x="814" y="299"/>
                    <a:pt x="814" y="299"/>
                    <a:pt x="814" y="299"/>
                  </a:cubicBezTo>
                  <a:cubicBezTo>
                    <a:pt x="814" y="299"/>
                    <a:pt x="814" y="299"/>
                    <a:pt x="814" y="299"/>
                  </a:cubicBezTo>
                  <a:cubicBezTo>
                    <a:pt x="815" y="299"/>
                    <a:pt x="815" y="299"/>
                    <a:pt x="815" y="299"/>
                  </a:cubicBezTo>
                  <a:cubicBezTo>
                    <a:pt x="815" y="299"/>
                    <a:pt x="815" y="299"/>
                    <a:pt x="815" y="299"/>
                  </a:cubicBezTo>
                  <a:cubicBezTo>
                    <a:pt x="815" y="299"/>
                    <a:pt x="815" y="299"/>
                    <a:pt x="815" y="299"/>
                  </a:cubicBezTo>
                  <a:cubicBezTo>
                    <a:pt x="815" y="298"/>
                    <a:pt x="815" y="298"/>
                    <a:pt x="815" y="298"/>
                  </a:cubicBezTo>
                  <a:cubicBezTo>
                    <a:pt x="815" y="298"/>
                    <a:pt x="815" y="298"/>
                    <a:pt x="815" y="298"/>
                  </a:cubicBezTo>
                  <a:cubicBezTo>
                    <a:pt x="815" y="298"/>
                    <a:pt x="815" y="298"/>
                    <a:pt x="815" y="298"/>
                  </a:cubicBezTo>
                  <a:cubicBezTo>
                    <a:pt x="815" y="298"/>
                    <a:pt x="815" y="298"/>
                    <a:pt x="815" y="298"/>
                  </a:cubicBezTo>
                  <a:cubicBezTo>
                    <a:pt x="815" y="298"/>
                    <a:pt x="815" y="298"/>
                    <a:pt x="815" y="298"/>
                  </a:cubicBezTo>
                  <a:cubicBezTo>
                    <a:pt x="815" y="298"/>
                    <a:pt x="815" y="298"/>
                    <a:pt x="815" y="298"/>
                  </a:cubicBezTo>
                  <a:cubicBezTo>
                    <a:pt x="815" y="298"/>
                    <a:pt x="815" y="298"/>
                    <a:pt x="815" y="298"/>
                  </a:cubicBezTo>
                  <a:cubicBezTo>
                    <a:pt x="815" y="298"/>
                    <a:pt x="815" y="298"/>
                    <a:pt x="815" y="298"/>
                  </a:cubicBezTo>
                  <a:cubicBezTo>
                    <a:pt x="815" y="298"/>
                    <a:pt x="815" y="298"/>
                    <a:pt x="815" y="298"/>
                  </a:cubicBezTo>
                  <a:cubicBezTo>
                    <a:pt x="815" y="298"/>
                    <a:pt x="815" y="298"/>
                    <a:pt x="815" y="298"/>
                  </a:cubicBezTo>
                  <a:cubicBezTo>
                    <a:pt x="815" y="297"/>
                    <a:pt x="815" y="297"/>
                    <a:pt x="815" y="297"/>
                  </a:cubicBezTo>
                  <a:cubicBezTo>
                    <a:pt x="815" y="297"/>
                    <a:pt x="815" y="297"/>
                    <a:pt x="815" y="297"/>
                  </a:cubicBezTo>
                  <a:cubicBezTo>
                    <a:pt x="815" y="297"/>
                    <a:pt x="815" y="297"/>
                    <a:pt x="815" y="297"/>
                  </a:cubicBezTo>
                  <a:cubicBezTo>
                    <a:pt x="815" y="297"/>
                    <a:pt x="815" y="297"/>
                    <a:pt x="815" y="297"/>
                  </a:cubicBezTo>
                  <a:cubicBezTo>
                    <a:pt x="816" y="297"/>
                    <a:pt x="816" y="297"/>
                    <a:pt x="816" y="297"/>
                  </a:cubicBezTo>
                  <a:cubicBezTo>
                    <a:pt x="816" y="297"/>
                    <a:pt x="816" y="297"/>
                    <a:pt x="816" y="297"/>
                  </a:cubicBezTo>
                  <a:cubicBezTo>
                    <a:pt x="816" y="297"/>
                    <a:pt x="816" y="297"/>
                    <a:pt x="816" y="297"/>
                  </a:cubicBezTo>
                  <a:cubicBezTo>
                    <a:pt x="816" y="296"/>
                    <a:pt x="816" y="296"/>
                    <a:pt x="816" y="296"/>
                  </a:cubicBezTo>
                  <a:cubicBezTo>
                    <a:pt x="816" y="296"/>
                    <a:pt x="816" y="296"/>
                    <a:pt x="816" y="296"/>
                  </a:cubicBezTo>
                  <a:cubicBezTo>
                    <a:pt x="819" y="245"/>
                    <a:pt x="822" y="193"/>
                    <a:pt x="826" y="142"/>
                  </a:cubicBezTo>
                  <a:cubicBezTo>
                    <a:pt x="825" y="143"/>
                    <a:pt x="825" y="143"/>
                    <a:pt x="825" y="143"/>
                  </a:cubicBezTo>
                  <a:cubicBezTo>
                    <a:pt x="825" y="143"/>
                    <a:pt x="825" y="143"/>
                    <a:pt x="825" y="143"/>
                  </a:cubicBezTo>
                  <a:cubicBezTo>
                    <a:pt x="825" y="143"/>
                    <a:pt x="825" y="143"/>
                    <a:pt x="825" y="143"/>
                  </a:cubicBezTo>
                  <a:cubicBezTo>
                    <a:pt x="825" y="143"/>
                    <a:pt x="825" y="143"/>
                    <a:pt x="825" y="143"/>
                  </a:cubicBezTo>
                  <a:cubicBezTo>
                    <a:pt x="824" y="144"/>
                    <a:pt x="824" y="144"/>
                    <a:pt x="824" y="144"/>
                  </a:cubicBezTo>
                  <a:cubicBezTo>
                    <a:pt x="824" y="144"/>
                    <a:pt x="824" y="144"/>
                    <a:pt x="824" y="144"/>
                  </a:cubicBezTo>
                  <a:cubicBezTo>
                    <a:pt x="824" y="145"/>
                    <a:pt x="824" y="145"/>
                    <a:pt x="824" y="145"/>
                  </a:cubicBezTo>
                  <a:cubicBezTo>
                    <a:pt x="823" y="145"/>
                    <a:pt x="823" y="145"/>
                    <a:pt x="823" y="145"/>
                  </a:cubicBezTo>
                  <a:cubicBezTo>
                    <a:pt x="823" y="145"/>
                    <a:pt x="823" y="145"/>
                    <a:pt x="822" y="145"/>
                  </a:cubicBezTo>
                  <a:cubicBezTo>
                    <a:pt x="822" y="145"/>
                    <a:pt x="822" y="145"/>
                    <a:pt x="822" y="145"/>
                  </a:cubicBezTo>
                  <a:cubicBezTo>
                    <a:pt x="822" y="146"/>
                    <a:pt x="821" y="146"/>
                    <a:pt x="821" y="146"/>
                  </a:cubicBezTo>
                  <a:cubicBezTo>
                    <a:pt x="821" y="146"/>
                    <a:pt x="821" y="146"/>
                    <a:pt x="821" y="146"/>
                  </a:cubicBezTo>
                  <a:cubicBezTo>
                    <a:pt x="820" y="146"/>
                    <a:pt x="819" y="146"/>
                    <a:pt x="819" y="146"/>
                  </a:cubicBezTo>
                  <a:cubicBezTo>
                    <a:pt x="819" y="146"/>
                    <a:pt x="819" y="146"/>
                    <a:pt x="819" y="146"/>
                  </a:cubicBezTo>
                  <a:cubicBezTo>
                    <a:pt x="818" y="147"/>
                    <a:pt x="817" y="147"/>
                    <a:pt x="816" y="147"/>
                  </a:cubicBezTo>
                  <a:cubicBezTo>
                    <a:pt x="816" y="147"/>
                    <a:pt x="814" y="147"/>
                    <a:pt x="813" y="147"/>
                  </a:cubicBezTo>
                  <a:cubicBezTo>
                    <a:pt x="812" y="147"/>
                    <a:pt x="812" y="147"/>
                    <a:pt x="811" y="147"/>
                  </a:cubicBezTo>
                  <a:cubicBezTo>
                    <a:pt x="811" y="147"/>
                    <a:pt x="810" y="147"/>
                    <a:pt x="810" y="147"/>
                  </a:cubicBezTo>
                  <a:cubicBezTo>
                    <a:pt x="809" y="147"/>
                    <a:pt x="809" y="147"/>
                    <a:pt x="808" y="147"/>
                  </a:cubicBezTo>
                  <a:cubicBezTo>
                    <a:pt x="807" y="147"/>
                    <a:pt x="807" y="147"/>
                    <a:pt x="807" y="147"/>
                  </a:cubicBezTo>
                  <a:cubicBezTo>
                    <a:pt x="806" y="147"/>
                    <a:pt x="806" y="147"/>
                    <a:pt x="805" y="147"/>
                  </a:cubicBezTo>
                  <a:cubicBezTo>
                    <a:pt x="804" y="147"/>
                    <a:pt x="803" y="147"/>
                    <a:pt x="802" y="147"/>
                  </a:cubicBezTo>
                  <a:cubicBezTo>
                    <a:pt x="801" y="147"/>
                    <a:pt x="800" y="147"/>
                    <a:pt x="799" y="147"/>
                  </a:cubicBezTo>
                  <a:cubicBezTo>
                    <a:pt x="797" y="147"/>
                    <a:pt x="794" y="148"/>
                    <a:pt x="792" y="148"/>
                  </a:cubicBezTo>
                  <a:cubicBezTo>
                    <a:pt x="791" y="148"/>
                    <a:pt x="790" y="148"/>
                    <a:pt x="789" y="148"/>
                  </a:cubicBezTo>
                  <a:cubicBezTo>
                    <a:pt x="788" y="148"/>
                    <a:pt x="788" y="148"/>
                    <a:pt x="787" y="148"/>
                  </a:cubicBezTo>
                  <a:cubicBezTo>
                    <a:pt x="786" y="148"/>
                    <a:pt x="786" y="148"/>
                    <a:pt x="785" y="148"/>
                  </a:cubicBezTo>
                  <a:cubicBezTo>
                    <a:pt x="784" y="148"/>
                    <a:pt x="782" y="148"/>
                    <a:pt x="781" y="148"/>
                  </a:cubicBezTo>
                  <a:cubicBezTo>
                    <a:pt x="777" y="148"/>
                    <a:pt x="773" y="148"/>
                    <a:pt x="770" y="148"/>
                  </a:cubicBezTo>
                  <a:cubicBezTo>
                    <a:pt x="766" y="148"/>
                    <a:pt x="762" y="148"/>
                    <a:pt x="757" y="148"/>
                  </a:cubicBezTo>
                  <a:cubicBezTo>
                    <a:pt x="753" y="148"/>
                    <a:pt x="748" y="148"/>
                    <a:pt x="743" y="148"/>
                  </a:cubicBezTo>
                  <a:cubicBezTo>
                    <a:pt x="738" y="148"/>
                    <a:pt x="733" y="148"/>
                    <a:pt x="728" y="148"/>
                  </a:cubicBezTo>
                  <a:cubicBezTo>
                    <a:pt x="723" y="148"/>
                    <a:pt x="718" y="148"/>
                    <a:pt x="712" y="149"/>
                  </a:cubicBezTo>
                  <a:cubicBezTo>
                    <a:pt x="707" y="149"/>
                    <a:pt x="702" y="149"/>
                    <a:pt x="696" y="149"/>
                  </a:cubicBezTo>
                  <a:cubicBezTo>
                    <a:pt x="691" y="149"/>
                    <a:pt x="685" y="149"/>
                    <a:pt x="680" y="149"/>
                  </a:cubicBezTo>
                  <a:cubicBezTo>
                    <a:pt x="674" y="149"/>
                    <a:pt x="669" y="149"/>
                    <a:pt x="663" y="149"/>
                  </a:cubicBezTo>
                  <a:cubicBezTo>
                    <a:pt x="658" y="149"/>
                    <a:pt x="653" y="149"/>
                    <a:pt x="647" y="149"/>
                  </a:cubicBezTo>
                  <a:cubicBezTo>
                    <a:pt x="642" y="149"/>
                    <a:pt x="637" y="149"/>
                    <a:pt x="632" y="149"/>
                  </a:cubicBezTo>
                  <a:cubicBezTo>
                    <a:pt x="628" y="149"/>
                    <a:pt x="625" y="149"/>
                    <a:pt x="621" y="149"/>
                  </a:cubicBezTo>
                  <a:cubicBezTo>
                    <a:pt x="621" y="149"/>
                    <a:pt x="620" y="149"/>
                    <a:pt x="619" y="150"/>
                  </a:cubicBezTo>
                  <a:cubicBezTo>
                    <a:pt x="615" y="150"/>
                    <a:pt x="611" y="150"/>
                    <a:pt x="607" y="150"/>
                  </a:cubicBezTo>
                  <a:cubicBezTo>
                    <a:pt x="603" y="150"/>
                    <a:pt x="600" y="150"/>
                    <a:pt x="596" y="150"/>
                  </a:cubicBezTo>
                  <a:cubicBezTo>
                    <a:pt x="596" y="150"/>
                    <a:pt x="596" y="150"/>
                    <a:pt x="596" y="150"/>
                  </a:cubicBezTo>
                  <a:cubicBezTo>
                    <a:pt x="594" y="150"/>
                    <a:pt x="593" y="150"/>
                    <a:pt x="591" y="150"/>
                  </a:cubicBezTo>
                  <a:cubicBezTo>
                    <a:pt x="591" y="150"/>
                    <a:pt x="590" y="150"/>
                    <a:pt x="590" y="150"/>
                  </a:cubicBezTo>
                  <a:cubicBezTo>
                    <a:pt x="589" y="150"/>
                    <a:pt x="588" y="150"/>
                    <a:pt x="587" y="150"/>
                  </a:cubicBezTo>
                  <a:cubicBezTo>
                    <a:pt x="586" y="150"/>
                    <a:pt x="586" y="150"/>
                    <a:pt x="586" y="150"/>
                  </a:cubicBezTo>
                  <a:cubicBezTo>
                    <a:pt x="586" y="150"/>
                    <a:pt x="586" y="150"/>
                    <a:pt x="586" y="150"/>
                  </a:cubicBezTo>
                  <a:cubicBezTo>
                    <a:pt x="585" y="150"/>
                    <a:pt x="584" y="150"/>
                    <a:pt x="583" y="150"/>
                  </a:cubicBezTo>
                  <a:cubicBezTo>
                    <a:pt x="582" y="150"/>
                    <a:pt x="582" y="150"/>
                    <a:pt x="582" y="150"/>
                  </a:cubicBezTo>
                  <a:cubicBezTo>
                    <a:pt x="582" y="150"/>
                    <a:pt x="582" y="150"/>
                    <a:pt x="582" y="150"/>
                  </a:cubicBezTo>
                  <a:cubicBezTo>
                    <a:pt x="582" y="150"/>
                    <a:pt x="582" y="150"/>
                    <a:pt x="582" y="150"/>
                  </a:cubicBezTo>
                  <a:cubicBezTo>
                    <a:pt x="579" y="150"/>
                    <a:pt x="577" y="150"/>
                    <a:pt x="575" y="150"/>
                  </a:cubicBezTo>
                  <a:cubicBezTo>
                    <a:pt x="574" y="150"/>
                    <a:pt x="574" y="150"/>
                    <a:pt x="574" y="150"/>
                  </a:cubicBezTo>
                  <a:cubicBezTo>
                    <a:pt x="574" y="150"/>
                    <a:pt x="574" y="150"/>
                    <a:pt x="574" y="150"/>
                  </a:cubicBezTo>
                  <a:cubicBezTo>
                    <a:pt x="573" y="150"/>
                    <a:pt x="572" y="150"/>
                    <a:pt x="571" y="150"/>
                  </a:cubicBezTo>
                  <a:cubicBezTo>
                    <a:pt x="571" y="150"/>
                    <a:pt x="571" y="150"/>
                    <a:pt x="571" y="150"/>
                  </a:cubicBezTo>
                  <a:cubicBezTo>
                    <a:pt x="571" y="150"/>
                    <a:pt x="571" y="150"/>
                    <a:pt x="571" y="150"/>
                  </a:cubicBezTo>
                  <a:cubicBezTo>
                    <a:pt x="571" y="151"/>
                    <a:pt x="571" y="151"/>
                    <a:pt x="571" y="151"/>
                  </a:cubicBezTo>
                  <a:cubicBezTo>
                    <a:pt x="571" y="151"/>
                    <a:pt x="571" y="151"/>
                    <a:pt x="571" y="151"/>
                  </a:cubicBezTo>
                  <a:cubicBezTo>
                    <a:pt x="569" y="151"/>
                    <a:pt x="569" y="151"/>
                    <a:pt x="569" y="151"/>
                  </a:cubicBezTo>
                  <a:cubicBezTo>
                    <a:pt x="568" y="151"/>
                    <a:pt x="568" y="151"/>
                    <a:pt x="568" y="151"/>
                  </a:cubicBezTo>
                  <a:cubicBezTo>
                    <a:pt x="568" y="151"/>
                    <a:pt x="568" y="151"/>
                    <a:pt x="568" y="151"/>
                  </a:cubicBezTo>
                  <a:cubicBezTo>
                    <a:pt x="567" y="151"/>
                    <a:pt x="567" y="151"/>
                    <a:pt x="567" y="151"/>
                  </a:cubicBezTo>
                  <a:cubicBezTo>
                    <a:pt x="566" y="151"/>
                    <a:pt x="566" y="151"/>
                    <a:pt x="566" y="151"/>
                  </a:cubicBezTo>
                  <a:cubicBezTo>
                    <a:pt x="565" y="151"/>
                    <a:pt x="565" y="151"/>
                    <a:pt x="565" y="151"/>
                  </a:cubicBezTo>
                  <a:cubicBezTo>
                    <a:pt x="564" y="151"/>
                    <a:pt x="564" y="151"/>
                    <a:pt x="564" y="151"/>
                  </a:cubicBezTo>
                  <a:cubicBezTo>
                    <a:pt x="564" y="151"/>
                    <a:pt x="564" y="151"/>
                    <a:pt x="564" y="151"/>
                  </a:cubicBezTo>
                  <a:cubicBezTo>
                    <a:pt x="564" y="151"/>
                    <a:pt x="564" y="151"/>
                    <a:pt x="564" y="151"/>
                  </a:cubicBezTo>
                  <a:cubicBezTo>
                    <a:pt x="563" y="151"/>
                    <a:pt x="563" y="151"/>
                    <a:pt x="563" y="151"/>
                  </a:cubicBezTo>
                  <a:cubicBezTo>
                    <a:pt x="563" y="151"/>
                    <a:pt x="563" y="151"/>
                    <a:pt x="563" y="151"/>
                  </a:cubicBezTo>
                  <a:cubicBezTo>
                    <a:pt x="562" y="151"/>
                    <a:pt x="562" y="151"/>
                    <a:pt x="562" y="151"/>
                  </a:cubicBezTo>
                  <a:cubicBezTo>
                    <a:pt x="561" y="151"/>
                    <a:pt x="561" y="151"/>
                    <a:pt x="561" y="151"/>
                  </a:cubicBezTo>
                  <a:cubicBezTo>
                    <a:pt x="561" y="151"/>
                    <a:pt x="561" y="151"/>
                    <a:pt x="560" y="151"/>
                  </a:cubicBezTo>
                  <a:cubicBezTo>
                    <a:pt x="560" y="151"/>
                    <a:pt x="559" y="152"/>
                    <a:pt x="559" y="152"/>
                  </a:cubicBezTo>
                  <a:cubicBezTo>
                    <a:pt x="559" y="152"/>
                    <a:pt x="559" y="152"/>
                    <a:pt x="559" y="152"/>
                  </a:cubicBezTo>
                  <a:cubicBezTo>
                    <a:pt x="559" y="152"/>
                    <a:pt x="559" y="152"/>
                    <a:pt x="559" y="152"/>
                  </a:cubicBezTo>
                  <a:cubicBezTo>
                    <a:pt x="558" y="152"/>
                    <a:pt x="558" y="152"/>
                    <a:pt x="558" y="152"/>
                  </a:cubicBezTo>
                  <a:cubicBezTo>
                    <a:pt x="558" y="152"/>
                    <a:pt x="558" y="152"/>
                    <a:pt x="558" y="152"/>
                  </a:cubicBezTo>
                  <a:cubicBezTo>
                    <a:pt x="558" y="152"/>
                    <a:pt x="557" y="152"/>
                    <a:pt x="557" y="152"/>
                  </a:cubicBezTo>
                  <a:cubicBezTo>
                    <a:pt x="556" y="152"/>
                    <a:pt x="556" y="152"/>
                    <a:pt x="556" y="152"/>
                  </a:cubicBezTo>
                  <a:cubicBezTo>
                    <a:pt x="556" y="152"/>
                    <a:pt x="556" y="152"/>
                    <a:pt x="556" y="152"/>
                  </a:cubicBezTo>
                  <a:cubicBezTo>
                    <a:pt x="555" y="152"/>
                    <a:pt x="555" y="152"/>
                    <a:pt x="554" y="153"/>
                  </a:cubicBezTo>
                  <a:cubicBezTo>
                    <a:pt x="554" y="153"/>
                    <a:pt x="554" y="153"/>
                    <a:pt x="554" y="153"/>
                  </a:cubicBezTo>
                  <a:cubicBezTo>
                    <a:pt x="553" y="153"/>
                    <a:pt x="553" y="153"/>
                    <a:pt x="553" y="153"/>
                  </a:cubicBezTo>
                  <a:cubicBezTo>
                    <a:pt x="552" y="153"/>
                    <a:pt x="552" y="153"/>
                    <a:pt x="552" y="153"/>
                  </a:cubicBezTo>
                  <a:cubicBezTo>
                    <a:pt x="552" y="153"/>
                    <a:pt x="552" y="153"/>
                    <a:pt x="552" y="153"/>
                  </a:cubicBezTo>
                  <a:cubicBezTo>
                    <a:pt x="551" y="153"/>
                    <a:pt x="551" y="153"/>
                    <a:pt x="551" y="153"/>
                  </a:cubicBezTo>
                  <a:cubicBezTo>
                    <a:pt x="551" y="154"/>
                    <a:pt x="551" y="154"/>
                    <a:pt x="551" y="154"/>
                  </a:cubicBezTo>
                  <a:cubicBezTo>
                    <a:pt x="550" y="154"/>
                    <a:pt x="550" y="154"/>
                    <a:pt x="550" y="154"/>
                  </a:cubicBezTo>
                  <a:cubicBezTo>
                    <a:pt x="550" y="154"/>
                    <a:pt x="550" y="154"/>
                    <a:pt x="550" y="154"/>
                  </a:cubicBezTo>
                  <a:cubicBezTo>
                    <a:pt x="550" y="154"/>
                    <a:pt x="550" y="154"/>
                    <a:pt x="550" y="154"/>
                  </a:cubicBezTo>
                  <a:cubicBezTo>
                    <a:pt x="550" y="154"/>
                    <a:pt x="550" y="154"/>
                    <a:pt x="550" y="154"/>
                  </a:cubicBezTo>
                  <a:cubicBezTo>
                    <a:pt x="549" y="154"/>
                    <a:pt x="549" y="154"/>
                    <a:pt x="549" y="154"/>
                  </a:cubicBezTo>
                  <a:cubicBezTo>
                    <a:pt x="549" y="154"/>
                    <a:pt x="549" y="154"/>
                    <a:pt x="549" y="154"/>
                  </a:cubicBezTo>
                  <a:cubicBezTo>
                    <a:pt x="549" y="154"/>
                    <a:pt x="549" y="154"/>
                    <a:pt x="549" y="154"/>
                  </a:cubicBezTo>
                  <a:cubicBezTo>
                    <a:pt x="549" y="154"/>
                    <a:pt x="549" y="154"/>
                    <a:pt x="549" y="154"/>
                  </a:cubicBezTo>
                  <a:cubicBezTo>
                    <a:pt x="548" y="155"/>
                    <a:pt x="548" y="155"/>
                    <a:pt x="548" y="155"/>
                  </a:cubicBezTo>
                  <a:cubicBezTo>
                    <a:pt x="548" y="155"/>
                    <a:pt x="548" y="155"/>
                    <a:pt x="548" y="155"/>
                  </a:cubicBezTo>
                  <a:cubicBezTo>
                    <a:pt x="548" y="155"/>
                    <a:pt x="548" y="155"/>
                    <a:pt x="548" y="155"/>
                  </a:cubicBezTo>
                  <a:cubicBezTo>
                    <a:pt x="547" y="155"/>
                    <a:pt x="547" y="155"/>
                    <a:pt x="547" y="155"/>
                  </a:cubicBezTo>
                  <a:cubicBezTo>
                    <a:pt x="547" y="155"/>
                    <a:pt x="547" y="155"/>
                    <a:pt x="547" y="155"/>
                  </a:cubicBezTo>
                  <a:cubicBezTo>
                    <a:pt x="547" y="155"/>
                    <a:pt x="547" y="155"/>
                    <a:pt x="547" y="155"/>
                  </a:cubicBezTo>
                  <a:cubicBezTo>
                    <a:pt x="547" y="155"/>
                    <a:pt x="547" y="155"/>
                    <a:pt x="547" y="155"/>
                  </a:cubicBezTo>
                  <a:cubicBezTo>
                    <a:pt x="547" y="155"/>
                    <a:pt x="547" y="155"/>
                    <a:pt x="547" y="155"/>
                  </a:cubicBezTo>
                  <a:cubicBezTo>
                    <a:pt x="547" y="156"/>
                    <a:pt x="547" y="156"/>
                    <a:pt x="547" y="156"/>
                  </a:cubicBezTo>
                  <a:cubicBezTo>
                    <a:pt x="546" y="156"/>
                    <a:pt x="546" y="156"/>
                    <a:pt x="546" y="156"/>
                  </a:cubicBezTo>
                  <a:cubicBezTo>
                    <a:pt x="546" y="156"/>
                    <a:pt x="546" y="156"/>
                    <a:pt x="546" y="156"/>
                  </a:cubicBezTo>
                  <a:cubicBezTo>
                    <a:pt x="546" y="156"/>
                    <a:pt x="546" y="156"/>
                    <a:pt x="546" y="156"/>
                  </a:cubicBezTo>
                  <a:cubicBezTo>
                    <a:pt x="546" y="156"/>
                    <a:pt x="546" y="156"/>
                    <a:pt x="546" y="156"/>
                  </a:cubicBezTo>
                  <a:cubicBezTo>
                    <a:pt x="546" y="156"/>
                    <a:pt x="546" y="156"/>
                    <a:pt x="546" y="156"/>
                  </a:cubicBezTo>
                  <a:cubicBezTo>
                    <a:pt x="546" y="156"/>
                    <a:pt x="546" y="156"/>
                    <a:pt x="546" y="156"/>
                  </a:cubicBezTo>
                  <a:cubicBezTo>
                    <a:pt x="546" y="156"/>
                    <a:pt x="546" y="156"/>
                    <a:pt x="546" y="156"/>
                  </a:cubicBezTo>
                  <a:cubicBezTo>
                    <a:pt x="546" y="157"/>
                    <a:pt x="546" y="157"/>
                    <a:pt x="546" y="157"/>
                  </a:cubicBezTo>
                  <a:cubicBezTo>
                    <a:pt x="545" y="157"/>
                    <a:pt x="545" y="157"/>
                    <a:pt x="545" y="157"/>
                  </a:cubicBezTo>
                  <a:cubicBezTo>
                    <a:pt x="545" y="157"/>
                    <a:pt x="545" y="157"/>
                    <a:pt x="545" y="157"/>
                  </a:cubicBezTo>
                  <a:cubicBezTo>
                    <a:pt x="545" y="157"/>
                    <a:pt x="545" y="157"/>
                    <a:pt x="545" y="157"/>
                  </a:cubicBezTo>
                  <a:cubicBezTo>
                    <a:pt x="545" y="157"/>
                    <a:pt x="545" y="157"/>
                    <a:pt x="545" y="157"/>
                  </a:cubicBezTo>
                  <a:cubicBezTo>
                    <a:pt x="545" y="157"/>
                    <a:pt x="545" y="157"/>
                    <a:pt x="545" y="157"/>
                  </a:cubicBezTo>
                  <a:cubicBezTo>
                    <a:pt x="545" y="157"/>
                    <a:pt x="545" y="157"/>
                    <a:pt x="545" y="157"/>
                  </a:cubicBezTo>
                  <a:cubicBezTo>
                    <a:pt x="545" y="157"/>
                    <a:pt x="545" y="157"/>
                    <a:pt x="545" y="157"/>
                  </a:cubicBezTo>
                  <a:cubicBezTo>
                    <a:pt x="545" y="157"/>
                    <a:pt x="545" y="157"/>
                    <a:pt x="545" y="157"/>
                  </a:cubicBezTo>
                  <a:cubicBezTo>
                    <a:pt x="545" y="158"/>
                    <a:pt x="545" y="158"/>
                    <a:pt x="545" y="158"/>
                  </a:cubicBezTo>
                  <a:cubicBezTo>
                    <a:pt x="545" y="158"/>
                    <a:pt x="545" y="158"/>
                    <a:pt x="545" y="158"/>
                  </a:cubicBezTo>
                  <a:cubicBezTo>
                    <a:pt x="545" y="158"/>
                    <a:pt x="545" y="158"/>
                    <a:pt x="545" y="158"/>
                  </a:cubicBezTo>
                  <a:cubicBezTo>
                    <a:pt x="544" y="158"/>
                    <a:pt x="544" y="158"/>
                    <a:pt x="544" y="158"/>
                  </a:cubicBezTo>
                  <a:cubicBezTo>
                    <a:pt x="544" y="158"/>
                    <a:pt x="544" y="158"/>
                    <a:pt x="544" y="158"/>
                  </a:cubicBezTo>
                  <a:cubicBezTo>
                    <a:pt x="544" y="158"/>
                    <a:pt x="544" y="158"/>
                    <a:pt x="544" y="158"/>
                  </a:cubicBezTo>
                  <a:cubicBezTo>
                    <a:pt x="544" y="159"/>
                    <a:pt x="544" y="159"/>
                    <a:pt x="544" y="159"/>
                  </a:cubicBezTo>
                  <a:cubicBezTo>
                    <a:pt x="544" y="159"/>
                    <a:pt x="544" y="159"/>
                    <a:pt x="544" y="159"/>
                  </a:cubicBezTo>
                  <a:cubicBezTo>
                    <a:pt x="544" y="159"/>
                    <a:pt x="544" y="159"/>
                    <a:pt x="544" y="159"/>
                  </a:cubicBezTo>
                  <a:cubicBezTo>
                    <a:pt x="544" y="159"/>
                    <a:pt x="544" y="159"/>
                    <a:pt x="544" y="159"/>
                  </a:cubicBezTo>
                  <a:cubicBezTo>
                    <a:pt x="544" y="159"/>
                    <a:pt x="544" y="159"/>
                    <a:pt x="544" y="159"/>
                  </a:cubicBezTo>
                  <a:cubicBezTo>
                    <a:pt x="544" y="160"/>
                    <a:pt x="544" y="160"/>
                    <a:pt x="544" y="160"/>
                  </a:cubicBezTo>
                  <a:cubicBezTo>
                    <a:pt x="544" y="160"/>
                    <a:pt x="544" y="160"/>
                    <a:pt x="544" y="160"/>
                  </a:cubicBezTo>
                  <a:cubicBezTo>
                    <a:pt x="544" y="160"/>
                    <a:pt x="544" y="160"/>
                    <a:pt x="544" y="160"/>
                  </a:cubicBezTo>
                  <a:cubicBezTo>
                    <a:pt x="544" y="160"/>
                    <a:pt x="544" y="160"/>
                    <a:pt x="544" y="160"/>
                  </a:cubicBezTo>
                  <a:cubicBezTo>
                    <a:pt x="541" y="230"/>
                    <a:pt x="541" y="230"/>
                    <a:pt x="541" y="230"/>
                  </a:cubicBezTo>
                  <a:cubicBezTo>
                    <a:pt x="540" y="230"/>
                    <a:pt x="540" y="230"/>
                    <a:pt x="539" y="230"/>
                  </a:cubicBezTo>
                  <a:cubicBezTo>
                    <a:pt x="537" y="230"/>
                    <a:pt x="535" y="231"/>
                    <a:pt x="533" y="231"/>
                  </a:cubicBezTo>
                  <a:cubicBezTo>
                    <a:pt x="532" y="231"/>
                    <a:pt x="532" y="231"/>
                    <a:pt x="532" y="231"/>
                  </a:cubicBezTo>
                  <a:cubicBezTo>
                    <a:pt x="530" y="231"/>
                    <a:pt x="528" y="232"/>
                    <a:pt x="526" y="232"/>
                  </a:cubicBezTo>
                  <a:cubicBezTo>
                    <a:pt x="525" y="232"/>
                    <a:pt x="525" y="232"/>
                    <a:pt x="525" y="232"/>
                  </a:cubicBezTo>
                  <a:cubicBezTo>
                    <a:pt x="523" y="232"/>
                    <a:pt x="520" y="233"/>
                    <a:pt x="518" y="233"/>
                  </a:cubicBezTo>
                  <a:cubicBezTo>
                    <a:pt x="513" y="233"/>
                    <a:pt x="508" y="234"/>
                    <a:pt x="502" y="234"/>
                  </a:cubicBezTo>
                  <a:cubicBezTo>
                    <a:pt x="502" y="234"/>
                    <a:pt x="502" y="234"/>
                    <a:pt x="502" y="234"/>
                  </a:cubicBezTo>
                  <a:cubicBezTo>
                    <a:pt x="500" y="234"/>
                    <a:pt x="497" y="234"/>
                    <a:pt x="494" y="234"/>
                  </a:cubicBezTo>
                  <a:cubicBezTo>
                    <a:pt x="494" y="234"/>
                    <a:pt x="494" y="234"/>
                    <a:pt x="494" y="234"/>
                  </a:cubicBezTo>
                  <a:cubicBezTo>
                    <a:pt x="492" y="234"/>
                    <a:pt x="489" y="234"/>
                    <a:pt x="486" y="235"/>
                  </a:cubicBezTo>
                  <a:cubicBezTo>
                    <a:pt x="481" y="235"/>
                    <a:pt x="475" y="235"/>
                    <a:pt x="469" y="234"/>
                  </a:cubicBezTo>
                  <a:cubicBezTo>
                    <a:pt x="467" y="234"/>
                    <a:pt x="464" y="234"/>
                    <a:pt x="461" y="234"/>
                  </a:cubicBezTo>
                  <a:cubicBezTo>
                    <a:pt x="461" y="234"/>
                    <a:pt x="461" y="234"/>
                    <a:pt x="461" y="234"/>
                  </a:cubicBezTo>
                  <a:cubicBezTo>
                    <a:pt x="458" y="234"/>
                    <a:pt x="456" y="234"/>
                    <a:pt x="453" y="233"/>
                  </a:cubicBezTo>
                  <a:cubicBezTo>
                    <a:pt x="451" y="233"/>
                    <a:pt x="448" y="233"/>
                    <a:pt x="446" y="233"/>
                  </a:cubicBezTo>
                  <a:cubicBezTo>
                    <a:pt x="445" y="233"/>
                    <a:pt x="445" y="233"/>
                    <a:pt x="445" y="233"/>
                  </a:cubicBezTo>
                  <a:cubicBezTo>
                    <a:pt x="443" y="232"/>
                    <a:pt x="440" y="232"/>
                    <a:pt x="438" y="232"/>
                  </a:cubicBezTo>
                  <a:cubicBezTo>
                    <a:pt x="438" y="232"/>
                    <a:pt x="438" y="232"/>
                    <a:pt x="438" y="232"/>
                  </a:cubicBezTo>
                  <a:cubicBezTo>
                    <a:pt x="438" y="232"/>
                    <a:pt x="438" y="232"/>
                    <a:pt x="438" y="232"/>
                  </a:cubicBezTo>
                  <a:cubicBezTo>
                    <a:pt x="433" y="231"/>
                    <a:pt x="429" y="230"/>
                    <a:pt x="425" y="229"/>
                  </a:cubicBezTo>
                  <a:cubicBezTo>
                    <a:pt x="423" y="229"/>
                    <a:pt x="422" y="229"/>
                    <a:pt x="421" y="228"/>
                  </a:cubicBezTo>
                  <a:cubicBezTo>
                    <a:pt x="421" y="228"/>
                    <a:pt x="421" y="228"/>
                    <a:pt x="421" y="228"/>
                  </a:cubicBezTo>
                  <a:cubicBezTo>
                    <a:pt x="420" y="228"/>
                    <a:pt x="419" y="228"/>
                    <a:pt x="418" y="227"/>
                  </a:cubicBezTo>
                  <a:cubicBezTo>
                    <a:pt x="418" y="227"/>
                    <a:pt x="418" y="227"/>
                    <a:pt x="418" y="227"/>
                  </a:cubicBezTo>
                  <a:cubicBezTo>
                    <a:pt x="417" y="227"/>
                    <a:pt x="416" y="227"/>
                    <a:pt x="415" y="227"/>
                  </a:cubicBezTo>
                  <a:cubicBezTo>
                    <a:pt x="414" y="226"/>
                    <a:pt x="414" y="226"/>
                    <a:pt x="414" y="226"/>
                  </a:cubicBezTo>
                  <a:cubicBezTo>
                    <a:pt x="413" y="226"/>
                    <a:pt x="412" y="226"/>
                    <a:pt x="412" y="225"/>
                  </a:cubicBezTo>
                  <a:cubicBezTo>
                    <a:pt x="411" y="225"/>
                    <a:pt x="410" y="225"/>
                    <a:pt x="410" y="224"/>
                  </a:cubicBezTo>
                  <a:cubicBezTo>
                    <a:pt x="410" y="211"/>
                    <a:pt x="411" y="198"/>
                    <a:pt x="411" y="184"/>
                  </a:cubicBezTo>
                  <a:cubicBezTo>
                    <a:pt x="411" y="184"/>
                    <a:pt x="411" y="183"/>
                    <a:pt x="411" y="183"/>
                  </a:cubicBezTo>
                  <a:cubicBezTo>
                    <a:pt x="410" y="182"/>
                    <a:pt x="410" y="182"/>
                    <a:pt x="410" y="182"/>
                  </a:cubicBezTo>
                  <a:cubicBezTo>
                    <a:pt x="410" y="182"/>
                    <a:pt x="410" y="181"/>
                    <a:pt x="410" y="181"/>
                  </a:cubicBezTo>
                  <a:cubicBezTo>
                    <a:pt x="410" y="181"/>
                    <a:pt x="410" y="181"/>
                    <a:pt x="410" y="181"/>
                  </a:cubicBezTo>
                  <a:cubicBezTo>
                    <a:pt x="409" y="180"/>
                    <a:pt x="409" y="180"/>
                    <a:pt x="409" y="180"/>
                  </a:cubicBezTo>
                  <a:cubicBezTo>
                    <a:pt x="409" y="179"/>
                    <a:pt x="409" y="179"/>
                    <a:pt x="409" y="179"/>
                  </a:cubicBezTo>
                  <a:cubicBezTo>
                    <a:pt x="408" y="179"/>
                    <a:pt x="408" y="179"/>
                    <a:pt x="408" y="179"/>
                  </a:cubicBezTo>
                  <a:cubicBezTo>
                    <a:pt x="407" y="178"/>
                    <a:pt x="407" y="178"/>
                    <a:pt x="407" y="178"/>
                  </a:cubicBezTo>
                  <a:cubicBezTo>
                    <a:pt x="407" y="178"/>
                    <a:pt x="407" y="178"/>
                    <a:pt x="407" y="178"/>
                  </a:cubicBezTo>
                  <a:cubicBezTo>
                    <a:pt x="407" y="178"/>
                    <a:pt x="407" y="178"/>
                    <a:pt x="407" y="178"/>
                  </a:cubicBezTo>
                  <a:cubicBezTo>
                    <a:pt x="406" y="177"/>
                    <a:pt x="406" y="177"/>
                    <a:pt x="406" y="177"/>
                  </a:cubicBezTo>
                  <a:cubicBezTo>
                    <a:pt x="405" y="177"/>
                    <a:pt x="405" y="177"/>
                    <a:pt x="404" y="176"/>
                  </a:cubicBezTo>
                  <a:cubicBezTo>
                    <a:pt x="404" y="176"/>
                    <a:pt x="404" y="176"/>
                    <a:pt x="403" y="176"/>
                  </a:cubicBezTo>
                  <a:cubicBezTo>
                    <a:pt x="403" y="175"/>
                    <a:pt x="402" y="175"/>
                    <a:pt x="402" y="175"/>
                  </a:cubicBezTo>
                  <a:cubicBezTo>
                    <a:pt x="401" y="175"/>
                    <a:pt x="401" y="175"/>
                    <a:pt x="401" y="175"/>
                  </a:cubicBezTo>
                  <a:cubicBezTo>
                    <a:pt x="400" y="174"/>
                    <a:pt x="400" y="174"/>
                    <a:pt x="400" y="174"/>
                  </a:cubicBezTo>
                  <a:cubicBezTo>
                    <a:pt x="400" y="174"/>
                    <a:pt x="399" y="174"/>
                    <a:pt x="399" y="174"/>
                  </a:cubicBezTo>
                  <a:cubicBezTo>
                    <a:pt x="398" y="173"/>
                    <a:pt x="398" y="173"/>
                    <a:pt x="397" y="173"/>
                  </a:cubicBezTo>
                  <a:cubicBezTo>
                    <a:pt x="397" y="173"/>
                    <a:pt x="396" y="173"/>
                    <a:pt x="396" y="173"/>
                  </a:cubicBezTo>
                  <a:cubicBezTo>
                    <a:pt x="395" y="172"/>
                    <a:pt x="395" y="172"/>
                    <a:pt x="395" y="172"/>
                  </a:cubicBezTo>
                  <a:cubicBezTo>
                    <a:pt x="394" y="172"/>
                    <a:pt x="394" y="172"/>
                    <a:pt x="394" y="172"/>
                  </a:cubicBezTo>
                  <a:cubicBezTo>
                    <a:pt x="394" y="172"/>
                    <a:pt x="393" y="172"/>
                    <a:pt x="393" y="172"/>
                  </a:cubicBezTo>
                  <a:cubicBezTo>
                    <a:pt x="392" y="172"/>
                    <a:pt x="392" y="172"/>
                    <a:pt x="392" y="172"/>
                  </a:cubicBezTo>
                  <a:cubicBezTo>
                    <a:pt x="392" y="171"/>
                    <a:pt x="392" y="171"/>
                    <a:pt x="392" y="171"/>
                  </a:cubicBezTo>
                  <a:cubicBezTo>
                    <a:pt x="392" y="171"/>
                    <a:pt x="392" y="171"/>
                    <a:pt x="392" y="171"/>
                  </a:cubicBezTo>
                  <a:cubicBezTo>
                    <a:pt x="391" y="171"/>
                    <a:pt x="391" y="171"/>
                    <a:pt x="390" y="171"/>
                  </a:cubicBezTo>
                  <a:cubicBezTo>
                    <a:pt x="390" y="171"/>
                    <a:pt x="389" y="171"/>
                    <a:pt x="389" y="171"/>
                  </a:cubicBezTo>
                  <a:cubicBezTo>
                    <a:pt x="388" y="170"/>
                    <a:pt x="388" y="170"/>
                    <a:pt x="388" y="170"/>
                  </a:cubicBezTo>
                  <a:cubicBezTo>
                    <a:pt x="388" y="170"/>
                    <a:pt x="388" y="170"/>
                    <a:pt x="388" y="170"/>
                  </a:cubicBezTo>
                  <a:cubicBezTo>
                    <a:pt x="388" y="170"/>
                    <a:pt x="388" y="170"/>
                    <a:pt x="388" y="170"/>
                  </a:cubicBezTo>
                  <a:cubicBezTo>
                    <a:pt x="388" y="170"/>
                    <a:pt x="387" y="170"/>
                    <a:pt x="387" y="170"/>
                  </a:cubicBezTo>
                  <a:cubicBezTo>
                    <a:pt x="386" y="170"/>
                    <a:pt x="386" y="170"/>
                    <a:pt x="386" y="170"/>
                  </a:cubicBezTo>
                  <a:cubicBezTo>
                    <a:pt x="385" y="170"/>
                    <a:pt x="385" y="170"/>
                    <a:pt x="384" y="170"/>
                  </a:cubicBezTo>
                  <a:cubicBezTo>
                    <a:pt x="384" y="169"/>
                    <a:pt x="384" y="169"/>
                    <a:pt x="384" y="169"/>
                  </a:cubicBezTo>
                  <a:cubicBezTo>
                    <a:pt x="384" y="169"/>
                    <a:pt x="384" y="169"/>
                    <a:pt x="384" y="169"/>
                  </a:cubicBezTo>
                  <a:cubicBezTo>
                    <a:pt x="383" y="169"/>
                    <a:pt x="383" y="169"/>
                    <a:pt x="383" y="169"/>
                  </a:cubicBezTo>
                  <a:cubicBezTo>
                    <a:pt x="383" y="169"/>
                    <a:pt x="382" y="169"/>
                    <a:pt x="382" y="169"/>
                  </a:cubicBezTo>
                  <a:cubicBezTo>
                    <a:pt x="382" y="169"/>
                    <a:pt x="381" y="169"/>
                    <a:pt x="381" y="169"/>
                  </a:cubicBezTo>
                  <a:cubicBezTo>
                    <a:pt x="381" y="169"/>
                    <a:pt x="380" y="169"/>
                    <a:pt x="380" y="169"/>
                  </a:cubicBezTo>
                  <a:cubicBezTo>
                    <a:pt x="379" y="169"/>
                    <a:pt x="379" y="169"/>
                    <a:pt x="379" y="169"/>
                  </a:cubicBezTo>
                  <a:cubicBezTo>
                    <a:pt x="379" y="169"/>
                    <a:pt x="379" y="169"/>
                    <a:pt x="379" y="169"/>
                  </a:cubicBezTo>
                  <a:cubicBezTo>
                    <a:pt x="379" y="169"/>
                    <a:pt x="379" y="169"/>
                    <a:pt x="379" y="169"/>
                  </a:cubicBezTo>
                  <a:cubicBezTo>
                    <a:pt x="379" y="168"/>
                    <a:pt x="379" y="168"/>
                    <a:pt x="379" y="168"/>
                  </a:cubicBezTo>
                  <a:cubicBezTo>
                    <a:pt x="378" y="168"/>
                    <a:pt x="378" y="168"/>
                    <a:pt x="377" y="168"/>
                  </a:cubicBezTo>
                  <a:cubicBezTo>
                    <a:pt x="377" y="168"/>
                    <a:pt x="377" y="168"/>
                    <a:pt x="376" y="168"/>
                  </a:cubicBezTo>
                  <a:cubicBezTo>
                    <a:pt x="376" y="168"/>
                    <a:pt x="375" y="168"/>
                    <a:pt x="375" y="168"/>
                  </a:cubicBezTo>
                  <a:cubicBezTo>
                    <a:pt x="375" y="168"/>
                    <a:pt x="374" y="168"/>
                    <a:pt x="374" y="168"/>
                  </a:cubicBezTo>
                  <a:cubicBezTo>
                    <a:pt x="374" y="168"/>
                    <a:pt x="373" y="168"/>
                    <a:pt x="373" y="168"/>
                  </a:cubicBezTo>
                  <a:cubicBezTo>
                    <a:pt x="372" y="168"/>
                    <a:pt x="372" y="167"/>
                    <a:pt x="372" y="167"/>
                  </a:cubicBezTo>
                  <a:cubicBezTo>
                    <a:pt x="371" y="167"/>
                    <a:pt x="371" y="167"/>
                    <a:pt x="370" y="167"/>
                  </a:cubicBezTo>
                  <a:cubicBezTo>
                    <a:pt x="370" y="167"/>
                    <a:pt x="370" y="167"/>
                    <a:pt x="370" y="167"/>
                  </a:cubicBezTo>
                  <a:cubicBezTo>
                    <a:pt x="369" y="167"/>
                    <a:pt x="369" y="167"/>
                    <a:pt x="369" y="167"/>
                  </a:cubicBezTo>
                  <a:cubicBezTo>
                    <a:pt x="369" y="167"/>
                    <a:pt x="369" y="167"/>
                    <a:pt x="369" y="167"/>
                  </a:cubicBezTo>
                  <a:cubicBezTo>
                    <a:pt x="369" y="167"/>
                    <a:pt x="368" y="167"/>
                    <a:pt x="368" y="167"/>
                  </a:cubicBezTo>
                  <a:cubicBezTo>
                    <a:pt x="368" y="167"/>
                    <a:pt x="367" y="167"/>
                    <a:pt x="367" y="167"/>
                  </a:cubicBezTo>
                  <a:cubicBezTo>
                    <a:pt x="366" y="167"/>
                    <a:pt x="366" y="167"/>
                    <a:pt x="366" y="167"/>
                  </a:cubicBezTo>
                  <a:cubicBezTo>
                    <a:pt x="365" y="167"/>
                    <a:pt x="365" y="167"/>
                    <a:pt x="364" y="167"/>
                  </a:cubicBezTo>
                  <a:cubicBezTo>
                    <a:pt x="364" y="167"/>
                    <a:pt x="364" y="167"/>
                    <a:pt x="364" y="167"/>
                  </a:cubicBezTo>
                  <a:cubicBezTo>
                    <a:pt x="363" y="167"/>
                    <a:pt x="363" y="167"/>
                    <a:pt x="363" y="167"/>
                  </a:cubicBezTo>
                  <a:cubicBezTo>
                    <a:pt x="363" y="166"/>
                    <a:pt x="362" y="166"/>
                    <a:pt x="362" y="166"/>
                  </a:cubicBezTo>
                  <a:cubicBezTo>
                    <a:pt x="361" y="166"/>
                    <a:pt x="361" y="166"/>
                    <a:pt x="361" y="166"/>
                  </a:cubicBezTo>
                  <a:cubicBezTo>
                    <a:pt x="360" y="166"/>
                    <a:pt x="360" y="166"/>
                    <a:pt x="360" y="166"/>
                  </a:cubicBezTo>
                  <a:cubicBezTo>
                    <a:pt x="360" y="166"/>
                    <a:pt x="360" y="166"/>
                    <a:pt x="360" y="166"/>
                  </a:cubicBezTo>
                  <a:cubicBezTo>
                    <a:pt x="359" y="166"/>
                    <a:pt x="359" y="166"/>
                    <a:pt x="359" y="166"/>
                  </a:cubicBezTo>
                  <a:cubicBezTo>
                    <a:pt x="359" y="166"/>
                    <a:pt x="359" y="166"/>
                    <a:pt x="359" y="166"/>
                  </a:cubicBezTo>
                  <a:cubicBezTo>
                    <a:pt x="359" y="166"/>
                    <a:pt x="359" y="166"/>
                    <a:pt x="359" y="166"/>
                  </a:cubicBezTo>
                  <a:cubicBezTo>
                    <a:pt x="358" y="166"/>
                    <a:pt x="358" y="166"/>
                    <a:pt x="358" y="166"/>
                  </a:cubicBezTo>
                  <a:cubicBezTo>
                    <a:pt x="358" y="166"/>
                    <a:pt x="358" y="166"/>
                    <a:pt x="358" y="166"/>
                  </a:cubicBezTo>
                  <a:cubicBezTo>
                    <a:pt x="358" y="166"/>
                    <a:pt x="358" y="166"/>
                    <a:pt x="358" y="166"/>
                  </a:cubicBezTo>
                  <a:cubicBezTo>
                    <a:pt x="358" y="166"/>
                    <a:pt x="358" y="166"/>
                    <a:pt x="358" y="166"/>
                  </a:cubicBezTo>
                  <a:cubicBezTo>
                    <a:pt x="358" y="166"/>
                    <a:pt x="358" y="166"/>
                    <a:pt x="358" y="166"/>
                  </a:cubicBezTo>
                  <a:cubicBezTo>
                    <a:pt x="357" y="166"/>
                    <a:pt x="357" y="166"/>
                    <a:pt x="357" y="166"/>
                  </a:cubicBezTo>
                  <a:cubicBezTo>
                    <a:pt x="357" y="166"/>
                    <a:pt x="357" y="166"/>
                    <a:pt x="357" y="166"/>
                  </a:cubicBezTo>
                  <a:cubicBezTo>
                    <a:pt x="357" y="166"/>
                    <a:pt x="357" y="166"/>
                    <a:pt x="357" y="166"/>
                  </a:cubicBezTo>
                  <a:cubicBezTo>
                    <a:pt x="357" y="166"/>
                    <a:pt x="357" y="166"/>
                    <a:pt x="357" y="166"/>
                  </a:cubicBezTo>
                  <a:cubicBezTo>
                    <a:pt x="356" y="166"/>
                    <a:pt x="356" y="166"/>
                    <a:pt x="356" y="166"/>
                  </a:cubicBezTo>
                  <a:cubicBezTo>
                    <a:pt x="356" y="166"/>
                    <a:pt x="356" y="166"/>
                    <a:pt x="356" y="166"/>
                  </a:cubicBezTo>
                  <a:cubicBezTo>
                    <a:pt x="356" y="166"/>
                    <a:pt x="356" y="166"/>
                    <a:pt x="356" y="166"/>
                  </a:cubicBezTo>
                  <a:cubicBezTo>
                    <a:pt x="356" y="166"/>
                    <a:pt x="356" y="166"/>
                    <a:pt x="356" y="166"/>
                  </a:cubicBezTo>
                  <a:cubicBezTo>
                    <a:pt x="355" y="166"/>
                    <a:pt x="355" y="166"/>
                    <a:pt x="355" y="166"/>
                  </a:cubicBezTo>
                  <a:cubicBezTo>
                    <a:pt x="355" y="166"/>
                    <a:pt x="355" y="166"/>
                    <a:pt x="355" y="166"/>
                  </a:cubicBezTo>
                  <a:cubicBezTo>
                    <a:pt x="355" y="166"/>
                    <a:pt x="355" y="166"/>
                    <a:pt x="355" y="166"/>
                  </a:cubicBezTo>
                  <a:cubicBezTo>
                    <a:pt x="354" y="166"/>
                    <a:pt x="354" y="166"/>
                    <a:pt x="354" y="166"/>
                  </a:cubicBezTo>
                  <a:cubicBezTo>
                    <a:pt x="354" y="166"/>
                    <a:pt x="354" y="166"/>
                    <a:pt x="354" y="166"/>
                  </a:cubicBezTo>
                  <a:cubicBezTo>
                    <a:pt x="354" y="166"/>
                    <a:pt x="354" y="166"/>
                    <a:pt x="354" y="166"/>
                  </a:cubicBezTo>
                  <a:cubicBezTo>
                    <a:pt x="353" y="166"/>
                    <a:pt x="353" y="166"/>
                    <a:pt x="353" y="166"/>
                  </a:cubicBezTo>
                  <a:cubicBezTo>
                    <a:pt x="353" y="166"/>
                    <a:pt x="353" y="166"/>
                    <a:pt x="353" y="166"/>
                  </a:cubicBezTo>
                  <a:cubicBezTo>
                    <a:pt x="352" y="166"/>
                    <a:pt x="352" y="166"/>
                    <a:pt x="352" y="166"/>
                  </a:cubicBezTo>
                  <a:cubicBezTo>
                    <a:pt x="351" y="166"/>
                    <a:pt x="351" y="166"/>
                    <a:pt x="351" y="166"/>
                  </a:cubicBezTo>
                  <a:cubicBezTo>
                    <a:pt x="351" y="166"/>
                    <a:pt x="351" y="166"/>
                    <a:pt x="351" y="166"/>
                  </a:cubicBezTo>
                  <a:cubicBezTo>
                    <a:pt x="350" y="166"/>
                    <a:pt x="350" y="166"/>
                    <a:pt x="350" y="166"/>
                  </a:cubicBezTo>
                  <a:cubicBezTo>
                    <a:pt x="350" y="166"/>
                    <a:pt x="350" y="166"/>
                    <a:pt x="350" y="166"/>
                  </a:cubicBezTo>
                  <a:cubicBezTo>
                    <a:pt x="349" y="166"/>
                    <a:pt x="349" y="166"/>
                    <a:pt x="348" y="166"/>
                  </a:cubicBezTo>
                  <a:cubicBezTo>
                    <a:pt x="348" y="166"/>
                    <a:pt x="348" y="166"/>
                    <a:pt x="347" y="166"/>
                  </a:cubicBezTo>
                  <a:cubicBezTo>
                    <a:pt x="347" y="166"/>
                    <a:pt x="346" y="167"/>
                    <a:pt x="346" y="167"/>
                  </a:cubicBezTo>
                  <a:cubicBezTo>
                    <a:pt x="345" y="167"/>
                    <a:pt x="345" y="167"/>
                    <a:pt x="344" y="167"/>
                  </a:cubicBezTo>
                  <a:cubicBezTo>
                    <a:pt x="343" y="167"/>
                    <a:pt x="342" y="167"/>
                    <a:pt x="341" y="167"/>
                  </a:cubicBezTo>
                  <a:cubicBezTo>
                    <a:pt x="340" y="167"/>
                    <a:pt x="340" y="167"/>
                    <a:pt x="340" y="167"/>
                  </a:cubicBezTo>
                  <a:cubicBezTo>
                    <a:pt x="340" y="167"/>
                    <a:pt x="340" y="167"/>
                    <a:pt x="340" y="167"/>
                  </a:cubicBezTo>
                  <a:cubicBezTo>
                    <a:pt x="339" y="167"/>
                    <a:pt x="338" y="167"/>
                    <a:pt x="338" y="167"/>
                  </a:cubicBezTo>
                  <a:cubicBezTo>
                    <a:pt x="336" y="167"/>
                    <a:pt x="335" y="167"/>
                    <a:pt x="334" y="168"/>
                  </a:cubicBezTo>
                  <a:cubicBezTo>
                    <a:pt x="333" y="168"/>
                    <a:pt x="332" y="168"/>
                    <a:pt x="331" y="168"/>
                  </a:cubicBezTo>
                  <a:cubicBezTo>
                    <a:pt x="330" y="168"/>
                    <a:pt x="330" y="168"/>
                    <a:pt x="329" y="168"/>
                  </a:cubicBezTo>
                  <a:cubicBezTo>
                    <a:pt x="327" y="168"/>
                    <a:pt x="325" y="169"/>
                    <a:pt x="323" y="169"/>
                  </a:cubicBezTo>
                  <a:cubicBezTo>
                    <a:pt x="323" y="169"/>
                    <a:pt x="322" y="169"/>
                    <a:pt x="321" y="169"/>
                  </a:cubicBezTo>
                  <a:cubicBezTo>
                    <a:pt x="318" y="169"/>
                    <a:pt x="315" y="170"/>
                    <a:pt x="312" y="170"/>
                  </a:cubicBezTo>
                  <a:cubicBezTo>
                    <a:pt x="312" y="170"/>
                    <a:pt x="312" y="170"/>
                    <a:pt x="312" y="170"/>
                  </a:cubicBezTo>
                  <a:cubicBezTo>
                    <a:pt x="312" y="170"/>
                    <a:pt x="311" y="170"/>
                    <a:pt x="311" y="170"/>
                  </a:cubicBezTo>
                  <a:cubicBezTo>
                    <a:pt x="309" y="171"/>
                    <a:pt x="307" y="171"/>
                    <a:pt x="305" y="171"/>
                  </a:cubicBezTo>
                  <a:cubicBezTo>
                    <a:pt x="305" y="171"/>
                    <a:pt x="304" y="171"/>
                    <a:pt x="303" y="171"/>
                  </a:cubicBezTo>
                  <a:cubicBezTo>
                    <a:pt x="302" y="172"/>
                    <a:pt x="301" y="172"/>
                    <a:pt x="300" y="172"/>
                  </a:cubicBezTo>
                  <a:cubicBezTo>
                    <a:pt x="298" y="172"/>
                    <a:pt x="296" y="173"/>
                    <a:pt x="293" y="173"/>
                  </a:cubicBezTo>
                  <a:cubicBezTo>
                    <a:pt x="293" y="173"/>
                    <a:pt x="292" y="173"/>
                    <a:pt x="292" y="173"/>
                  </a:cubicBezTo>
                  <a:cubicBezTo>
                    <a:pt x="291" y="173"/>
                    <a:pt x="291" y="173"/>
                    <a:pt x="290" y="173"/>
                  </a:cubicBezTo>
                  <a:cubicBezTo>
                    <a:pt x="287" y="174"/>
                    <a:pt x="284" y="174"/>
                    <a:pt x="281" y="175"/>
                  </a:cubicBezTo>
                  <a:cubicBezTo>
                    <a:pt x="280" y="175"/>
                    <a:pt x="280" y="175"/>
                    <a:pt x="280" y="175"/>
                  </a:cubicBezTo>
                  <a:cubicBezTo>
                    <a:pt x="277" y="175"/>
                    <a:pt x="273" y="176"/>
                    <a:pt x="269" y="176"/>
                  </a:cubicBezTo>
                  <a:cubicBezTo>
                    <a:pt x="269" y="176"/>
                    <a:pt x="269" y="176"/>
                    <a:pt x="269" y="176"/>
                  </a:cubicBezTo>
                  <a:cubicBezTo>
                    <a:pt x="269" y="176"/>
                    <a:pt x="269" y="176"/>
                    <a:pt x="269" y="176"/>
                  </a:cubicBezTo>
                  <a:cubicBezTo>
                    <a:pt x="262" y="178"/>
                    <a:pt x="254" y="179"/>
                    <a:pt x="247" y="180"/>
                  </a:cubicBezTo>
                  <a:cubicBezTo>
                    <a:pt x="246" y="180"/>
                    <a:pt x="246" y="180"/>
                    <a:pt x="246" y="180"/>
                  </a:cubicBezTo>
                  <a:cubicBezTo>
                    <a:pt x="245" y="180"/>
                    <a:pt x="245" y="180"/>
                    <a:pt x="245" y="180"/>
                  </a:cubicBezTo>
                  <a:cubicBezTo>
                    <a:pt x="243" y="181"/>
                    <a:pt x="241" y="181"/>
                    <a:pt x="238" y="182"/>
                  </a:cubicBezTo>
                  <a:cubicBezTo>
                    <a:pt x="237" y="182"/>
                    <a:pt x="237" y="182"/>
                    <a:pt x="236" y="182"/>
                  </a:cubicBezTo>
                  <a:cubicBezTo>
                    <a:pt x="236" y="182"/>
                    <a:pt x="235" y="182"/>
                    <a:pt x="235" y="182"/>
                  </a:cubicBezTo>
                  <a:cubicBezTo>
                    <a:pt x="234" y="182"/>
                    <a:pt x="233" y="182"/>
                    <a:pt x="232" y="182"/>
                  </a:cubicBezTo>
                  <a:cubicBezTo>
                    <a:pt x="233" y="85"/>
                    <a:pt x="233" y="85"/>
                    <a:pt x="233" y="85"/>
                  </a:cubicBezTo>
                  <a:cubicBezTo>
                    <a:pt x="233" y="83"/>
                    <a:pt x="233" y="80"/>
                    <a:pt x="232" y="78"/>
                  </a:cubicBezTo>
                  <a:cubicBezTo>
                    <a:pt x="231" y="76"/>
                    <a:pt x="230" y="74"/>
                    <a:pt x="229" y="72"/>
                  </a:cubicBezTo>
                  <a:cubicBezTo>
                    <a:pt x="227" y="69"/>
                    <a:pt x="226" y="67"/>
                    <a:pt x="224" y="65"/>
                  </a:cubicBezTo>
                  <a:cubicBezTo>
                    <a:pt x="221" y="63"/>
                    <a:pt x="219" y="61"/>
                    <a:pt x="217" y="59"/>
                  </a:cubicBezTo>
                  <a:cubicBezTo>
                    <a:pt x="216" y="58"/>
                    <a:pt x="215" y="58"/>
                    <a:pt x="214" y="57"/>
                  </a:cubicBezTo>
                  <a:cubicBezTo>
                    <a:pt x="214" y="57"/>
                    <a:pt x="214" y="57"/>
                    <a:pt x="214" y="57"/>
                  </a:cubicBezTo>
                  <a:cubicBezTo>
                    <a:pt x="213" y="57"/>
                    <a:pt x="213" y="57"/>
                    <a:pt x="213" y="57"/>
                  </a:cubicBezTo>
                  <a:cubicBezTo>
                    <a:pt x="212" y="56"/>
                    <a:pt x="211" y="56"/>
                    <a:pt x="211" y="56"/>
                  </a:cubicBezTo>
                  <a:cubicBezTo>
                    <a:pt x="210" y="55"/>
                    <a:pt x="210" y="55"/>
                    <a:pt x="210" y="55"/>
                  </a:cubicBezTo>
                  <a:cubicBezTo>
                    <a:pt x="210" y="55"/>
                    <a:pt x="210" y="55"/>
                    <a:pt x="210" y="55"/>
                  </a:cubicBezTo>
                  <a:cubicBezTo>
                    <a:pt x="209" y="55"/>
                    <a:pt x="208" y="55"/>
                    <a:pt x="207" y="54"/>
                  </a:cubicBezTo>
                  <a:cubicBezTo>
                    <a:pt x="207" y="54"/>
                    <a:pt x="207" y="54"/>
                    <a:pt x="207" y="54"/>
                  </a:cubicBezTo>
                  <a:cubicBezTo>
                    <a:pt x="206" y="54"/>
                    <a:pt x="206" y="54"/>
                    <a:pt x="206" y="54"/>
                  </a:cubicBezTo>
                  <a:cubicBezTo>
                    <a:pt x="205" y="53"/>
                    <a:pt x="205" y="53"/>
                    <a:pt x="205" y="53"/>
                  </a:cubicBezTo>
                  <a:cubicBezTo>
                    <a:pt x="205" y="53"/>
                    <a:pt x="205" y="53"/>
                    <a:pt x="205" y="53"/>
                  </a:cubicBezTo>
                  <a:cubicBezTo>
                    <a:pt x="204" y="53"/>
                    <a:pt x="203" y="53"/>
                    <a:pt x="202" y="53"/>
                  </a:cubicBezTo>
                  <a:cubicBezTo>
                    <a:pt x="202" y="52"/>
                    <a:pt x="202" y="52"/>
                    <a:pt x="201" y="52"/>
                  </a:cubicBezTo>
                  <a:cubicBezTo>
                    <a:pt x="201" y="52"/>
                    <a:pt x="201" y="52"/>
                    <a:pt x="200" y="52"/>
                  </a:cubicBezTo>
                  <a:cubicBezTo>
                    <a:pt x="200" y="52"/>
                    <a:pt x="199" y="52"/>
                    <a:pt x="199" y="52"/>
                  </a:cubicBezTo>
                  <a:cubicBezTo>
                    <a:pt x="198" y="51"/>
                    <a:pt x="198" y="51"/>
                    <a:pt x="198" y="51"/>
                  </a:cubicBezTo>
                  <a:cubicBezTo>
                    <a:pt x="198" y="51"/>
                    <a:pt x="198" y="51"/>
                    <a:pt x="198" y="51"/>
                  </a:cubicBezTo>
                  <a:cubicBezTo>
                    <a:pt x="198" y="51"/>
                    <a:pt x="198" y="51"/>
                    <a:pt x="198" y="51"/>
                  </a:cubicBezTo>
                  <a:cubicBezTo>
                    <a:pt x="197" y="51"/>
                    <a:pt x="197" y="51"/>
                    <a:pt x="197" y="51"/>
                  </a:cubicBezTo>
                  <a:cubicBezTo>
                    <a:pt x="196" y="51"/>
                    <a:pt x="196" y="51"/>
                    <a:pt x="196" y="51"/>
                  </a:cubicBezTo>
                  <a:cubicBezTo>
                    <a:pt x="195" y="51"/>
                    <a:pt x="195" y="51"/>
                    <a:pt x="195" y="51"/>
                  </a:cubicBezTo>
                  <a:cubicBezTo>
                    <a:pt x="194" y="50"/>
                    <a:pt x="194" y="50"/>
                    <a:pt x="194" y="50"/>
                  </a:cubicBezTo>
                  <a:cubicBezTo>
                    <a:pt x="193" y="50"/>
                    <a:pt x="193" y="50"/>
                    <a:pt x="193" y="50"/>
                  </a:cubicBezTo>
                  <a:cubicBezTo>
                    <a:pt x="192" y="50"/>
                    <a:pt x="192" y="50"/>
                    <a:pt x="192" y="50"/>
                  </a:cubicBezTo>
                  <a:cubicBezTo>
                    <a:pt x="191" y="50"/>
                    <a:pt x="191" y="50"/>
                    <a:pt x="191" y="50"/>
                  </a:cubicBezTo>
                  <a:cubicBezTo>
                    <a:pt x="190" y="50"/>
                    <a:pt x="190" y="50"/>
                    <a:pt x="190" y="50"/>
                  </a:cubicBezTo>
                  <a:cubicBezTo>
                    <a:pt x="190" y="50"/>
                    <a:pt x="190" y="50"/>
                    <a:pt x="190" y="50"/>
                  </a:cubicBezTo>
                  <a:cubicBezTo>
                    <a:pt x="190" y="50"/>
                    <a:pt x="190" y="50"/>
                    <a:pt x="190" y="50"/>
                  </a:cubicBezTo>
                  <a:cubicBezTo>
                    <a:pt x="190" y="50"/>
                    <a:pt x="190" y="50"/>
                    <a:pt x="190" y="50"/>
                  </a:cubicBezTo>
                  <a:cubicBezTo>
                    <a:pt x="189" y="50"/>
                    <a:pt x="189" y="50"/>
                    <a:pt x="189" y="50"/>
                  </a:cubicBezTo>
                  <a:cubicBezTo>
                    <a:pt x="188" y="49"/>
                    <a:pt x="188" y="49"/>
                    <a:pt x="188" y="49"/>
                  </a:cubicBezTo>
                  <a:cubicBezTo>
                    <a:pt x="187" y="49"/>
                    <a:pt x="187" y="49"/>
                    <a:pt x="187" y="49"/>
                  </a:cubicBezTo>
                  <a:cubicBezTo>
                    <a:pt x="186" y="49"/>
                    <a:pt x="186" y="49"/>
                    <a:pt x="186" y="49"/>
                  </a:cubicBezTo>
                  <a:cubicBezTo>
                    <a:pt x="185" y="49"/>
                    <a:pt x="185" y="49"/>
                    <a:pt x="185" y="49"/>
                  </a:cubicBezTo>
                  <a:cubicBezTo>
                    <a:pt x="184" y="49"/>
                    <a:pt x="184" y="49"/>
                    <a:pt x="184" y="49"/>
                  </a:cubicBezTo>
                  <a:cubicBezTo>
                    <a:pt x="183" y="49"/>
                    <a:pt x="183" y="49"/>
                    <a:pt x="183" y="49"/>
                  </a:cubicBezTo>
                  <a:cubicBezTo>
                    <a:pt x="182" y="49"/>
                    <a:pt x="182" y="49"/>
                    <a:pt x="182" y="49"/>
                  </a:cubicBezTo>
                  <a:cubicBezTo>
                    <a:pt x="182" y="49"/>
                    <a:pt x="182" y="49"/>
                    <a:pt x="182" y="49"/>
                  </a:cubicBezTo>
                  <a:cubicBezTo>
                    <a:pt x="182" y="49"/>
                    <a:pt x="182" y="49"/>
                    <a:pt x="182" y="49"/>
                  </a:cubicBezTo>
                  <a:cubicBezTo>
                    <a:pt x="181" y="49"/>
                    <a:pt x="181" y="49"/>
                    <a:pt x="181" y="49"/>
                  </a:cubicBezTo>
                  <a:cubicBezTo>
                    <a:pt x="180" y="48"/>
                    <a:pt x="180" y="48"/>
                    <a:pt x="180" y="48"/>
                  </a:cubicBezTo>
                  <a:cubicBezTo>
                    <a:pt x="179" y="48"/>
                    <a:pt x="179" y="48"/>
                    <a:pt x="179" y="48"/>
                  </a:cubicBezTo>
                  <a:cubicBezTo>
                    <a:pt x="178" y="48"/>
                    <a:pt x="178" y="48"/>
                    <a:pt x="178" y="48"/>
                  </a:cubicBezTo>
                  <a:cubicBezTo>
                    <a:pt x="177" y="48"/>
                    <a:pt x="177" y="48"/>
                    <a:pt x="177" y="48"/>
                  </a:cubicBezTo>
                  <a:cubicBezTo>
                    <a:pt x="176" y="48"/>
                    <a:pt x="176" y="48"/>
                    <a:pt x="176" y="48"/>
                  </a:cubicBezTo>
                  <a:cubicBezTo>
                    <a:pt x="175" y="48"/>
                    <a:pt x="175" y="48"/>
                    <a:pt x="174" y="48"/>
                  </a:cubicBezTo>
                  <a:cubicBezTo>
                    <a:pt x="174" y="48"/>
                    <a:pt x="174" y="48"/>
                    <a:pt x="173" y="48"/>
                  </a:cubicBezTo>
                  <a:cubicBezTo>
                    <a:pt x="173" y="48"/>
                    <a:pt x="173" y="48"/>
                    <a:pt x="172" y="48"/>
                  </a:cubicBezTo>
                  <a:cubicBezTo>
                    <a:pt x="172" y="48"/>
                    <a:pt x="171" y="48"/>
                    <a:pt x="171" y="48"/>
                  </a:cubicBezTo>
                  <a:cubicBezTo>
                    <a:pt x="171" y="48"/>
                    <a:pt x="170" y="48"/>
                    <a:pt x="170" y="48"/>
                  </a:cubicBezTo>
                  <a:cubicBezTo>
                    <a:pt x="170" y="48"/>
                    <a:pt x="169" y="48"/>
                    <a:pt x="169" y="48"/>
                  </a:cubicBezTo>
                  <a:cubicBezTo>
                    <a:pt x="168" y="48"/>
                    <a:pt x="168" y="48"/>
                    <a:pt x="168" y="48"/>
                  </a:cubicBezTo>
                  <a:cubicBezTo>
                    <a:pt x="167" y="48"/>
                    <a:pt x="167" y="48"/>
                    <a:pt x="166" y="48"/>
                  </a:cubicBezTo>
                  <a:cubicBezTo>
                    <a:pt x="166" y="48"/>
                    <a:pt x="166" y="48"/>
                    <a:pt x="165" y="47"/>
                  </a:cubicBezTo>
                  <a:cubicBezTo>
                    <a:pt x="165" y="47"/>
                    <a:pt x="165" y="47"/>
                    <a:pt x="165" y="47"/>
                  </a:cubicBezTo>
                  <a:cubicBezTo>
                    <a:pt x="164" y="47"/>
                    <a:pt x="164" y="47"/>
                    <a:pt x="164" y="47"/>
                  </a:cubicBezTo>
                  <a:cubicBezTo>
                    <a:pt x="164" y="47"/>
                    <a:pt x="164" y="47"/>
                    <a:pt x="164" y="47"/>
                  </a:cubicBezTo>
                  <a:cubicBezTo>
                    <a:pt x="163" y="47"/>
                    <a:pt x="163" y="47"/>
                    <a:pt x="163" y="47"/>
                  </a:cubicBezTo>
                  <a:cubicBezTo>
                    <a:pt x="162" y="47"/>
                    <a:pt x="162" y="47"/>
                    <a:pt x="161" y="47"/>
                  </a:cubicBezTo>
                  <a:cubicBezTo>
                    <a:pt x="161" y="47"/>
                    <a:pt x="160" y="47"/>
                    <a:pt x="160" y="47"/>
                  </a:cubicBezTo>
                  <a:cubicBezTo>
                    <a:pt x="160" y="47"/>
                    <a:pt x="159" y="47"/>
                    <a:pt x="159" y="47"/>
                  </a:cubicBezTo>
                  <a:cubicBezTo>
                    <a:pt x="158" y="47"/>
                    <a:pt x="158" y="47"/>
                    <a:pt x="158" y="47"/>
                  </a:cubicBezTo>
                  <a:cubicBezTo>
                    <a:pt x="157" y="47"/>
                    <a:pt x="157" y="47"/>
                    <a:pt x="157" y="47"/>
                  </a:cubicBezTo>
                  <a:cubicBezTo>
                    <a:pt x="156" y="47"/>
                    <a:pt x="156" y="47"/>
                    <a:pt x="156" y="47"/>
                  </a:cubicBezTo>
                  <a:cubicBezTo>
                    <a:pt x="156" y="47"/>
                    <a:pt x="156" y="47"/>
                    <a:pt x="156" y="47"/>
                  </a:cubicBezTo>
                  <a:cubicBezTo>
                    <a:pt x="155" y="47"/>
                    <a:pt x="155" y="47"/>
                    <a:pt x="155" y="47"/>
                  </a:cubicBezTo>
                  <a:cubicBezTo>
                    <a:pt x="154" y="47"/>
                    <a:pt x="154" y="47"/>
                    <a:pt x="154" y="47"/>
                  </a:cubicBezTo>
                  <a:cubicBezTo>
                    <a:pt x="154" y="47"/>
                    <a:pt x="154" y="47"/>
                    <a:pt x="154" y="47"/>
                  </a:cubicBezTo>
                  <a:cubicBezTo>
                    <a:pt x="153" y="47"/>
                    <a:pt x="153" y="47"/>
                    <a:pt x="153" y="47"/>
                  </a:cubicBezTo>
                  <a:cubicBezTo>
                    <a:pt x="153" y="47"/>
                    <a:pt x="152" y="47"/>
                    <a:pt x="152" y="47"/>
                  </a:cubicBezTo>
                  <a:cubicBezTo>
                    <a:pt x="151" y="48"/>
                    <a:pt x="151" y="48"/>
                    <a:pt x="150" y="48"/>
                  </a:cubicBezTo>
                  <a:cubicBezTo>
                    <a:pt x="150" y="48"/>
                    <a:pt x="149" y="48"/>
                    <a:pt x="149" y="48"/>
                  </a:cubicBezTo>
                  <a:cubicBezTo>
                    <a:pt x="148" y="48"/>
                    <a:pt x="148" y="48"/>
                    <a:pt x="147" y="48"/>
                  </a:cubicBezTo>
                  <a:cubicBezTo>
                    <a:pt x="147" y="48"/>
                    <a:pt x="147" y="48"/>
                    <a:pt x="147" y="48"/>
                  </a:cubicBezTo>
                  <a:cubicBezTo>
                    <a:pt x="147" y="48"/>
                    <a:pt x="147" y="48"/>
                    <a:pt x="147" y="48"/>
                  </a:cubicBezTo>
                  <a:cubicBezTo>
                    <a:pt x="147" y="48"/>
                    <a:pt x="146" y="48"/>
                    <a:pt x="146" y="48"/>
                  </a:cubicBezTo>
                  <a:cubicBezTo>
                    <a:pt x="145" y="48"/>
                    <a:pt x="145" y="48"/>
                    <a:pt x="144" y="48"/>
                  </a:cubicBezTo>
                  <a:cubicBezTo>
                    <a:pt x="144" y="48"/>
                    <a:pt x="143" y="48"/>
                    <a:pt x="143" y="48"/>
                  </a:cubicBezTo>
                  <a:cubicBezTo>
                    <a:pt x="142" y="48"/>
                    <a:pt x="142" y="48"/>
                    <a:pt x="141" y="48"/>
                  </a:cubicBezTo>
                  <a:cubicBezTo>
                    <a:pt x="141" y="48"/>
                    <a:pt x="140" y="48"/>
                    <a:pt x="140" y="48"/>
                  </a:cubicBezTo>
                  <a:cubicBezTo>
                    <a:pt x="139" y="48"/>
                    <a:pt x="138" y="48"/>
                    <a:pt x="138" y="48"/>
                  </a:cubicBezTo>
                  <a:cubicBezTo>
                    <a:pt x="137" y="48"/>
                    <a:pt x="137" y="48"/>
                    <a:pt x="136" y="48"/>
                  </a:cubicBezTo>
                  <a:cubicBezTo>
                    <a:pt x="136" y="49"/>
                    <a:pt x="135" y="49"/>
                    <a:pt x="134" y="49"/>
                  </a:cubicBezTo>
                  <a:cubicBezTo>
                    <a:pt x="134" y="49"/>
                    <a:pt x="133" y="49"/>
                    <a:pt x="132" y="49"/>
                  </a:cubicBezTo>
                  <a:cubicBezTo>
                    <a:pt x="132" y="49"/>
                    <a:pt x="132" y="49"/>
                    <a:pt x="132" y="49"/>
                  </a:cubicBezTo>
                  <a:cubicBezTo>
                    <a:pt x="132" y="49"/>
                    <a:pt x="132" y="49"/>
                    <a:pt x="132" y="49"/>
                  </a:cubicBezTo>
                  <a:cubicBezTo>
                    <a:pt x="131" y="49"/>
                    <a:pt x="130" y="49"/>
                    <a:pt x="130" y="49"/>
                  </a:cubicBezTo>
                  <a:cubicBezTo>
                    <a:pt x="129" y="49"/>
                    <a:pt x="129" y="49"/>
                    <a:pt x="128" y="49"/>
                  </a:cubicBezTo>
                  <a:cubicBezTo>
                    <a:pt x="127" y="50"/>
                    <a:pt x="126" y="50"/>
                    <a:pt x="126" y="50"/>
                  </a:cubicBezTo>
                  <a:cubicBezTo>
                    <a:pt x="125" y="50"/>
                    <a:pt x="125" y="50"/>
                    <a:pt x="125" y="50"/>
                  </a:cubicBezTo>
                  <a:cubicBezTo>
                    <a:pt x="125" y="50"/>
                    <a:pt x="125" y="50"/>
                    <a:pt x="125" y="50"/>
                  </a:cubicBezTo>
                  <a:cubicBezTo>
                    <a:pt x="124" y="50"/>
                    <a:pt x="123" y="50"/>
                    <a:pt x="122" y="50"/>
                  </a:cubicBezTo>
                  <a:cubicBezTo>
                    <a:pt x="121" y="50"/>
                    <a:pt x="121" y="50"/>
                    <a:pt x="121" y="50"/>
                  </a:cubicBezTo>
                  <a:cubicBezTo>
                    <a:pt x="121" y="50"/>
                    <a:pt x="121" y="50"/>
                    <a:pt x="121" y="50"/>
                  </a:cubicBezTo>
                  <a:cubicBezTo>
                    <a:pt x="120" y="51"/>
                    <a:pt x="119" y="51"/>
                    <a:pt x="118" y="51"/>
                  </a:cubicBezTo>
                  <a:cubicBezTo>
                    <a:pt x="118" y="51"/>
                    <a:pt x="118" y="51"/>
                    <a:pt x="118" y="51"/>
                  </a:cubicBezTo>
                  <a:cubicBezTo>
                    <a:pt x="117" y="51"/>
                    <a:pt x="117" y="51"/>
                    <a:pt x="117" y="51"/>
                  </a:cubicBezTo>
                  <a:cubicBezTo>
                    <a:pt x="116" y="52"/>
                    <a:pt x="115" y="52"/>
                    <a:pt x="115" y="52"/>
                  </a:cubicBezTo>
                  <a:cubicBezTo>
                    <a:pt x="114" y="52"/>
                    <a:pt x="114" y="52"/>
                    <a:pt x="114" y="52"/>
                  </a:cubicBezTo>
                  <a:cubicBezTo>
                    <a:pt x="114" y="52"/>
                    <a:pt x="114" y="52"/>
                    <a:pt x="114" y="52"/>
                  </a:cubicBezTo>
                  <a:cubicBezTo>
                    <a:pt x="113" y="52"/>
                    <a:pt x="113" y="52"/>
                    <a:pt x="113" y="52"/>
                  </a:cubicBezTo>
                  <a:cubicBezTo>
                    <a:pt x="112" y="53"/>
                    <a:pt x="112" y="53"/>
                    <a:pt x="111" y="53"/>
                  </a:cubicBezTo>
                  <a:cubicBezTo>
                    <a:pt x="111" y="53"/>
                    <a:pt x="111" y="53"/>
                    <a:pt x="111" y="53"/>
                  </a:cubicBezTo>
                  <a:cubicBezTo>
                    <a:pt x="110" y="53"/>
                    <a:pt x="110" y="53"/>
                    <a:pt x="110" y="53"/>
                  </a:cubicBezTo>
                  <a:cubicBezTo>
                    <a:pt x="110" y="53"/>
                    <a:pt x="110" y="53"/>
                    <a:pt x="110" y="53"/>
                  </a:cubicBezTo>
                  <a:cubicBezTo>
                    <a:pt x="110" y="53"/>
                    <a:pt x="110" y="53"/>
                    <a:pt x="110" y="53"/>
                  </a:cubicBezTo>
                  <a:cubicBezTo>
                    <a:pt x="109" y="54"/>
                    <a:pt x="109" y="54"/>
                    <a:pt x="109" y="54"/>
                  </a:cubicBezTo>
                  <a:cubicBezTo>
                    <a:pt x="108" y="54"/>
                    <a:pt x="108" y="54"/>
                    <a:pt x="108" y="54"/>
                  </a:cubicBezTo>
                  <a:cubicBezTo>
                    <a:pt x="108" y="54"/>
                    <a:pt x="108" y="54"/>
                    <a:pt x="108" y="54"/>
                  </a:cubicBezTo>
                  <a:cubicBezTo>
                    <a:pt x="108" y="54"/>
                    <a:pt x="108" y="54"/>
                    <a:pt x="108" y="54"/>
                  </a:cubicBezTo>
                  <a:cubicBezTo>
                    <a:pt x="107" y="54"/>
                    <a:pt x="107" y="54"/>
                    <a:pt x="107" y="54"/>
                  </a:cubicBezTo>
                  <a:cubicBezTo>
                    <a:pt x="107" y="54"/>
                    <a:pt x="107" y="54"/>
                    <a:pt x="107" y="54"/>
                  </a:cubicBezTo>
                  <a:cubicBezTo>
                    <a:pt x="106" y="55"/>
                    <a:pt x="106" y="55"/>
                    <a:pt x="106" y="55"/>
                  </a:cubicBezTo>
                  <a:cubicBezTo>
                    <a:pt x="106" y="55"/>
                    <a:pt x="106" y="55"/>
                    <a:pt x="106" y="55"/>
                  </a:cubicBezTo>
                  <a:cubicBezTo>
                    <a:pt x="106" y="55"/>
                    <a:pt x="106" y="55"/>
                    <a:pt x="106" y="55"/>
                  </a:cubicBezTo>
                  <a:cubicBezTo>
                    <a:pt x="106" y="55"/>
                    <a:pt x="106" y="55"/>
                    <a:pt x="106" y="55"/>
                  </a:cubicBezTo>
                  <a:cubicBezTo>
                    <a:pt x="106" y="55"/>
                    <a:pt x="106" y="55"/>
                    <a:pt x="106" y="55"/>
                  </a:cubicBezTo>
                  <a:cubicBezTo>
                    <a:pt x="105" y="55"/>
                    <a:pt x="105" y="55"/>
                    <a:pt x="105" y="55"/>
                  </a:cubicBezTo>
                  <a:cubicBezTo>
                    <a:pt x="105" y="55"/>
                    <a:pt x="105" y="55"/>
                    <a:pt x="105" y="55"/>
                  </a:cubicBezTo>
                  <a:cubicBezTo>
                    <a:pt x="105" y="55"/>
                    <a:pt x="105" y="55"/>
                    <a:pt x="105" y="55"/>
                  </a:cubicBezTo>
                  <a:cubicBezTo>
                    <a:pt x="105" y="56"/>
                    <a:pt x="105" y="56"/>
                    <a:pt x="105" y="56"/>
                  </a:cubicBezTo>
                  <a:cubicBezTo>
                    <a:pt x="104" y="56"/>
                    <a:pt x="102" y="57"/>
                    <a:pt x="101" y="58"/>
                  </a:cubicBezTo>
                  <a:cubicBezTo>
                    <a:pt x="101" y="58"/>
                    <a:pt x="101" y="58"/>
                    <a:pt x="101" y="58"/>
                  </a:cubicBezTo>
                  <a:cubicBezTo>
                    <a:pt x="100" y="58"/>
                    <a:pt x="98" y="59"/>
                    <a:pt x="97" y="59"/>
                  </a:cubicBezTo>
                  <a:cubicBezTo>
                    <a:pt x="97" y="59"/>
                    <a:pt x="97" y="59"/>
                    <a:pt x="97" y="59"/>
                  </a:cubicBezTo>
                  <a:cubicBezTo>
                    <a:pt x="95" y="60"/>
                    <a:pt x="94" y="60"/>
                    <a:pt x="92" y="61"/>
                  </a:cubicBezTo>
                  <a:cubicBezTo>
                    <a:pt x="92" y="61"/>
                    <a:pt x="92" y="61"/>
                    <a:pt x="92" y="61"/>
                  </a:cubicBezTo>
                  <a:cubicBezTo>
                    <a:pt x="90" y="61"/>
                    <a:pt x="89" y="61"/>
                    <a:pt x="88" y="62"/>
                  </a:cubicBezTo>
                  <a:cubicBezTo>
                    <a:pt x="87" y="62"/>
                    <a:pt x="87" y="62"/>
                    <a:pt x="87" y="62"/>
                  </a:cubicBezTo>
                  <a:cubicBezTo>
                    <a:pt x="85" y="62"/>
                    <a:pt x="84" y="62"/>
                    <a:pt x="82" y="63"/>
                  </a:cubicBezTo>
                  <a:cubicBezTo>
                    <a:pt x="82" y="63"/>
                    <a:pt x="82" y="63"/>
                    <a:pt x="82" y="63"/>
                  </a:cubicBezTo>
                  <a:cubicBezTo>
                    <a:pt x="80" y="63"/>
                    <a:pt x="79" y="63"/>
                    <a:pt x="77" y="63"/>
                  </a:cubicBezTo>
                  <a:cubicBezTo>
                    <a:pt x="77" y="63"/>
                    <a:pt x="77" y="63"/>
                    <a:pt x="77" y="63"/>
                  </a:cubicBezTo>
                  <a:cubicBezTo>
                    <a:pt x="75" y="63"/>
                    <a:pt x="73" y="63"/>
                    <a:pt x="72" y="64"/>
                  </a:cubicBezTo>
                  <a:cubicBezTo>
                    <a:pt x="72" y="64"/>
                    <a:pt x="72" y="64"/>
                    <a:pt x="72" y="64"/>
                  </a:cubicBezTo>
                  <a:cubicBezTo>
                    <a:pt x="70" y="64"/>
                    <a:pt x="68" y="64"/>
                    <a:pt x="66" y="64"/>
                  </a:cubicBezTo>
                  <a:cubicBezTo>
                    <a:pt x="64" y="64"/>
                    <a:pt x="62" y="64"/>
                    <a:pt x="60" y="64"/>
                  </a:cubicBezTo>
                  <a:cubicBezTo>
                    <a:pt x="60" y="64"/>
                    <a:pt x="60" y="64"/>
                    <a:pt x="60" y="64"/>
                  </a:cubicBezTo>
                  <a:cubicBezTo>
                    <a:pt x="58" y="64"/>
                    <a:pt x="56" y="63"/>
                    <a:pt x="54" y="63"/>
                  </a:cubicBezTo>
                  <a:cubicBezTo>
                    <a:pt x="54" y="63"/>
                    <a:pt x="54" y="63"/>
                    <a:pt x="54" y="63"/>
                  </a:cubicBezTo>
                  <a:cubicBezTo>
                    <a:pt x="52" y="63"/>
                    <a:pt x="50" y="63"/>
                    <a:pt x="48" y="63"/>
                  </a:cubicBezTo>
                  <a:cubicBezTo>
                    <a:pt x="48" y="63"/>
                    <a:pt x="48" y="63"/>
                    <a:pt x="48" y="63"/>
                  </a:cubicBezTo>
                  <a:cubicBezTo>
                    <a:pt x="48" y="63"/>
                    <a:pt x="48" y="63"/>
                    <a:pt x="48" y="63"/>
                  </a:cubicBezTo>
                  <a:cubicBezTo>
                    <a:pt x="46" y="63"/>
                    <a:pt x="44" y="62"/>
                    <a:pt x="43" y="62"/>
                  </a:cubicBezTo>
                  <a:cubicBezTo>
                    <a:pt x="42" y="62"/>
                    <a:pt x="41" y="62"/>
                    <a:pt x="40" y="61"/>
                  </a:cubicBezTo>
                  <a:cubicBezTo>
                    <a:pt x="40" y="61"/>
                    <a:pt x="39" y="61"/>
                    <a:pt x="39" y="61"/>
                  </a:cubicBezTo>
                  <a:cubicBezTo>
                    <a:pt x="38" y="60"/>
                    <a:pt x="37" y="60"/>
                    <a:pt x="37" y="60"/>
                  </a:cubicBezTo>
                  <a:cubicBezTo>
                    <a:pt x="36" y="60"/>
                    <a:pt x="36" y="59"/>
                    <a:pt x="36" y="59"/>
                  </a:cubicBezTo>
                  <a:cubicBezTo>
                    <a:pt x="35" y="59"/>
                    <a:pt x="34" y="58"/>
                    <a:pt x="34" y="58"/>
                  </a:cubicBezTo>
                  <a:cubicBezTo>
                    <a:pt x="33" y="57"/>
                    <a:pt x="33" y="57"/>
                    <a:pt x="33" y="57"/>
                  </a:cubicBezTo>
                  <a:cubicBezTo>
                    <a:pt x="32" y="56"/>
                    <a:pt x="31" y="56"/>
                    <a:pt x="31" y="55"/>
                  </a:cubicBezTo>
                  <a:cubicBezTo>
                    <a:pt x="31" y="55"/>
                    <a:pt x="30" y="54"/>
                    <a:pt x="30" y="54"/>
                  </a:cubicBezTo>
                  <a:cubicBezTo>
                    <a:pt x="29" y="53"/>
                    <a:pt x="29" y="53"/>
                    <a:pt x="28" y="52"/>
                  </a:cubicBezTo>
                  <a:cubicBezTo>
                    <a:pt x="28" y="52"/>
                    <a:pt x="27" y="51"/>
                    <a:pt x="27" y="51"/>
                  </a:cubicBezTo>
                  <a:cubicBezTo>
                    <a:pt x="26" y="50"/>
                    <a:pt x="26" y="49"/>
                    <a:pt x="25" y="49"/>
                  </a:cubicBezTo>
                  <a:cubicBezTo>
                    <a:pt x="25" y="48"/>
                    <a:pt x="25" y="48"/>
                    <a:pt x="24" y="47"/>
                  </a:cubicBezTo>
                  <a:cubicBezTo>
                    <a:pt x="24" y="46"/>
                    <a:pt x="23" y="46"/>
                    <a:pt x="23" y="45"/>
                  </a:cubicBezTo>
                  <a:cubicBezTo>
                    <a:pt x="22" y="44"/>
                    <a:pt x="22" y="44"/>
                    <a:pt x="21" y="43"/>
                  </a:cubicBezTo>
                  <a:cubicBezTo>
                    <a:pt x="21" y="43"/>
                    <a:pt x="21" y="42"/>
                    <a:pt x="20" y="41"/>
                  </a:cubicBezTo>
                  <a:cubicBezTo>
                    <a:pt x="20" y="41"/>
                    <a:pt x="19" y="40"/>
                    <a:pt x="19" y="39"/>
                  </a:cubicBezTo>
                  <a:cubicBezTo>
                    <a:pt x="18" y="38"/>
                    <a:pt x="17" y="36"/>
                    <a:pt x="16" y="34"/>
                  </a:cubicBezTo>
                  <a:cubicBezTo>
                    <a:pt x="15" y="33"/>
                    <a:pt x="15" y="32"/>
                    <a:pt x="14" y="31"/>
                  </a:cubicBezTo>
                  <a:cubicBezTo>
                    <a:pt x="13" y="29"/>
                    <a:pt x="12" y="27"/>
                    <a:pt x="11" y="25"/>
                  </a:cubicBezTo>
                  <a:cubicBezTo>
                    <a:pt x="11" y="24"/>
                    <a:pt x="10" y="23"/>
                    <a:pt x="10" y="22"/>
                  </a:cubicBezTo>
                  <a:cubicBezTo>
                    <a:pt x="9" y="22"/>
                    <a:pt x="9" y="21"/>
                    <a:pt x="9" y="20"/>
                  </a:cubicBezTo>
                  <a:cubicBezTo>
                    <a:pt x="7" y="17"/>
                    <a:pt x="6" y="14"/>
                    <a:pt x="4" y="12"/>
                  </a:cubicBezTo>
                  <a:cubicBezTo>
                    <a:pt x="4" y="11"/>
                    <a:pt x="4" y="11"/>
                    <a:pt x="4" y="11"/>
                  </a:cubicBezTo>
                  <a:cubicBezTo>
                    <a:pt x="3" y="10"/>
                    <a:pt x="3" y="9"/>
                    <a:pt x="2" y="7"/>
                  </a:cubicBezTo>
                  <a:cubicBezTo>
                    <a:pt x="2" y="7"/>
                    <a:pt x="2" y="6"/>
                    <a:pt x="1" y="5"/>
                  </a:cubicBezTo>
                  <a:cubicBezTo>
                    <a:pt x="1" y="5"/>
                    <a:pt x="1" y="4"/>
                    <a:pt x="0" y="3"/>
                  </a:cubicBezTo>
                  <a:cubicBezTo>
                    <a:pt x="0" y="3"/>
                    <a:pt x="0" y="2"/>
                    <a:pt x="0" y="1"/>
                  </a:cubicBezTo>
                  <a:cubicBezTo>
                    <a:pt x="0" y="1"/>
                    <a:pt x="0" y="0"/>
                    <a:pt x="0" y="0"/>
                  </a:cubicBezTo>
                  <a:cubicBezTo>
                    <a:pt x="2" y="141"/>
                    <a:pt x="2" y="141"/>
                    <a:pt x="2" y="141"/>
                  </a:cubicBezTo>
                  <a:cubicBezTo>
                    <a:pt x="2" y="142"/>
                    <a:pt x="2" y="142"/>
                    <a:pt x="2" y="143"/>
                  </a:cubicBezTo>
                  <a:cubicBezTo>
                    <a:pt x="2" y="143"/>
                    <a:pt x="2" y="144"/>
                    <a:pt x="2" y="145"/>
                  </a:cubicBezTo>
                  <a:cubicBezTo>
                    <a:pt x="2" y="146"/>
                    <a:pt x="3" y="146"/>
                    <a:pt x="3" y="147"/>
                  </a:cubicBezTo>
                  <a:cubicBezTo>
                    <a:pt x="3" y="148"/>
                    <a:pt x="4" y="149"/>
                    <a:pt x="4" y="149"/>
                  </a:cubicBezTo>
                  <a:cubicBezTo>
                    <a:pt x="5" y="151"/>
                    <a:pt x="5" y="152"/>
                    <a:pt x="6" y="153"/>
                  </a:cubicBezTo>
                  <a:cubicBezTo>
                    <a:pt x="6" y="154"/>
                    <a:pt x="6" y="154"/>
                    <a:pt x="6" y="154"/>
                  </a:cubicBezTo>
                  <a:cubicBezTo>
                    <a:pt x="8" y="158"/>
                    <a:pt x="10" y="162"/>
                    <a:pt x="12" y="166"/>
                  </a:cubicBezTo>
                  <a:cubicBezTo>
                    <a:pt x="12" y="167"/>
                    <a:pt x="13" y="168"/>
                    <a:pt x="13" y="169"/>
                  </a:cubicBezTo>
                  <a:cubicBezTo>
                    <a:pt x="14" y="171"/>
                    <a:pt x="15" y="173"/>
                    <a:pt x="16" y="175"/>
                  </a:cubicBezTo>
                  <a:cubicBezTo>
                    <a:pt x="16" y="176"/>
                    <a:pt x="17" y="177"/>
                    <a:pt x="18" y="178"/>
                  </a:cubicBezTo>
                  <a:cubicBezTo>
                    <a:pt x="18" y="180"/>
                    <a:pt x="19" y="181"/>
                    <a:pt x="20" y="183"/>
                  </a:cubicBezTo>
                  <a:cubicBezTo>
                    <a:pt x="20" y="183"/>
                    <a:pt x="20" y="184"/>
                    <a:pt x="21" y="184"/>
                  </a:cubicBezTo>
                  <a:cubicBezTo>
                    <a:pt x="21" y="185"/>
                    <a:pt x="21" y="185"/>
                    <a:pt x="21" y="185"/>
                  </a:cubicBezTo>
                  <a:cubicBezTo>
                    <a:pt x="21" y="185"/>
                    <a:pt x="21" y="185"/>
                    <a:pt x="22" y="186"/>
                  </a:cubicBezTo>
                  <a:cubicBezTo>
                    <a:pt x="22" y="187"/>
                    <a:pt x="23" y="187"/>
                    <a:pt x="23" y="188"/>
                  </a:cubicBezTo>
                  <a:cubicBezTo>
                    <a:pt x="23" y="189"/>
                    <a:pt x="24" y="189"/>
                    <a:pt x="24" y="190"/>
                  </a:cubicBezTo>
                  <a:cubicBezTo>
                    <a:pt x="25" y="191"/>
                    <a:pt x="25" y="192"/>
                    <a:pt x="26" y="192"/>
                  </a:cubicBezTo>
                  <a:cubicBezTo>
                    <a:pt x="26" y="193"/>
                    <a:pt x="26" y="194"/>
                    <a:pt x="27" y="194"/>
                  </a:cubicBezTo>
                  <a:cubicBezTo>
                    <a:pt x="27" y="195"/>
                    <a:pt x="28" y="195"/>
                    <a:pt x="28" y="196"/>
                  </a:cubicBezTo>
                  <a:cubicBezTo>
                    <a:pt x="29" y="197"/>
                    <a:pt x="29" y="197"/>
                    <a:pt x="30" y="198"/>
                  </a:cubicBezTo>
                  <a:cubicBezTo>
                    <a:pt x="30" y="199"/>
                    <a:pt x="30" y="199"/>
                    <a:pt x="30" y="199"/>
                  </a:cubicBezTo>
                  <a:cubicBezTo>
                    <a:pt x="31" y="200"/>
                    <a:pt x="31" y="200"/>
                    <a:pt x="31" y="200"/>
                  </a:cubicBezTo>
                  <a:cubicBezTo>
                    <a:pt x="32" y="201"/>
                    <a:pt x="32" y="201"/>
                    <a:pt x="32" y="201"/>
                  </a:cubicBezTo>
                  <a:cubicBezTo>
                    <a:pt x="32" y="201"/>
                    <a:pt x="32" y="201"/>
                    <a:pt x="32" y="201"/>
                  </a:cubicBezTo>
                  <a:cubicBezTo>
                    <a:pt x="33" y="202"/>
                    <a:pt x="33" y="202"/>
                    <a:pt x="34" y="203"/>
                  </a:cubicBezTo>
                  <a:cubicBezTo>
                    <a:pt x="34" y="203"/>
                    <a:pt x="35" y="203"/>
                    <a:pt x="35" y="204"/>
                  </a:cubicBezTo>
                  <a:cubicBezTo>
                    <a:pt x="36" y="204"/>
                    <a:pt x="36" y="205"/>
                    <a:pt x="37" y="205"/>
                  </a:cubicBezTo>
                  <a:cubicBezTo>
                    <a:pt x="37" y="205"/>
                    <a:pt x="38" y="206"/>
                    <a:pt x="38" y="206"/>
                  </a:cubicBezTo>
                  <a:cubicBezTo>
                    <a:pt x="39" y="206"/>
                    <a:pt x="39" y="207"/>
                    <a:pt x="40" y="207"/>
                  </a:cubicBezTo>
                  <a:cubicBezTo>
                    <a:pt x="40" y="207"/>
                    <a:pt x="41" y="208"/>
                    <a:pt x="41" y="208"/>
                  </a:cubicBezTo>
                  <a:cubicBezTo>
                    <a:pt x="42" y="208"/>
                    <a:pt x="42" y="208"/>
                    <a:pt x="42" y="208"/>
                  </a:cubicBezTo>
                  <a:cubicBezTo>
                    <a:pt x="42" y="208"/>
                    <a:pt x="42" y="208"/>
                    <a:pt x="42" y="208"/>
                  </a:cubicBezTo>
                  <a:cubicBezTo>
                    <a:pt x="42" y="208"/>
                    <a:pt x="42" y="208"/>
                    <a:pt x="42" y="208"/>
                  </a:cubicBezTo>
                  <a:cubicBezTo>
                    <a:pt x="42" y="208"/>
                    <a:pt x="42" y="208"/>
                    <a:pt x="42" y="208"/>
                  </a:cubicBezTo>
                  <a:cubicBezTo>
                    <a:pt x="43" y="208"/>
                    <a:pt x="43" y="208"/>
                    <a:pt x="43" y="208"/>
                  </a:cubicBezTo>
                  <a:cubicBezTo>
                    <a:pt x="43" y="208"/>
                    <a:pt x="43" y="208"/>
                    <a:pt x="43" y="208"/>
                  </a:cubicBezTo>
                  <a:cubicBezTo>
                    <a:pt x="43" y="208"/>
                    <a:pt x="43" y="208"/>
                    <a:pt x="43" y="208"/>
                  </a:cubicBezTo>
                  <a:cubicBezTo>
                    <a:pt x="43" y="208"/>
                    <a:pt x="43" y="208"/>
                    <a:pt x="43" y="208"/>
                  </a:cubicBezTo>
                  <a:cubicBezTo>
                    <a:pt x="43" y="208"/>
                    <a:pt x="43" y="208"/>
                    <a:pt x="43" y="208"/>
                  </a:cubicBezTo>
                  <a:cubicBezTo>
                    <a:pt x="44" y="208"/>
                    <a:pt x="44" y="208"/>
                    <a:pt x="44" y="208"/>
                  </a:cubicBezTo>
                  <a:cubicBezTo>
                    <a:pt x="44" y="209"/>
                    <a:pt x="44" y="209"/>
                    <a:pt x="44" y="209"/>
                  </a:cubicBezTo>
                  <a:cubicBezTo>
                    <a:pt x="44" y="209"/>
                    <a:pt x="44" y="209"/>
                    <a:pt x="44" y="209"/>
                  </a:cubicBezTo>
                  <a:cubicBezTo>
                    <a:pt x="44" y="209"/>
                    <a:pt x="44" y="209"/>
                    <a:pt x="44" y="209"/>
                  </a:cubicBezTo>
                  <a:cubicBezTo>
                    <a:pt x="44" y="209"/>
                    <a:pt x="44" y="209"/>
                    <a:pt x="44" y="209"/>
                  </a:cubicBezTo>
                  <a:cubicBezTo>
                    <a:pt x="44" y="209"/>
                    <a:pt x="44" y="209"/>
                    <a:pt x="44" y="209"/>
                  </a:cubicBezTo>
                  <a:cubicBezTo>
                    <a:pt x="45" y="209"/>
                    <a:pt x="45" y="209"/>
                    <a:pt x="45" y="209"/>
                  </a:cubicBezTo>
                  <a:cubicBezTo>
                    <a:pt x="45" y="209"/>
                    <a:pt x="45" y="209"/>
                    <a:pt x="45" y="209"/>
                  </a:cubicBezTo>
                  <a:cubicBezTo>
                    <a:pt x="46" y="209"/>
                    <a:pt x="46" y="209"/>
                    <a:pt x="46" y="209"/>
                  </a:cubicBezTo>
                  <a:cubicBezTo>
                    <a:pt x="46" y="209"/>
                    <a:pt x="46" y="209"/>
                    <a:pt x="46" y="209"/>
                  </a:cubicBezTo>
                  <a:cubicBezTo>
                    <a:pt x="47" y="209"/>
                    <a:pt x="47" y="209"/>
                    <a:pt x="47" y="209"/>
                  </a:cubicBezTo>
                  <a:cubicBezTo>
                    <a:pt x="48" y="209"/>
                    <a:pt x="48" y="209"/>
                    <a:pt x="48" y="209"/>
                  </a:cubicBezTo>
                  <a:cubicBezTo>
                    <a:pt x="48" y="209"/>
                    <a:pt x="48" y="209"/>
                    <a:pt x="48" y="209"/>
                  </a:cubicBezTo>
                  <a:cubicBezTo>
                    <a:pt x="49" y="209"/>
                    <a:pt x="49" y="209"/>
                    <a:pt x="49" y="209"/>
                  </a:cubicBezTo>
                  <a:cubicBezTo>
                    <a:pt x="50" y="209"/>
                    <a:pt x="50" y="209"/>
                    <a:pt x="50" y="209"/>
                  </a:cubicBezTo>
                  <a:cubicBezTo>
                    <a:pt x="51" y="210"/>
                    <a:pt x="51" y="210"/>
                    <a:pt x="51" y="210"/>
                  </a:cubicBezTo>
                  <a:cubicBezTo>
                    <a:pt x="52" y="210"/>
                    <a:pt x="52" y="210"/>
                    <a:pt x="52" y="210"/>
                  </a:cubicBezTo>
                  <a:cubicBezTo>
                    <a:pt x="52" y="210"/>
                    <a:pt x="52" y="210"/>
                    <a:pt x="52" y="210"/>
                  </a:cubicBezTo>
                  <a:cubicBezTo>
                    <a:pt x="53" y="210"/>
                    <a:pt x="53" y="210"/>
                    <a:pt x="53" y="210"/>
                  </a:cubicBezTo>
                  <a:cubicBezTo>
                    <a:pt x="54" y="210"/>
                    <a:pt x="54" y="210"/>
                    <a:pt x="54" y="210"/>
                  </a:cubicBezTo>
                  <a:cubicBezTo>
                    <a:pt x="55" y="210"/>
                    <a:pt x="55" y="210"/>
                    <a:pt x="55" y="210"/>
                  </a:cubicBezTo>
                  <a:cubicBezTo>
                    <a:pt x="55" y="210"/>
                    <a:pt x="55" y="210"/>
                    <a:pt x="55" y="210"/>
                  </a:cubicBezTo>
                  <a:cubicBezTo>
                    <a:pt x="55" y="210"/>
                    <a:pt x="55" y="210"/>
                    <a:pt x="55" y="210"/>
                  </a:cubicBezTo>
                  <a:cubicBezTo>
                    <a:pt x="55" y="210"/>
                    <a:pt x="55" y="210"/>
                    <a:pt x="55" y="210"/>
                  </a:cubicBezTo>
                  <a:cubicBezTo>
                    <a:pt x="56" y="210"/>
                    <a:pt x="56" y="210"/>
                    <a:pt x="56" y="210"/>
                  </a:cubicBezTo>
                  <a:cubicBezTo>
                    <a:pt x="56" y="210"/>
                    <a:pt x="56" y="210"/>
                    <a:pt x="56" y="210"/>
                  </a:cubicBezTo>
                  <a:cubicBezTo>
                    <a:pt x="57" y="210"/>
                    <a:pt x="57" y="210"/>
                    <a:pt x="57" y="210"/>
                  </a:cubicBezTo>
                  <a:cubicBezTo>
                    <a:pt x="58" y="210"/>
                    <a:pt x="58" y="210"/>
                    <a:pt x="58" y="210"/>
                  </a:cubicBezTo>
                  <a:cubicBezTo>
                    <a:pt x="59" y="210"/>
                    <a:pt x="59" y="210"/>
                    <a:pt x="59" y="210"/>
                  </a:cubicBezTo>
                  <a:cubicBezTo>
                    <a:pt x="60" y="210"/>
                    <a:pt x="60" y="210"/>
                    <a:pt x="60" y="210"/>
                  </a:cubicBezTo>
                  <a:cubicBezTo>
                    <a:pt x="60" y="210"/>
                    <a:pt x="60" y="210"/>
                    <a:pt x="60" y="210"/>
                  </a:cubicBezTo>
                  <a:cubicBezTo>
                    <a:pt x="61" y="210"/>
                    <a:pt x="61" y="210"/>
                    <a:pt x="61" y="210"/>
                  </a:cubicBezTo>
                  <a:cubicBezTo>
                    <a:pt x="61" y="210"/>
                    <a:pt x="61" y="210"/>
                    <a:pt x="61" y="210"/>
                  </a:cubicBezTo>
                  <a:cubicBezTo>
                    <a:pt x="62" y="210"/>
                    <a:pt x="62" y="210"/>
                    <a:pt x="62" y="210"/>
                  </a:cubicBezTo>
                  <a:cubicBezTo>
                    <a:pt x="63" y="210"/>
                    <a:pt x="63" y="210"/>
                    <a:pt x="63" y="210"/>
                  </a:cubicBezTo>
                  <a:cubicBezTo>
                    <a:pt x="64" y="210"/>
                    <a:pt x="64" y="210"/>
                    <a:pt x="64" y="210"/>
                  </a:cubicBezTo>
                  <a:cubicBezTo>
                    <a:pt x="65" y="210"/>
                    <a:pt x="65" y="210"/>
                    <a:pt x="65" y="210"/>
                  </a:cubicBezTo>
                  <a:cubicBezTo>
                    <a:pt x="65" y="210"/>
                    <a:pt x="65" y="210"/>
                    <a:pt x="65" y="210"/>
                  </a:cubicBezTo>
                  <a:cubicBezTo>
                    <a:pt x="66" y="210"/>
                    <a:pt x="66" y="210"/>
                    <a:pt x="66" y="210"/>
                  </a:cubicBezTo>
                  <a:close/>
                </a:path>
              </a:pathLst>
            </a:custGeom>
            <a:solidFill>
              <a:schemeClr val="accent5">
                <a:lumMod val="75000"/>
              </a:schemeClr>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26" name="Freeform 4"/>
            <p:cNvSpPr>
              <a:spLocks/>
            </p:cNvSpPr>
            <p:nvPr/>
          </p:nvSpPr>
          <p:spPr bwMode="auto">
            <a:xfrm>
              <a:off x="7863061" y="2815059"/>
              <a:ext cx="1217612" cy="385763"/>
            </a:xfrm>
            <a:custGeom>
              <a:avLst/>
              <a:gdLst>
                <a:gd name="T0" fmla="*/ 98 w 827"/>
                <a:gd name="T1" fmla="*/ 86 h 262"/>
                <a:gd name="T2" fmla="*/ 114 w 827"/>
                <a:gd name="T3" fmla="*/ 79 h 262"/>
                <a:gd name="T4" fmla="*/ 140 w 827"/>
                <a:gd name="T5" fmla="*/ 75 h 262"/>
                <a:gd name="T6" fmla="*/ 174 w 827"/>
                <a:gd name="T7" fmla="*/ 75 h 262"/>
                <a:gd name="T8" fmla="*/ 206 w 827"/>
                <a:gd name="T9" fmla="*/ 80 h 262"/>
                <a:gd name="T10" fmla="*/ 231 w 827"/>
                <a:gd name="T11" fmla="*/ 100 h 262"/>
                <a:gd name="T12" fmla="*/ 224 w 827"/>
                <a:gd name="T13" fmla="*/ 127 h 262"/>
                <a:gd name="T14" fmla="*/ 166 w 827"/>
                <a:gd name="T15" fmla="*/ 139 h 262"/>
                <a:gd name="T16" fmla="*/ 104 w 827"/>
                <a:gd name="T17" fmla="*/ 145 h 262"/>
                <a:gd name="T18" fmla="*/ 87 w 827"/>
                <a:gd name="T19" fmla="*/ 163 h 262"/>
                <a:gd name="T20" fmla="*/ 101 w 827"/>
                <a:gd name="T21" fmla="*/ 191 h 262"/>
                <a:gd name="T22" fmla="*/ 123 w 827"/>
                <a:gd name="T23" fmla="*/ 213 h 262"/>
                <a:gd name="T24" fmla="*/ 136 w 827"/>
                <a:gd name="T25" fmla="*/ 224 h 262"/>
                <a:gd name="T26" fmla="*/ 171 w 827"/>
                <a:gd name="T27" fmla="*/ 220 h 262"/>
                <a:gd name="T28" fmla="*/ 306 w 827"/>
                <a:gd name="T29" fmla="*/ 198 h 262"/>
                <a:gd name="T30" fmla="*/ 357 w 827"/>
                <a:gd name="T31" fmla="*/ 193 h 262"/>
                <a:gd name="T32" fmla="*/ 359 w 827"/>
                <a:gd name="T33" fmla="*/ 193 h 262"/>
                <a:gd name="T34" fmla="*/ 382 w 827"/>
                <a:gd name="T35" fmla="*/ 196 h 262"/>
                <a:gd name="T36" fmla="*/ 410 w 827"/>
                <a:gd name="T37" fmla="*/ 207 h 262"/>
                <a:gd name="T38" fmla="*/ 405 w 827"/>
                <a:gd name="T39" fmla="*/ 223 h 262"/>
                <a:gd name="T40" fmla="*/ 403 w 827"/>
                <a:gd name="T41" fmla="*/ 246 h 262"/>
                <a:gd name="T42" fmla="*/ 439 w 827"/>
                <a:gd name="T43" fmla="*/ 259 h 262"/>
                <a:gd name="T44" fmla="*/ 470 w 827"/>
                <a:gd name="T45" fmla="*/ 261 h 262"/>
                <a:gd name="T46" fmla="*/ 519 w 827"/>
                <a:gd name="T47" fmla="*/ 260 h 262"/>
                <a:gd name="T48" fmla="*/ 567 w 827"/>
                <a:gd name="T49" fmla="*/ 249 h 262"/>
                <a:gd name="T50" fmla="*/ 577 w 827"/>
                <a:gd name="T51" fmla="*/ 228 h 262"/>
                <a:gd name="T52" fmla="*/ 567 w 827"/>
                <a:gd name="T53" fmla="*/ 210 h 262"/>
                <a:gd name="T54" fmla="*/ 548 w 827"/>
                <a:gd name="T55" fmla="*/ 194 h 262"/>
                <a:gd name="T56" fmla="*/ 552 w 827"/>
                <a:gd name="T57" fmla="*/ 181 h 262"/>
                <a:gd name="T58" fmla="*/ 583 w 827"/>
                <a:gd name="T59" fmla="*/ 177 h 262"/>
                <a:gd name="T60" fmla="*/ 614 w 827"/>
                <a:gd name="T61" fmla="*/ 177 h 262"/>
                <a:gd name="T62" fmla="*/ 648 w 827"/>
                <a:gd name="T63" fmla="*/ 176 h 262"/>
                <a:gd name="T64" fmla="*/ 681 w 827"/>
                <a:gd name="T65" fmla="*/ 176 h 262"/>
                <a:gd name="T66" fmla="*/ 713 w 827"/>
                <a:gd name="T67" fmla="*/ 176 h 262"/>
                <a:gd name="T68" fmla="*/ 744 w 827"/>
                <a:gd name="T69" fmla="*/ 175 h 262"/>
                <a:gd name="T70" fmla="*/ 780 w 827"/>
                <a:gd name="T71" fmla="*/ 175 h 262"/>
                <a:gd name="T72" fmla="*/ 810 w 827"/>
                <a:gd name="T73" fmla="*/ 174 h 262"/>
                <a:gd name="T74" fmla="*/ 825 w 827"/>
                <a:gd name="T75" fmla="*/ 171 h 262"/>
                <a:gd name="T76" fmla="*/ 825 w 827"/>
                <a:gd name="T77" fmla="*/ 164 h 262"/>
                <a:gd name="T78" fmla="*/ 818 w 827"/>
                <a:gd name="T79" fmla="*/ 156 h 262"/>
                <a:gd name="T80" fmla="*/ 704 w 827"/>
                <a:gd name="T81" fmla="*/ 6 h 262"/>
                <a:gd name="T82" fmla="*/ 677 w 827"/>
                <a:gd name="T83" fmla="*/ 1 h 262"/>
                <a:gd name="T84" fmla="*/ 638 w 827"/>
                <a:gd name="T85" fmla="*/ 0 h 262"/>
                <a:gd name="T86" fmla="*/ 632 w 827"/>
                <a:gd name="T87" fmla="*/ 0 h 262"/>
                <a:gd name="T88" fmla="*/ 509 w 827"/>
                <a:gd name="T89" fmla="*/ 4 h 262"/>
                <a:gd name="T90" fmla="*/ 130 w 827"/>
                <a:gd name="T91" fmla="*/ 14 h 262"/>
                <a:gd name="T92" fmla="*/ 20 w 827"/>
                <a:gd name="T93" fmla="*/ 17 h 262"/>
                <a:gd name="T94" fmla="*/ 1 w 827"/>
                <a:gd name="T95" fmla="*/ 24 h 262"/>
                <a:gd name="T96" fmla="*/ 11 w 827"/>
                <a:gd name="T97" fmla="*/ 50 h 262"/>
                <a:gd name="T98" fmla="*/ 31 w 827"/>
                <a:gd name="T99" fmla="*/ 82 h 262"/>
                <a:gd name="T100" fmla="*/ 49 w 827"/>
                <a:gd name="T101" fmla="*/ 90 h 262"/>
                <a:gd name="T102" fmla="*/ 61 w 827"/>
                <a:gd name="T103" fmla="*/ 91 h 262"/>
                <a:gd name="T104" fmla="*/ 78 w 827"/>
                <a:gd name="T105" fmla="*/ 90 h 2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27"/>
                <a:gd name="T160" fmla="*/ 0 h 262"/>
                <a:gd name="T161" fmla="*/ 827 w 827"/>
                <a:gd name="T162" fmla="*/ 262 h 2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27" h="262">
                  <a:moveTo>
                    <a:pt x="88" y="89"/>
                  </a:moveTo>
                  <a:cubicBezTo>
                    <a:pt x="92" y="88"/>
                    <a:pt x="95" y="87"/>
                    <a:pt x="98" y="86"/>
                  </a:cubicBezTo>
                  <a:cubicBezTo>
                    <a:pt x="101" y="85"/>
                    <a:pt x="103" y="84"/>
                    <a:pt x="106" y="83"/>
                  </a:cubicBezTo>
                  <a:cubicBezTo>
                    <a:pt x="108" y="81"/>
                    <a:pt x="110" y="80"/>
                    <a:pt x="114" y="79"/>
                  </a:cubicBezTo>
                  <a:cubicBezTo>
                    <a:pt x="117" y="78"/>
                    <a:pt x="121" y="78"/>
                    <a:pt x="126" y="77"/>
                  </a:cubicBezTo>
                  <a:cubicBezTo>
                    <a:pt x="130" y="76"/>
                    <a:pt x="135" y="76"/>
                    <a:pt x="140" y="75"/>
                  </a:cubicBezTo>
                  <a:cubicBezTo>
                    <a:pt x="146" y="75"/>
                    <a:pt x="151" y="74"/>
                    <a:pt x="157" y="74"/>
                  </a:cubicBezTo>
                  <a:cubicBezTo>
                    <a:pt x="163" y="74"/>
                    <a:pt x="169" y="74"/>
                    <a:pt x="174" y="75"/>
                  </a:cubicBezTo>
                  <a:cubicBezTo>
                    <a:pt x="180" y="75"/>
                    <a:pt x="186" y="76"/>
                    <a:pt x="191" y="77"/>
                  </a:cubicBezTo>
                  <a:cubicBezTo>
                    <a:pt x="197" y="78"/>
                    <a:pt x="202" y="79"/>
                    <a:pt x="206" y="80"/>
                  </a:cubicBezTo>
                  <a:cubicBezTo>
                    <a:pt x="211" y="82"/>
                    <a:pt x="215" y="84"/>
                    <a:pt x="218" y="86"/>
                  </a:cubicBezTo>
                  <a:cubicBezTo>
                    <a:pt x="223" y="90"/>
                    <a:pt x="228" y="95"/>
                    <a:pt x="231" y="100"/>
                  </a:cubicBezTo>
                  <a:cubicBezTo>
                    <a:pt x="234" y="105"/>
                    <a:pt x="235" y="110"/>
                    <a:pt x="234" y="115"/>
                  </a:cubicBezTo>
                  <a:cubicBezTo>
                    <a:pt x="233" y="119"/>
                    <a:pt x="230" y="124"/>
                    <a:pt x="224" y="127"/>
                  </a:cubicBezTo>
                  <a:cubicBezTo>
                    <a:pt x="219" y="131"/>
                    <a:pt x="211" y="134"/>
                    <a:pt x="200" y="135"/>
                  </a:cubicBezTo>
                  <a:cubicBezTo>
                    <a:pt x="189" y="137"/>
                    <a:pt x="177" y="138"/>
                    <a:pt x="166" y="139"/>
                  </a:cubicBezTo>
                  <a:cubicBezTo>
                    <a:pt x="154" y="140"/>
                    <a:pt x="142" y="140"/>
                    <a:pt x="132" y="141"/>
                  </a:cubicBezTo>
                  <a:cubicBezTo>
                    <a:pt x="121" y="142"/>
                    <a:pt x="112" y="143"/>
                    <a:pt x="104" y="145"/>
                  </a:cubicBezTo>
                  <a:cubicBezTo>
                    <a:pt x="97" y="147"/>
                    <a:pt x="92" y="149"/>
                    <a:pt x="89" y="152"/>
                  </a:cubicBezTo>
                  <a:cubicBezTo>
                    <a:pt x="87" y="155"/>
                    <a:pt x="86" y="158"/>
                    <a:pt x="87" y="163"/>
                  </a:cubicBezTo>
                  <a:cubicBezTo>
                    <a:pt x="87" y="167"/>
                    <a:pt x="89" y="172"/>
                    <a:pt x="91" y="176"/>
                  </a:cubicBezTo>
                  <a:cubicBezTo>
                    <a:pt x="94" y="181"/>
                    <a:pt x="97" y="186"/>
                    <a:pt x="101" y="191"/>
                  </a:cubicBezTo>
                  <a:cubicBezTo>
                    <a:pt x="105" y="196"/>
                    <a:pt x="108" y="200"/>
                    <a:pt x="112" y="204"/>
                  </a:cubicBezTo>
                  <a:cubicBezTo>
                    <a:pt x="116" y="207"/>
                    <a:pt x="119" y="210"/>
                    <a:pt x="123" y="213"/>
                  </a:cubicBezTo>
                  <a:cubicBezTo>
                    <a:pt x="126" y="216"/>
                    <a:pt x="129" y="218"/>
                    <a:pt x="131" y="220"/>
                  </a:cubicBezTo>
                  <a:cubicBezTo>
                    <a:pt x="133" y="222"/>
                    <a:pt x="135" y="223"/>
                    <a:pt x="136" y="224"/>
                  </a:cubicBezTo>
                  <a:cubicBezTo>
                    <a:pt x="138" y="225"/>
                    <a:pt x="139" y="226"/>
                    <a:pt x="139" y="226"/>
                  </a:cubicBezTo>
                  <a:cubicBezTo>
                    <a:pt x="141" y="226"/>
                    <a:pt x="153" y="223"/>
                    <a:pt x="171" y="220"/>
                  </a:cubicBezTo>
                  <a:cubicBezTo>
                    <a:pt x="189" y="217"/>
                    <a:pt x="212" y="213"/>
                    <a:pt x="236" y="209"/>
                  </a:cubicBezTo>
                  <a:cubicBezTo>
                    <a:pt x="260" y="205"/>
                    <a:pt x="285" y="201"/>
                    <a:pt x="306" y="198"/>
                  </a:cubicBezTo>
                  <a:cubicBezTo>
                    <a:pt x="327" y="195"/>
                    <a:pt x="345" y="193"/>
                    <a:pt x="356" y="193"/>
                  </a:cubicBezTo>
                  <a:cubicBezTo>
                    <a:pt x="356" y="193"/>
                    <a:pt x="356" y="193"/>
                    <a:pt x="357" y="193"/>
                  </a:cubicBezTo>
                  <a:cubicBezTo>
                    <a:pt x="357" y="193"/>
                    <a:pt x="358" y="193"/>
                    <a:pt x="358" y="193"/>
                  </a:cubicBezTo>
                  <a:cubicBezTo>
                    <a:pt x="359" y="193"/>
                    <a:pt x="359" y="193"/>
                    <a:pt x="359" y="193"/>
                  </a:cubicBezTo>
                  <a:cubicBezTo>
                    <a:pt x="360" y="193"/>
                    <a:pt x="360" y="193"/>
                    <a:pt x="360" y="193"/>
                  </a:cubicBezTo>
                  <a:cubicBezTo>
                    <a:pt x="368" y="194"/>
                    <a:pt x="375" y="195"/>
                    <a:pt x="382" y="196"/>
                  </a:cubicBezTo>
                  <a:cubicBezTo>
                    <a:pt x="389" y="197"/>
                    <a:pt x="395" y="199"/>
                    <a:pt x="399" y="201"/>
                  </a:cubicBezTo>
                  <a:cubicBezTo>
                    <a:pt x="404" y="202"/>
                    <a:pt x="408" y="204"/>
                    <a:pt x="410" y="207"/>
                  </a:cubicBezTo>
                  <a:cubicBezTo>
                    <a:pt x="412" y="209"/>
                    <a:pt x="413" y="211"/>
                    <a:pt x="411" y="214"/>
                  </a:cubicBezTo>
                  <a:cubicBezTo>
                    <a:pt x="410" y="216"/>
                    <a:pt x="408" y="219"/>
                    <a:pt x="405" y="223"/>
                  </a:cubicBezTo>
                  <a:cubicBezTo>
                    <a:pt x="402" y="226"/>
                    <a:pt x="400" y="230"/>
                    <a:pt x="399" y="234"/>
                  </a:cubicBezTo>
                  <a:cubicBezTo>
                    <a:pt x="398" y="238"/>
                    <a:pt x="399" y="243"/>
                    <a:pt x="403" y="246"/>
                  </a:cubicBezTo>
                  <a:cubicBezTo>
                    <a:pt x="407" y="250"/>
                    <a:pt x="414" y="253"/>
                    <a:pt x="426" y="256"/>
                  </a:cubicBezTo>
                  <a:cubicBezTo>
                    <a:pt x="430" y="257"/>
                    <a:pt x="434" y="258"/>
                    <a:pt x="439" y="259"/>
                  </a:cubicBezTo>
                  <a:cubicBezTo>
                    <a:pt x="444" y="259"/>
                    <a:pt x="449" y="260"/>
                    <a:pt x="454" y="260"/>
                  </a:cubicBezTo>
                  <a:cubicBezTo>
                    <a:pt x="459" y="261"/>
                    <a:pt x="465" y="261"/>
                    <a:pt x="470" y="261"/>
                  </a:cubicBezTo>
                  <a:cubicBezTo>
                    <a:pt x="476" y="262"/>
                    <a:pt x="482" y="262"/>
                    <a:pt x="487" y="262"/>
                  </a:cubicBezTo>
                  <a:cubicBezTo>
                    <a:pt x="498" y="261"/>
                    <a:pt x="509" y="261"/>
                    <a:pt x="519" y="260"/>
                  </a:cubicBezTo>
                  <a:cubicBezTo>
                    <a:pt x="529" y="259"/>
                    <a:pt x="539" y="258"/>
                    <a:pt x="547" y="256"/>
                  </a:cubicBezTo>
                  <a:cubicBezTo>
                    <a:pt x="555" y="254"/>
                    <a:pt x="562" y="252"/>
                    <a:pt x="567" y="249"/>
                  </a:cubicBezTo>
                  <a:cubicBezTo>
                    <a:pt x="572" y="247"/>
                    <a:pt x="576" y="244"/>
                    <a:pt x="576" y="241"/>
                  </a:cubicBezTo>
                  <a:cubicBezTo>
                    <a:pt x="577" y="236"/>
                    <a:pt x="578" y="232"/>
                    <a:pt x="577" y="228"/>
                  </a:cubicBezTo>
                  <a:cubicBezTo>
                    <a:pt x="577" y="224"/>
                    <a:pt x="576" y="221"/>
                    <a:pt x="574" y="218"/>
                  </a:cubicBezTo>
                  <a:cubicBezTo>
                    <a:pt x="572" y="215"/>
                    <a:pt x="570" y="212"/>
                    <a:pt x="567" y="210"/>
                  </a:cubicBezTo>
                  <a:cubicBezTo>
                    <a:pt x="564" y="207"/>
                    <a:pt x="561" y="205"/>
                    <a:pt x="558" y="202"/>
                  </a:cubicBezTo>
                  <a:cubicBezTo>
                    <a:pt x="554" y="200"/>
                    <a:pt x="551" y="197"/>
                    <a:pt x="548" y="194"/>
                  </a:cubicBezTo>
                  <a:cubicBezTo>
                    <a:pt x="546" y="192"/>
                    <a:pt x="545" y="189"/>
                    <a:pt x="545" y="187"/>
                  </a:cubicBezTo>
                  <a:cubicBezTo>
                    <a:pt x="545" y="184"/>
                    <a:pt x="547" y="182"/>
                    <a:pt x="552" y="181"/>
                  </a:cubicBezTo>
                  <a:cubicBezTo>
                    <a:pt x="556" y="179"/>
                    <a:pt x="563" y="178"/>
                    <a:pt x="572" y="177"/>
                  </a:cubicBezTo>
                  <a:cubicBezTo>
                    <a:pt x="575" y="177"/>
                    <a:pt x="579" y="177"/>
                    <a:pt x="583" y="177"/>
                  </a:cubicBezTo>
                  <a:cubicBezTo>
                    <a:pt x="587" y="177"/>
                    <a:pt x="591" y="177"/>
                    <a:pt x="597" y="177"/>
                  </a:cubicBezTo>
                  <a:cubicBezTo>
                    <a:pt x="602" y="177"/>
                    <a:pt x="608" y="177"/>
                    <a:pt x="614" y="177"/>
                  </a:cubicBezTo>
                  <a:cubicBezTo>
                    <a:pt x="620" y="177"/>
                    <a:pt x="626" y="176"/>
                    <a:pt x="633" y="176"/>
                  </a:cubicBezTo>
                  <a:cubicBezTo>
                    <a:pt x="638" y="176"/>
                    <a:pt x="643" y="176"/>
                    <a:pt x="648" y="176"/>
                  </a:cubicBezTo>
                  <a:cubicBezTo>
                    <a:pt x="654" y="176"/>
                    <a:pt x="659" y="176"/>
                    <a:pt x="664" y="176"/>
                  </a:cubicBezTo>
                  <a:cubicBezTo>
                    <a:pt x="670" y="176"/>
                    <a:pt x="675" y="176"/>
                    <a:pt x="681" y="176"/>
                  </a:cubicBezTo>
                  <a:cubicBezTo>
                    <a:pt x="686" y="176"/>
                    <a:pt x="692" y="176"/>
                    <a:pt x="697" y="176"/>
                  </a:cubicBezTo>
                  <a:cubicBezTo>
                    <a:pt x="703" y="176"/>
                    <a:pt x="708" y="176"/>
                    <a:pt x="713" y="176"/>
                  </a:cubicBezTo>
                  <a:cubicBezTo>
                    <a:pt x="719" y="175"/>
                    <a:pt x="724" y="175"/>
                    <a:pt x="729" y="175"/>
                  </a:cubicBezTo>
                  <a:cubicBezTo>
                    <a:pt x="734" y="175"/>
                    <a:pt x="739" y="175"/>
                    <a:pt x="744" y="175"/>
                  </a:cubicBezTo>
                  <a:cubicBezTo>
                    <a:pt x="749" y="175"/>
                    <a:pt x="754" y="175"/>
                    <a:pt x="758" y="175"/>
                  </a:cubicBezTo>
                  <a:cubicBezTo>
                    <a:pt x="766" y="175"/>
                    <a:pt x="773" y="175"/>
                    <a:pt x="780" y="175"/>
                  </a:cubicBezTo>
                  <a:cubicBezTo>
                    <a:pt x="786" y="175"/>
                    <a:pt x="792" y="175"/>
                    <a:pt x="797" y="174"/>
                  </a:cubicBezTo>
                  <a:cubicBezTo>
                    <a:pt x="803" y="174"/>
                    <a:pt x="807" y="174"/>
                    <a:pt x="810" y="174"/>
                  </a:cubicBezTo>
                  <a:cubicBezTo>
                    <a:pt x="814" y="174"/>
                    <a:pt x="816" y="174"/>
                    <a:pt x="817" y="174"/>
                  </a:cubicBezTo>
                  <a:cubicBezTo>
                    <a:pt x="821" y="173"/>
                    <a:pt x="824" y="173"/>
                    <a:pt x="825" y="171"/>
                  </a:cubicBezTo>
                  <a:cubicBezTo>
                    <a:pt x="826" y="170"/>
                    <a:pt x="827" y="169"/>
                    <a:pt x="827" y="168"/>
                  </a:cubicBezTo>
                  <a:cubicBezTo>
                    <a:pt x="826" y="167"/>
                    <a:pt x="826" y="165"/>
                    <a:pt x="825" y="164"/>
                  </a:cubicBezTo>
                  <a:cubicBezTo>
                    <a:pt x="824" y="163"/>
                    <a:pt x="824" y="163"/>
                    <a:pt x="824" y="163"/>
                  </a:cubicBezTo>
                  <a:cubicBezTo>
                    <a:pt x="818" y="156"/>
                    <a:pt x="818" y="156"/>
                    <a:pt x="818" y="156"/>
                  </a:cubicBezTo>
                  <a:cubicBezTo>
                    <a:pt x="706" y="8"/>
                    <a:pt x="706" y="8"/>
                    <a:pt x="706" y="8"/>
                  </a:cubicBezTo>
                  <a:cubicBezTo>
                    <a:pt x="706" y="8"/>
                    <a:pt x="706" y="7"/>
                    <a:pt x="704" y="6"/>
                  </a:cubicBezTo>
                  <a:cubicBezTo>
                    <a:pt x="703" y="6"/>
                    <a:pt x="701" y="5"/>
                    <a:pt x="696" y="4"/>
                  </a:cubicBezTo>
                  <a:cubicBezTo>
                    <a:pt x="692" y="3"/>
                    <a:pt x="686" y="2"/>
                    <a:pt x="677" y="1"/>
                  </a:cubicBezTo>
                  <a:cubicBezTo>
                    <a:pt x="668" y="0"/>
                    <a:pt x="657" y="0"/>
                    <a:pt x="642" y="0"/>
                  </a:cubicBezTo>
                  <a:cubicBezTo>
                    <a:pt x="641" y="0"/>
                    <a:pt x="639" y="0"/>
                    <a:pt x="638" y="0"/>
                  </a:cubicBezTo>
                  <a:cubicBezTo>
                    <a:pt x="637" y="0"/>
                    <a:pt x="636" y="0"/>
                    <a:pt x="635" y="0"/>
                  </a:cubicBezTo>
                  <a:cubicBezTo>
                    <a:pt x="634" y="0"/>
                    <a:pt x="633" y="0"/>
                    <a:pt x="632" y="0"/>
                  </a:cubicBezTo>
                  <a:cubicBezTo>
                    <a:pt x="631" y="1"/>
                    <a:pt x="630" y="1"/>
                    <a:pt x="628" y="1"/>
                  </a:cubicBezTo>
                  <a:cubicBezTo>
                    <a:pt x="610" y="1"/>
                    <a:pt x="566" y="2"/>
                    <a:pt x="509" y="4"/>
                  </a:cubicBezTo>
                  <a:cubicBezTo>
                    <a:pt x="452" y="5"/>
                    <a:pt x="383" y="7"/>
                    <a:pt x="315" y="9"/>
                  </a:cubicBezTo>
                  <a:cubicBezTo>
                    <a:pt x="247" y="11"/>
                    <a:pt x="181" y="12"/>
                    <a:pt x="130" y="14"/>
                  </a:cubicBezTo>
                  <a:cubicBezTo>
                    <a:pt x="79" y="15"/>
                    <a:pt x="43" y="16"/>
                    <a:pt x="37" y="16"/>
                  </a:cubicBezTo>
                  <a:cubicBezTo>
                    <a:pt x="30" y="16"/>
                    <a:pt x="25" y="16"/>
                    <a:pt x="20" y="17"/>
                  </a:cubicBezTo>
                  <a:cubicBezTo>
                    <a:pt x="15" y="17"/>
                    <a:pt x="10" y="18"/>
                    <a:pt x="7" y="19"/>
                  </a:cubicBezTo>
                  <a:cubicBezTo>
                    <a:pt x="4" y="20"/>
                    <a:pt x="2" y="22"/>
                    <a:pt x="1" y="24"/>
                  </a:cubicBezTo>
                  <a:cubicBezTo>
                    <a:pt x="0" y="27"/>
                    <a:pt x="1" y="30"/>
                    <a:pt x="3" y="34"/>
                  </a:cubicBezTo>
                  <a:cubicBezTo>
                    <a:pt x="6" y="39"/>
                    <a:pt x="8" y="44"/>
                    <a:pt x="11" y="50"/>
                  </a:cubicBezTo>
                  <a:cubicBezTo>
                    <a:pt x="14" y="55"/>
                    <a:pt x="17" y="61"/>
                    <a:pt x="20" y="67"/>
                  </a:cubicBezTo>
                  <a:cubicBezTo>
                    <a:pt x="24" y="73"/>
                    <a:pt x="27" y="78"/>
                    <a:pt x="31" y="82"/>
                  </a:cubicBezTo>
                  <a:cubicBezTo>
                    <a:pt x="35" y="86"/>
                    <a:pt x="39" y="88"/>
                    <a:pt x="44" y="89"/>
                  </a:cubicBezTo>
                  <a:cubicBezTo>
                    <a:pt x="45" y="89"/>
                    <a:pt x="47" y="90"/>
                    <a:pt x="49" y="90"/>
                  </a:cubicBezTo>
                  <a:cubicBezTo>
                    <a:pt x="51" y="90"/>
                    <a:pt x="53" y="90"/>
                    <a:pt x="55" y="90"/>
                  </a:cubicBezTo>
                  <a:cubicBezTo>
                    <a:pt x="57" y="90"/>
                    <a:pt x="59" y="91"/>
                    <a:pt x="61" y="91"/>
                  </a:cubicBezTo>
                  <a:cubicBezTo>
                    <a:pt x="63" y="91"/>
                    <a:pt x="65" y="91"/>
                    <a:pt x="67" y="91"/>
                  </a:cubicBezTo>
                  <a:cubicBezTo>
                    <a:pt x="71" y="91"/>
                    <a:pt x="74" y="90"/>
                    <a:pt x="78" y="90"/>
                  </a:cubicBezTo>
                  <a:cubicBezTo>
                    <a:pt x="81" y="90"/>
                    <a:pt x="85" y="89"/>
                    <a:pt x="88" y="89"/>
                  </a:cubicBezTo>
                  <a:close/>
                </a:path>
              </a:pathLst>
            </a:custGeom>
            <a:solidFill>
              <a:schemeClr val="accent1">
                <a:lumMod val="20000"/>
                <a:lumOff val="80000"/>
              </a:schemeClr>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27" name="Freeform 5"/>
            <p:cNvSpPr>
              <a:spLocks/>
            </p:cNvSpPr>
            <p:nvPr/>
          </p:nvSpPr>
          <p:spPr bwMode="auto">
            <a:xfrm>
              <a:off x="6286673" y="2357859"/>
              <a:ext cx="65088" cy="80963"/>
            </a:xfrm>
            <a:custGeom>
              <a:avLst/>
              <a:gdLst>
                <a:gd name="T0" fmla="*/ 0 w 45"/>
                <a:gd name="T1" fmla="*/ 47 h 54"/>
                <a:gd name="T2" fmla="*/ 0 w 45"/>
                <a:gd name="T3" fmla="*/ 7 h 54"/>
                <a:gd name="T4" fmla="*/ 32 w 45"/>
                <a:gd name="T5" fmla="*/ 4 h 54"/>
                <a:gd name="T6" fmla="*/ 45 w 45"/>
                <a:gd name="T7" fmla="*/ 47 h 54"/>
                <a:gd name="T8" fmla="*/ 0 w 45"/>
                <a:gd name="T9" fmla="*/ 47 h 54"/>
                <a:gd name="T10" fmla="*/ 0 60000 65536"/>
                <a:gd name="T11" fmla="*/ 0 60000 65536"/>
                <a:gd name="T12" fmla="*/ 0 60000 65536"/>
                <a:gd name="T13" fmla="*/ 0 60000 65536"/>
                <a:gd name="T14" fmla="*/ 0 60000 65536"/>
                <a:gd name="T15" fmla="*/ 0 w 45"/>
                <a:gd name="T16" fmla="*/ 0 h 54"/>
                <a:gd name="T17" fmla="*/ 45 w 45"/>
                <a:gd name="T18" fmla="*/ 54 h 54"/>
              </a:gdLst>
              <a:ahLst/>
              <a:cxnLst>
                <a:cxn ang="T10">
                  <a:pos x="T0" y="T1"/>
                </a:cxn>
                <a:cxn ang="T11">
                  <a:pos x="T2" y="T3"/>
                </a:cxn>
                <a:cxn ang="T12">
                  <a:pos x="T4" y="T5"/>
                </a:cxn>
                <a:cxn ang="T13">
                  <a:pos x="T6" y="T7"/>
                </a:cxn>
                <a:cxn ang="T14">
                  <a:pos x="T8" y="T9"/>
                </a:cxn>
              </a:cxnLst>
              <a:rect l="T15" t="T16" r="T17" b="T18"/>
              <a:pathLst>
                <a:path w="45" h="54">
                  <a:moveTo>
                    <a:pt x="0" y="47"/>
                  </a:moveTo>
                  <a:cubicBezTo>
                    <a:pt x="0" y="7"/>
                    <a:pt x="0" y="7"/>
                    <a:pt x="0" y="7"/>
                  </a:cubicBezTo>
                  <a:cubicBezTo>
                    <a:pt x="0" y="7"/>
                    <a:pt x="20" y="0"/>
                    <a:pt x="32" y="4"/>
                  </a:cubicBezTo>
                  <a:cubicBezTo>
                    <a:pt x="44" y="9"/>
                    <a:pt x="45" y="47"/>
                    <a:pt x="45" y="47"/>
                  </a:cubicBezTo>
                  <a:cubicBezTo>
                    <a:pt x="45" y="47"/>
                    <a:pt x="8" y="54"/>
                    <a:pt x="0" y="47"/>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28" name="Freeform 6"/>
            <p:cNvSpPr>
              <a:spLocks/>
            </p:cNvSpPr>
            <p:nvPr/>
          </p:nvSpPr>
          <p:spPr bwMode="auto">
            <a:xfrm>
              <a:off x="6091411" y="2351509"/>
              <a:ext cx="68262" cy="74613"/>
            </a:xfrm>
            <a:custGeom>
              <a:avLst/>
              <a:gdLst>
                <a:gd name="T0" fmla="*/ 46 w 46"/>
                <a:gd name="T1" fmla="*/ 46 h 53"/>
                <a:gd name="T2" fmla="*/ 43 w 46"/>
                <a:gd name="T3" fmla="*/ 6 h 53"/>
                <a:gd name="T4" fmla="*/ 12 w 46"/>
                <a:gd name="T5" fmla="*/ 5 h 53"/>
                <a:gd name="T6" fmla="*/ 1 w 46"/>
                <a:gd name="T7" fmla="*/ 49 h 53"/>
                <a:gd name="T8" fmla="*/ 46 w 46"/>
                <a:gd name="T9" fmla="*/ 46 h 53"/>
                <a:gd name="T10" fmla="*/ 0 60000 65536"/>
                <a:gd name="T11" fmla="*/ 0 60000 65536"/>
                <a:gd name="T12" fmla="*/ 0 60000 65536"/>
                <a:gd name="T13" fmla="*/ 0 60000 65536"/>
                <a:gd name="T14" fmla="*/ 0 60000 65536"/>
                <a:gd name="T15" fmla="*/ 0 w 46"/>
                <a:gd name="T16" fmla="*/ 0 h 53"/>
                <a:gd name="T17" fmla="*/ 46 w 46"/>
                <a:gd name="T18" fmla="*/ 53 h 53"/>
              </a:gdLst>
              <a:ahLst/>
              <a:cxnLst>
                <a:cxn ang="T10">
                  <a:pos x="T0" y="T1"/>
                </a:cxn>
                <a:cxn ang="T11">
                  <a:pos x="T2" y="T3"/>
                </a:cxn>
                <a:cxn ang="T12">
                  <a:pos x="T4" y="T5"/>
                </a:cxn>
                <a:cxn ang="T13">
                  <a:pos x="T6" y="T7"/>
                </a:cxn>
                <a:cxn ang="T14">
                  <a:pos x="T8" y="T9"/>
                </a:cxn>
              </a:cxnLst>
              <a:rect l="T15" t="T16" r="T17" b="T18"/>
              <a:pathLst>
                <a:path w="46" h="53">
                  <a:moveTo>
                    <a:pt x="46" y="46"/>
                  </a:moveTo>
                  <a:cubicBezTo>
                    <a:pt x="43" y="6"/>
                    <a:pt x="43" y="6"/>
                    <a:pt x="43" y="6"/>
                  </a:cubicBezTo>
                  <a:cubicBezTo>
                    <a:pt x="43" y="6"/>
                    <a:pt x="23" y="0"/>
                    <a:pt x="12" y="5"/>
                  </a:cubicBezTo>
                  <a:cubicBezTo>
                    <a:pt x="0" y="10"/>
                    <a:pt x="1" y="49"/>
                    <a:pt x="1" y="49"/>
                  </a:cubicBezTo>
                  <a:cubicBezTo>
                    <a:pt x="1" y="49"/>
                    <a:pt x="38" y="53"/>
                    <a:pt x="46" y="46"/>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29" name="Freeform 7"/>
            <p:cNvSpPr>
              <a:spLocks/>
            </p:cNvSpPr>
            <p:nvPr/>
          </p:nvSpPr>
          <p:spPr bwMode="auto">
            <a:xfrm>
              <a:off x="6440661" y="2364209"/>
              <a:ext cx="68262" cy="77788"/>
            </a:xfrm>
            <a:custGeom>
              <a:avLst/>
              <a:gdLst>
                <a:gd name="T0" fmla="*/ 46 w 46"/>
                <a:gd name="T1" fmla="*/ 45 h 53"/>
                <a:gd name="T2" fmla="*/ 44 w 46"/>
                <a:gd name="T3" fmla="*/ 6 h 53"/>
                <a:gd name="T4" fmla="*/ 12 w 46"/>
                <a:gd name="T5" fmla="*/ 5 h 53"/>
                <a:gd name="T6" fmla="*/ 1 w 46"/>
                <a:gd name="T7" fmla="*/ 48 h 53"/>
                <a:gd name="T8" fmla="*/ 46 w 46"/>
                <a:gd name="T9" fmla="*/ 45 h 53"/>
                <a:gd name="T10" fmla="*/ 0 60000 65536"/>
                <a:gd name="T11" fmla="*/ 0 60000 65536"/>
                <a:gd name="T12" fmla="*/ 0 60000 65536"/>
                <a:gd name="T13" fmla="*/ 0 60000 65536"/>
                <a:gd name="T14" fmla="*/ 0 60000 65536"/>
                <a:gd name="T15" fmla="*/ 0 w 46"/>
                <a:gd name="T16" fmla="*/ 0 h 53"/>
                <a:gd name="T17" fmla="*/ 46 w 46"/>
                <a:gd name="T18" fmla="*/ 53 h 53"/>
              </a:gdLst>
              <a:ahLst/>
              <a:cxnLst>
                <a:cxn ang="T10">
                  <a:pos x="T0" y="T1"/>
                </a:cxn>
                <a:cxn ang="T11">
                  <a:pos x="T2" y="T3"/>
                </a:cxn>
                <a:cxn ang="T12">
                  <a:pos x="T4" y="T5"/>
                </a:cxn>
                <a:cxn ang="T13">
                  <a:pos x="T6" y="T7"/>
                </a:cxn>
                <a:cxn ang="T14">
                  <a:pos x="T8" y="T9"/>
                </a:cxn>
              </a:cxnLst>
              <a:rect l="T15" t="T16" r="T17" b="T18"/>
              <a:pathLst>
                <a:path w="46" h="53">
                  <a:moveTo>
                    <a:pt x="46" y="45"/>
                  </a:moveTo>
                  <a:cubicBezTo>
                    <a:pt x="44" y="6"/>
                    <a:pt x="44" y="6"/>
                    <a:pt x="44" y="6"/>
                  </a:cubicBezTo>
                  <a:cubicBezTo>
                    <a:pt x="44" y="6"/>
                    <a:pt x="24" y="0"/>
                    <a:pt x="12" y="5"/>
                  </a:cubicBezTo>
                  <a:cubicBezTo>
                    <a:pt x="0" y="10"/>
                    <a:pt x="1" y="48"/>
                    <a:pt x="1" y="48"/>
                  </a:cubicBezTo>
                  <a:cubicBezTo>
                    <a:pt x="1" y="48"/>
                    <a:pt x="39" y="53"/>
                    <a:pt x="46" y="45"/>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30" name="Freeform 8"/>
            <p:cNvSpPr>
              <a:spLocks/>
            </p:cNvSpPr>
            <p:nvPr/>
          </p:nvSpPr>
          <p:spPr bwMode="auto">
            <a:xfrm>
              <a:off x="7243936" y="2640434"/>
              <a:ext cx="15875" cy="222250"/>
            </a:xfrm>
            <a:custGeom>
              <a:avLst/>
              <a:gdLst>
                <a:gd name="T0" fmla="*/ 2 w 10"/>
                <a:gd name="T1" fmla="*/ 15 h 152"/>
                <a:gd name="T2" fmla="*/ 1 w 10"/>
                <a:gd name="T3" fmla="*/ 10 h 152"/>
                <a:gd name="T4" fmla="*/ 0 w 10"/>
                <a:gd name="T5" fmla="*/ 5 h 152"/>
                <a:gd name="T6" fmla="*/ 0 w 10"/>
                <a:gd name="T7" fmla="*/ 0 h 152"/>
                <a:gd name="T8" fmla="*/ 7 w 10"/>
                <a:gd name="T9" fmla="*/ 132 h 152"/>
                <a:gd name="T10" fmla="*/ 7 w 10"/>
                <a:gd name="T11" fmla="*/ 137 h 152"/>
                <a:gd name="T12" fmla="*/ 8 w 10"/>
                <a:gd name="T13" fmla="*/ 142 h 152"/>
                <a:gd name="T14" fmla="*/ 9 w 10"/>
                <a:gd name="T15" fmla="*/ 147 h 152"/>
                <a:gd name="T16" fmla="*/ 10 w 10"/>
                <a:gd name="T17" fmla="*/ 152 h 152"/>
                <a:gd name="T18" fmla="*/ 3 w 10"/>
                <a:gd name="T19" fmla="*/ 19 h 152"/>
                <a:gd name="T20" fmla="*/ 2 w 10"/>
                <a:gd name="T21" fmla="*/ 15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52"/>
                <a:gd name="T35" fmla="*/ 10 w 10"/>
                <a:gd name="T36" fmla="*/ 152 h 1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52">
                  <a:moveTo>
                    <a:pt x="2" y="15"/>
                  </a:moveTo>
                  <a:cubicBezTo>
                    <a:pt x="2" y="13"/>
                    <a:pt x="2" y="12"/>
                    <a:pt x="1" y="10"/>
                  </a:cubicBezTo>
                  <a:cubicBezTo>
                    <a:pt x="1" y="8"/>
                    <a:pt x="1" y="7"/>
                    <a:pt x="0" y="5"/>
                  </a:cubicBezTo>
                  <a:cubicBezTo>
                    <a:pt x="0" y="3"/>
                    <a:pt x="0" y="2"/>
                    <a:pt x="0" y="0"/>
                  </a:cubicBezTo>
                  <a:cubicBezTo>
                    <a:pt x="7" y="132"/>
                    <a:pt x="7" y="132"/>
                    <a:pt x="7" y="132"/>
                  </a:cubicBezTo>
                  <a:cubicBezTo>
                    <a:pt x="7" y="134"/>
                    <a:pt x="7" y="135"/>
                    <a:pt x="7" y="137"/>
                  </a:cubicBezTo>
                  <a:cubicBezTo>
                    <a:pt x="7" y="139"/>
                    <a:pt x="8" y="141"/>
                    <a:pt x="8" y="142"/>
                  </a:cubicBezTo>
                  <a:cubicBezTo>
                    <a:pt x="9" y="144"/>
                    <a:pt x="9" y="146"/>
                    <a:pt x="9" y="147"/>
                  </a:cubicBezTo>
                  <a:cubicBezTo>
                    <a:pt x="10" y="149"/>
                    <a:pt x="10" y="151"/>
                    <a:pt x="10" y="152"/>
                  </a:cubicBezTo>
                  <a:cubicBezTo>
                    <a:pt x="8" y="108"/>
                    <a:pt x="5" y="63"/>
                    <a:pt x="3" y="19"/>
                  </a:cubicBezTo>
                  <a:cubicBezTo>
                    <a:pt x="3" y="17"/>
                    <a:pt x="3" y="16"/>
                    <a:pt x="2" y="15"/>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31" name="Freeform 9"/>
            <p:cNvSpPr>
              <a:spLocks/>
            </p:cNvSpPr>
            <p:nvPr/>
          </p:nvSpPr>
          <p:spPr bwMode="auto">
            <a:xfrm>
              <a:off x="6588298" y="2616622"/>
              <a:ext cx="1150938" cy="496887"/>
            </a:xfrm>
            <a:custGeom>
              <a:avLst/>
              <a:gdLst>
                <a:gd name="T0" fmla="*/ 770 w 781"/>
                <a:gd name="T1" fmla="*/ 90 h 337"/>
                <a:gd name="T2" fmla="*/ 745 w 781"/>
                <a:gd name="T3" fmla="*/ 99 h 337"/>
                <a:gd name="T4" fmla="*/ 705 w 781"/>
                <a:gd name="T5" fmla="*/ 106 h 337"/>
                <a:gd name="T6" fmla="*/ 672 w 781"/>
                <a:gd name="T7" fmla="*/ 105 h 337"/>
                <a:gd name="T8" fmla="*/ 667 w 781"/>
                <a:gd name="T9" fmla="*/ 104 h 337"/>
                <a:gd name="T10" fmla="*/ 661 w 781"/>
                <a:gd name="T11" fmla="*/ 104 h 337"/>
                <a:gd name="T12" fmla="*/ 655 w 781"/>
                <a:gd name="T13" fmla="*/ 105 h 337"/>
                <a:gd name="T14" fmla="*/ 631 w 781"/>
                <a:gd name="T15" fmla="*/ 112 h 337"/>
                <a:gd name="T16" fmla="*/ 629 w 781"/>
                <a:gd name="T17" fmla="*/ 114 h 337"/>
                <a:gd name="T18" fmla="*/ 629 w 781"/>
                <a:gd name="T19" fmla="*/ 116 h 337"/>
                <a:gd name="T20" fmla="*/ 628 w 781"/>
                <a:gd name="T21" fmla="*/ 186 h 337"/>
                <a:gd name="T22" fmla="*/ 600 w 781"/>
                <a:gd name="T23" fmla="*/ 188 h 337"/>
                <a:gd name="T24" fmla="*/ 422 w 781"/>
                <a:gd name="T25" fmla="*/ 190 h 337"/>
                <a:gd name="T26" fmla="*/ 164 w 781"/>
                <a:gd name="T27" fmla="*/ 17 h 337"/>
                <a:gd name="T28" fmla="*/ 174 w 781"/>
                <a:gd name="T29" fmla="*/ 148 h 337"/>
                <a:gd name="T30" fmla="*/ 161 w 781"/>
                <a:gd name="T31" fmla="*/ 117 h 337"/>
                <a:gd name="T32" fmla="*/ 151 w 781"/>
                <a:gd name="T33" fmla="*/ 113 h 337"/>
                <a:gd name="T34" fmla="*/ 147 w 781"/>
                <a:gd name="T35" fmla="*/ 112 h 337"/>
                <a:gd name="T36" fmla="*/ 144 w 781"/>
                <a:gd name="T37" fmla="*/ 111 h 337"/>
                <a:gd name="T38" fmla="*/ 141 w 781"/>
                <a:gd name="T39" fmla="*/ 111 h 337"/>
                <a:gd name="T40" fmla="*/ 137 w 781"/>
                <a:gd name="T41" fmla="*/ 110 h 337"/>
                <a:gd name="T42" fmla="*/ 133 w 781"/>
                <a:gd name="T43" fmla="*/ 110 h 337"/>
                <a:gd name="T44" fmla="*/ 127 w 781"/>
                <a:gd name="T45" fmla="*/ 111 h 337"/>
                <a:gd name="T46" fmla="*/ 120 w 781"/>
                <a:gd name="T47" fmla="*/ 111 h 337"/>
                <a:gd name="T48" fmla="*/ 108 w 781"/>
                <a:gd name="T49" fmla="*/ 113 h 337"/>
                <a:gd name="T50" fmla="*/ 72 w 781"/>
                <a:gd name="T51" fmla="*/ 117 h 337"/>
                <a:gd name="T52" fmla="*/ 24 w 781"/>
                <a:gd name="T53" fmla="*/ 114 h 337"/>
                <a:gd name="T54" fmla="*/ 7 w 781"/>
                <a:gd name="T55" fmla="*/ 108 h 337"/>
                <a:gd name="T56" fmla="*/ 15 w 781"/>
                <a:gd name="T57" fmla="*/ 241 h 337"/>
                <a:gd name="T58" fmla="*/ 24 w 781"/>
                <a:gd name="T59" fmla="*/ 248 h 337"/>
                <a:gd name="T60" fmla="*/ 32 w 781"/>
                <a:gd name="T61" fmla="*/ 251 h 337"/>
                <a:gd name="T62" fmla="*/ 42 w 781"/>
                <a:gd name="T63" fmla="*/ 254 h 337"/>
                <a:gd name="T64" fmla="*/ 52 w 781"/>
                <a:gd name="T65" fmla="*/ 255 h 337"/>
                <a:gd name="T66" fmla="*/ 59 w 781"/>
                <a:gd name="T67" fmla="*/ 256 h 337"/>
                <a:gd name="T68" fmla="*/ 70 w 781"/>
                <a:gd name="T69" fmla="*/ 256 h 337"/>
                <a:gd name="T70" fmla="*/ 79 w 781"/>
                <a:gd name="T71" fmla="*/ 256 h 337"/>
                <a:gd name="T72" fmla="*/ 91 w 781"/>
                <a:gd name="T73" fmla="*/ 255 h 337"/>
                <a:gd name="T74" fmla="*/ 108 w 781"/>
                <a:gd name="T75" fmla="*/ 253 h 337"/>
                <a:gd name="T76" fmla="*/ 356 w 781"/>
                <a:gd name="T77" fmla="*/ 337 h 337"/>
                <a:gd name="T78" fmla="*/ 599 w 781"/>
                <a:gd name="T79" fmla="*/ 334 h 337"/>
                <a:gd name="T80" fmla="*/ 616 w 781"/>
                <a:gd name="T81" fmla="*/ 334 h 337"/>
                <a:gd name="T82" fmla="*/ 628 w 781"/>
                <a:gd name="T83" fmla="*/ 333 h 337"/>
                <a:gd name="T84" fmla="*/ 637 w 781"/>
                <a:gd name="T85" fmla="*/ 332 h 337"/>
                <a:gd name="T86" fmla="*/ 647 w 781"/>
                <a:gd name="T87" fmla="*/ 330 h 337"/>
                <a:gd name="T88" fmla="*/ 652 w 781"/>
                <a:gd name="T89" fmla="*/ 328 h 337"/>
                <a:gd name="T90" fmla="*/ 657 w 781"/>
                <a:gd name="T91" fmla="*/ 325 h 337"/>
                <a:gd name="T92" fmla="*/ 657 w 781"/>
                <a:gd name="T93" fmla="*/ 325 h 337"/>
                <a:gd name="T94" fmla="*/ 658 w 781"/>
                <a:gd name="T95" fmla="*/ 325 h 337"/>
                <a:gd name="T96" fmla="*/ 658 w 781"/>
                <a:gd name="T97" fmla="*/ 324 h 337"/>
                <a:gd name="T98" fmla="*/ 658 w 781"/>
                <a:gd name="T99" fmla="*/ 322 h 337"/>
                <a:gd name="T100" fmla="*/ 665 w 781"/>
                <a:gd name="T101" fmla="*/ 244 h 337"/>
                <a:gd name="T102" fmla="*/ 684 w 781"/>
                <a:gd name="T103" fmla="*/ 245 h 337"/>
                <a:gd name="T104" fmla="*/ 695 w 781"/>
                <a:gd name="T105" fmla="*/ 245 h 337"/>
                <a:gd name="T106" fmla="*/ 704 w 781"/>
                <a:gd name="T107" fmla="*/ 246 h 337"/>
                <a:gd name="T108" fmla="*/ 709 w 781"/>
                <a:gd name="T109" fmla="*/ 245 h 337"/>
                <a:gd name="T110" fmla="*/ 719 w 781"/>
                <a:gd name="T111" fmla="*/ 245 h 337"/>
                <a:gd name="T112" fmla="*/ 737 w 781"/>
                <a:gd name="T113" fmla="*/ 241 h 337"/>
                <a:gd name="T114" fmla="*/ 758 w 781"/>
                <a:gd name="T115" fmla="*/ 235 h 337"/>
                <a:gd name="T116" fmla="*/ 767 w 781"/>
                <a:gd name="T117" fmla="*/ 232 h 337"/>
                <a:gd name="T118" fmla="*/ 773 w 781"/>
                <a:gd name="T119" fmla="*/ 229 h 337"/>
                <a:gd name="T120" fmla="*/ 777 w 781"/>
                <a:gd name="T121" fmla="*/ 226 h 337"/>
                <a:gd name="T122" fmla="*/ 779 w 781"/>
                <a:gd name="T123" fmla="*/ 223 h 337"/>
                <a:gd name="T124" fmla="*/ 781 w 781"/>
                <a:gd name="T125" fmla="*/ 219 h 3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81"/>
                <a:gd name="T190" fmla="*/ 0 h 337"/>
                <a:gd name="T191" fmla="*/ 781 w 781"/>
                <a:gd name="T192" fmla="*/ 337 h 3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81" h="337">
                  <a:moveTo>
                    <a:pt x="781" y="217"/>
                  </a:moveTo>
                  <a:cubicBezTo>
                    <a:pt x="778" y="79"/>
                    <a:pt x="778" y="79"/>
                    <a:pt x="778" y="79"/>
                  </a:cubicBezTo>
                  <a:cubicBezTo>
                    <a:pt x="778" y="80"/>
                    <a:pt x="778" y="81"/>
                    <a:pt x="778" y="82"/>
                  </a:cubicBezTo>
                  <a:cubicBezTo>
                    <a:pt x="778" y="82"/>
                    <a:pt x="778" y="82"/>
                    <a:pt x="778" y="82"/>
                  </a:cubicBezTo>
                  <a:cubicBezTo>
                    <a:pt x="777" y="82"/>
                    <a:pt x="777" y="83"/>
                    <a:pt x="777" y="84"/>
                  </a:cubicBezTo>
                  <a:cubicBezTo>
                    <a:pt x="776" y="85"/>
                    <a:pt x="776" y="85"/>
                    <a:pt x="775" y="86"/>
                  </a:cubicBezTo>
                  <a:cubicBezTo>
                    <a:pt x="775" y="86"/>
                    <a:pt x="775" y="86"/>
                    <a:pt x="775" y="86"/>
                  </a:cubicBezTo>
                  <a:cubicBezTo>
                    <a:pt x="775" y="87"/>
                    <a:pt x="774" y="87"/>
                    <a:pt x="773" y="88"/>
                  </a:cubicBezTo>
                  <a:cubicBezTo>
                    <a:pt x="773" y="88"/>
                    <a:pt x="773" y="88"/>
                    <a:pt x="773" y="88"/>
                  </a:cubicBezTo>
                  <a:cubicBezTo>
                    <a:pt x="772" y="89"/>
                    <a:pt x="771" y="90"/>
                    <a:pt x="770" y="90"/>
                  </a:cubicBezTo>
                  <a:cubicBezTo>
                    <a:pt x="770" y="90"/>
                    <a:pt x="770" y="90"/>
                    <a:pt x="770" y="90"/>
                  </a:cubicBezTo>
                  <a:cubicBezTo>
                    <a:pt x="769" y="91"/>
                    <a:pt x="768" y="92"/>
                    <a:pt x="766" y="92"/>
                  </a:cubicBezTo>
                  <a:cubicBezTo>
                    <a:pt x="766" y="92"/>
                    <a:pt x="766" y="92"/>
                    <a:pt x="766" y="92"/>
                  </a:cubicBezTo>
                  <a:cubicBezTo>
                    <a:pt x="765" y="93"/>
                    <a:pt x="765" y="93"/>
                    <a:pt x="764" y="93"/>
                  </a:cubicBezTo>
                  <a:cubicBezTo>
                    <a:pt x="764" y="93"/>
                    <a:pt x="764" y="93"/>
                    <a:pt x="764" y="93"/>
                  </a:cubicBezTo>
                  <a:cubicBezTo>
                    <a:pt x="763" y="94"/>
                    <a:pt x="762" y="94"/>
                    <a:pt x="762" y="94"/>
                  </a:cubicBezTo>
                  <a:cubicBezTo>
                    <a:pt x="761" y="94"/>
                    <a:pt x="761" y="94"/>
                    <a:pt x="761" y="94"/>
                  </a:cubicBezTo>
                  <a:cubicBezTo>
                    <a:pt x="761" y="95"/>
                    <a:pt x="760" y="95"/>
                    <a:pt x="759" y="95"/>
                  </a:cubicBezTo>
                  <a:cubicBezTo>
                    <a:pt x="759" y="95"/>
                    <a:pt x="759" y="95"/>
                    <a:pt x="759" y="95"/>
                  </a:cubicBezTo>
                  <a:cubicBezTo>
                    <a:pt x="758" y="96"/>
                    <a:pt x="757" y="96"/>
                    <a:pt x="756" y="96"/>
                  </a:cubicBezTo>
                  <a:cubicBezTo>
                    <a:pt x="754" y="97"/>
                    <a:pt x="752" y="97"/>
                    <a:pt x="750" y="98"/>
                  </a:cubicBezTo>
                  <a:cubicBezTo>
                    <a:pt x="748" y="98"/>
                    <a:pt x="747" y="99"/>
                    <a:pt x="745" y="99"/>
                  </a:cubicBezTo>
                  <a:cubicBezTo>
                    <a:pt x="744" y="99"/>
                    <a:pt x="743" y="100"/>
                    <a:pt x="741" y="100"/>
                  </a:cubicBezTo>
                  <a:cubicBezTo>
                    <a:pt x="740" y="100"/>
                    <a:pt x="738" y="101"/>
                    <a:pt x="737" y="101"/>
                  </a:cubicBezTo>
                  <a:cubicBezTo>
                    <a:pt x="736" y="101"/>
                    <a:pt x="734" y="102"/>
                    <a:pt x="733" y="102"/>
                  </a:cubicBezTo>
                  <a:cubicBezTo>
                    <a:pt x="732" y="102"/>
                    <a:pt x="730" y="103"/>
                    <a:pt x="729" y="103"/>
                  </a:cubicBezTo>
                  <a:cubicBezTo>
                    <a:pt x="728" y="103"/>
                    <a:pt x="727" y="103"/>
                    <a:pt x="726" y="103"/>
                  </a:cubicBezTo>
                  <a:cubicBezTo>
                    <a:pt x="724" y="104"/>
                    <a:pt x="723" y="104"/>
                    <a:pt x="722" y="104"/>
                  </a:cubicBezTo>
                  <a:cubicBezTo>
                    <a:pt x="720" y="104"/>
                    <a:pt x="719" y="104"/>
                    <a:pt x="717" y="105"/>
                  </a:cubicBezTo>
                  <a:cubicBezTo>
                    <a:pt x="717" y="105"/>
                    <a:pt x="717" y="105"/>
                    <a:pt x="717" y="105"/>
                  </a:cubicBezTo>
                  <a:cubicBezTo>
                    <a:pt x="715" y="105"/>
                    <a:pt x="713" y="105"/>
                    <a:pt x="711" y="105"/>
                  </a:cubicBezTo>
                  <a:cubicBezTo>
                    <a:pt x="711" y="105"/>
                    <a:pt x="711" y="105"/>
                    <a:pt x="711" y="105"/>
                  </a:cubicBezTo>
                  <a:cubicBezTo>
                    <a:pt x="709" y="106"/>
                    <a:pt x="707" y="106"/>
                    <a:pt x="705" y="106"/>
                  </a:cubicBezTo>
                  <a:cubicBezTo>
                    <a:pt x="705" y="106"/>
                    <a:pt x="705" y="106"/>
                    <a:pt x="705" y="106"/>
                  </a:cubicBezTo>
                  <a:cubicBezTo>
                    <a:pt x="703" y="106"/>
                    <a:pt x="701" y="106"/>
                    <a:pt x="700" y="106"/>
                  </a:cubicBezTo>
                  <a:cubicBezTo>
                    <a:pt x="697" y="106"/>
                    <a:pt x="695" y="106"/>
                    <a:pt x="693" y="106"/>
                  </a:cubicBezTo>
                  <a:cubicBezTo>
                    <a:pt x="690" y="106"/>
                    <a:pt x="688" y="106"/>
                    <a:pt x="686" y="106"/>
                  </a:cubicBezTo>
                  <a:cubicBezTo>
                    <a:pt x="686" y="106"/>
                    <a:pt x="686" y="106"/>
                    <a:pt x="686" y="106"/>
                  </a:cubicBezTo>
                  <a:cubicBezTo>
                    <a:pt x="684" y="105"/>
                    <a:pt x="682" y="105"/>
                    <a:pt x="680" y="105"/>
                  </a:cubicBezTo>
                  <a:cubicBezTo>
                    <a:pt x="679" y="105"/>
                    <a:pt x="679" y="105"/>
                    <a:pt x="679" y="105"/>
                  </a:cubicBezTo>
                  <a:cubicBezTo>
                    <a:pt x="677" y="105"/>
                    <a:pt x="675" y="105"/>
                    <a:pt x="673" y="105"/>
                  </a:cubicBezTo>
                  <a:cubicBezTo>
                    <a:pt x="673" y="105"/>
                    <a:pt x="673" y="105"/>
                    <a:pt x="673" y="105"/>
                  </a:cubicBezTo>
                  <a:cubicBezTo>
                    <a:pt x="673" y="105"/>
                    <a:pt x="673" y="105"/>
                    <a:pt x="673" y="105"/>
                  </a:cubicBezTo>
                  <a:cubicBezTo>
                    <a:pt x="672" y="105"/>
                    <a:pt x="672" y="105"/>
                    <a:pt x="672" y="105"/>
                  </a:cubicBezTo>
                  <a:cubicBezTo>
                    <a:pt x="672" y="105"/>
                    <a:pt x="672" y="105"/>
                    <a:pt x="672" y="105"/>
                  </a:cubicBezTo>
                  <a:cubicBezTo>
                    <a:pt x="671" y="105"/>
                    <a:pt x="671" y="105"/>
                    <a:pt x="671" y="105"/>
                  </a:cubicBezTo>
                  <a:cubicBezTo>
                    <a:pt x="670" y="105"/>
                    <a:pt x="670" y="105"/>
                    <a:pt x="670" y="105"/>
                  </a:cubicBezTo>
                  <a:cubicBezTo>
                    <a:pt x="670" y="105"/>
                    <a:pt x="670" y="105"/>
                    <a:pt x="670" y="105"/>
                  </a:cubicBezTo>
                  <a:cubicBezTo>
                    <a:pt x="670" y="105"/>
                    <a:pt x="670" y="105"/>
                    <a:pt x="670" y="105"/>
                  </a:cubicBezTo>
                  <a:cubicBezTo>
                    <a:pt x="670" y="105"/>
                    <a:pt x="670" y="105"/>
                    <a:pt x="670" y="105"/>
                  </a:cubicBezTo>
                  <a:cubicBezTo>
                    <a:pt x="670" y="105"/>
                    <a:pt x="670" y="105"/>
                    <a:pt x="670" y="105"/>
                  </a:cubicBezTo>
                  <a:cubicBezTo>
                    <a:pt x="669" y="104"/>
                    <a:pt x="669" y="104"/>
                    <a:pt x="669" y="104"/>
                  </a:cubicBezTo>
                  <a:cubicBezTo>
                    <a:pt x="668" y="104"/>
                    <a:pt x="668" y="104"/>
                    <a:pt x="668" y="104"/>
                  </a:cubicBezTo>
                  <a:cubicBezTo>
                    <a:pt x="667" y="104"/>
                    <a:pt x="667" y="104"/>
                    <a:pt x="667" y="104"/>
                  </a:cubicBezTo>
                  <a:cubicBezTo>
                    <a:pt x="667" y="104"/>
                    <a:pt x="667" y="104"/>
                    <a:pt x="667" y="104"/>
                  </a:cubicBezTo>
                  <a:cubicBezTo>
                    <a:pt x="667" y="104"/>
                    <a:pt x="667" y="104"/>
                    <a:pt x="667" y="104"/>
                  </a:cubicBezTo>
                  <a:cubicBezTo>
                    <a:pt x="666" y="104"/>
                    <a:pt x="666" y="104"/>
                    <a:pt x="666" y="104"/>
                  </a:cubicBezTo>
                  <a:cubicBezTo>
                    <a:pt x="665" y="104"/>
                    <a:pt x="665" y="104"/>
                    <a:pt x="665" y="104"/>
                  </a:cubicBezTo>
                  <a:cubicBezTo>
                    <a:pt x="665" y="104"/>
                    <a:pt x="665" y="104"/>
                    <a:pt x="665" y="104"/>
                  </a:cubicBezTo>
                  <a:cubicBezTo>
                    <a:pt x="664" y="104"/>
                    <a:pt x="664" y="104"/>
                    <a:pt x="664" y="104"/>
                  </a:cubicBezTo>
                  <a:cubicBezTo>
                    <a:pt x="663" y="104"/>
                    <a:pt x="663" y="104"/>
                    <a:pt x="663" y="104"/>
                  </a:cubicBezTo>
                  <a:cubicBezTo>
                    <a:pt x="662" y="104"/>
                    <a:pt x="662" y="104"/>
                    <a:pt x="662" y="104"/>
                  </a:cubicBezTo>
                  <a:cubicBezTo>
                    <a:pt x="662" y="104"/>
                    <a:pt x="662" y="104"/>
                    <a:pt x="662" y="104"/>
                  </a:cubicBezTo>
                  <a:cubicBezTo>
                    <a:pt x="661" y="104"/>
                    <a:pt x="661" y="104"/>
                    <a:pt x="661" y="104"/>
                  </a:cubicBezTo>
                  <a:cubicBezTo>
                    <a:pt x="661" y="104"/>
                    <a:pt x="661" y="104"/>
                    <a:pt x="661" y="104"/>
                  </a:cubicBezTo>
                  <a:cubicBezTo>
                    <a:pt x="661" y="104"/>
                    <a:pt x="661" y="104"/>
                    <a:pt x="661" y="104"/>
                  </a:cubicBezTo>
                  <a:cubicBezTo>
                    <a:pt x="660" y="104"/>
                    <a:pt x="660" y="104"/>
                    <a:pt x="660" y="104"/>
                  </a:cubicBezTo>
                  <a:cubicBezTo>
                    <a:pt x="660" y="104"/>
                    <a:pt x="660" y="104"/>
                    <a:pt x="660" y="104"/>
                  </a:cubicBezTo>
                  <a:cubicBezTo>
                    <a:pt x="660" y="104"/>
                    <a:pt x="660" y="104"/>
                    <a:pt x="660" y="104"/>
                  </a:cubicBezTo>
                  <a:cubicBezTo>
                    <a:pt x="659" y="104"/>
                    <a:pt x="659" y="104"/>
                    <a:pt x="659" y="104"/>
                  </a:cubicBezTo>
                  <a:cubicBezTo>
                    <a:pt x="659" y="104"/>
                    <a:pt x="659" y="104"/>
                    <a:pt x="659" y="104"/>
                  </a:cubicBezTo>
                  <a:cubicBezTo>
                    <a:pt x="658" y="104"/>
                    <a:pt x="658" y="104"/>
                    <a:pt x="658" y="104"/>
                  </a:cubicBezTo>
                  <a:cubicBezTo>
                    <a:pt x="657" y="104"/>
                    <a:pt x="657" y="104"/>
                    <a:pt x="657" y="104"/>
                  </a:cubicBezTo>
                  <a:cubicBezTo>
                    <a:pt x="657" y="104"/>
                    <a:pt x="657" y="104"/>
                    <a:pt x="657" y="104"/>
                  </a:cubicBezTo>
                  <a:cubicBezTo>
                    <a:pt x="656" y="104"/>
                    <a:pt x="656" y="104"/>
                    <a:pt x="656" y="104"/>
                  </a:cubicBezTo>
                  <a:cubicBezTo>
                    <a:pt x="655" y="105"/>
                    <a:pt x="655" y="105"/>
                    <a:pt x="655" y="105"/>
                  </a:cubicBezTo>
                  <a:cubicBezTo>
                    <a:pt x="655" y="105"/>
                    <a:pt x="655" y="105"/>
                    <a:pt x="655" y="105"/>
                  </a:cubicBezTo>
                  <a:cubicBezTo>
                    <a:pt x="654" y="105"/>
                    <a:pt x="654" y="105"/>
                    <a:pt x="654" y="105"/>
                  </a:cubicBezTo>
                  <a:cubicBezTo>
                    <a:pt x="654" y="105"/>
                    <a:pt x="654" y="105"/>
                    <a:pt x="654" y="105"/>
                  </a:cubicBezTo>
                  <a:cubicBezTo>
                    <a:pt x="653" y="105"/>
                    <a:pt x="653" y="105"/>
                    <a:pt x="653" y="105"/>
                  </a:cubicBezTo>
                  <a:cubicBezTo>
                    <a:pt x="652" y="105"/>
                    <a:pt x="652" y="105"/>
                    <a:pt x="652" y="105"/>
                  </a:cubicBezTo>
                  <a:cubicBezTo>
                    <a:pt x="652" y="105"/>
                    <a:pt x="652" y="105"/>
                    <a:pt x="652" y="105"/>
                  </a:cubicBezTo>
                  <a:cubicBezTo>
                    <a:pt x="651" y="105"/>
                    <a:pt x="651" y="105"/>
                    <a:pt x="651" y="105"/>
                  </a:cubicBezTo>
                  <a:cubicBezTo>
                    <a:pt x="648" y="0"/>
                    <a:pt x="648" y="0"/>
                    <a:pt x="648" y="0"/>
                  </a:cubicBezTo>
                  <a:cubicBezTo>
                    <a:pt x="629" y="51"/>
                    <a:pt x="629" y="51"/>
                    <a:pt x="629" y="51"/>
                  </a:cubicBezTo>
                  <a:cubicBezTo>
                    <a:pt x="631" y="111"/>
                    <a:pt x="631" y="111"/>
                    <a:pt x="631" y="111"/>
                  </a:cubicBezTo>
                  <a:cubicBezTo>
                    <a:pt x="631" y="111"/>
                    <a:pt x="631" y="111"/>
                    <a:pt x="631" y="111"/>
                  </a:cubicBezTo>
                  <a:cubicBezTo>
                    <a:pt x="631" y="112"/>
                    <a:pt x="631" y="112"/>
                    <a:pt x="631" y="112"/>
                  </a:cubicBezTo>
                  <a:cubicBezTo>
                    <a:pt x="630" y="112"/>
                    <a:pt x="630" y="112"/>
                    <a:pt x="630" y="112"/>
                  </a:cubicBezTo>
                  <a:cubicBezTo>
                    <a:pt x="630" y="112"/>
                    <a:pt x="630" y="112"/>
                    <a:pt x="630" y="112"/>
                  </a:cubicBezTo>
                  <a:cubicBezTo>
                    <a:pt x="630" y="112"/>
                    <a:pt x="630" y="112"/>
                    <a:pt x="630" y="112"/>
                  </a:cubicBezTo>
                  <a:cubicBezTo>
                    <a:pt x="630" y="112"/>
                    <a:pt x="630" y="112"/>
                    <a:pt x="630" y="112"/>
                  </a:cubicBezTo>
                  <a:cubicBezTo>
                    <a:pt x="630" y="112"/>
                    <a:pt x="630" y="112"/>
                    <a:pt x="630" y="112"/>
                  </a:cubicBezTo>
                  <a:cubicBezTo>
                    <a:pt x="630" y="112"/>
                    <a:pt x="630" y="112"/>
                    <a:pt x="630" y="112"/>
                  </a:cubicBezTo>
                  <a:cubicBezTo>
                    <a:pt x="630" y="113"/>
                    <a:pt x="630" y="113"/>
                    <a:pt x="630" y="113"/>
                  </a:cubicBezTo>
                  <a:cubicBezTo>
                    <a:pt x="630" y="113"/>
                    <a:pt x="630" y="113"/>
                    <a:pt x="630" y="113"/>
                  </a:cubicBezTo>
                  <a:cubicBezTo>
                    <a:pt x="630" y="113"/>
                    <a:pt x="630" y="113"/>
                    <a:pt x="630" y="113"/>
                  </a:cubicBezTo>
                  <a:cubicBezTo>
                    <a:pt x="629" y="113"/>
                    <a:pt x="629" y="113"/>
                    <a:pt x="629" y="113"/>
                  </a:cubicBezTo>
                  <a:cubicBezTo>
                    <a:pt x="629" y="114"/>
                    <a:pt x="629" y="114"/>
                    <a:pt x="629" y="114"/>
                  </a:cubicBezTo>
                  <a:cubicBezTo>
                    <a:pt x="629" y="114"/>
                    <a:pt x="629" y="114"/>
                    <a:pt x="629" y="114"/>
                  </a:cubicBezTo>
                  <a:cubicBezTo>
                    <a:pt x="629" y="114"/>
                    <a:pt x="629" y="114"/>
                    <a:pt x="629" y="114"/>
                  </a:cubicBezTo>
                  <a:cubicBezTo>
                    <a:pt x="629" y="114"/>
                    <a:pt x="629" y="114"/>
                    <a:pt x="629" y="114"/>
                  </a:cubicBezTo>
                  <a:cubicBezTo>
                    <a:pt x="629" y="115"/>
                    <a:pt x="629" y="115"/>
                    <a:pt x="629" y="115"/>
                  </a:cubicBezTo>
                  <a:cubicBezTo>
                    <a:pt x="629" y="115"/>
                    <a:pt x="629" y="115"/>
                    <a:pt x="629" y="115"/>
                  </a:cubicBezTo>
                  <a:cubicBezTo>
                    <a:pt x="629" y="115"/>
                    <a:pt x="629" y="115"/>
                    <a:pt x="629" y="115"/>
                  </a:cubicBezTo>
                  <a:cubicBezTo>
                    <a:pt x="629" y="115"/>
                    <a:pt x="629" y="115"/>
                    <a:pt x="629" y="115"/>
                  </a:cubicBezTo>
                  <a:cubicBezTo>
                    <a:pt x="629" y="115"/>
                    <a:pt x="629" y="115"/>
                    <a:pt x="629" y="115"/>
                  </a:cubicBezTo>
                  <a:cubicBezTo>
                    <a:pt x="629" y="116"/>
                    <a:pt x="629" y="116"/>
                    <a:pt x="629" y="116"/>
                  </a:cubicBezTo>
                  <a:cubicBezTo>
                    <a:pt x="629" y="116"/>
                    <a:pt x="629" y="116"/>
                    <a:pt x="629" y="116"/>
                  </a:cubicBezTo>
                  <a:cubicBezTo>
                    <a:pt x="629" y="116"/>
                    <a:pt x="629" y="116"/>
                    <a:pt x="629" y="116"/>
                  </a:cubicBezTo>
                  <a:cubicBezTo>
                    <a:pt x="629" y="117"/>
                    <a:pt x="629" y="117"/>
                    <a:pt x="629" y="117"/>
                  </a:cubicBezTo>
                  <a:cubicBezTo>
                    <a:pt x="629" y="117"/>
                    <a:pt x="629" y="117"/>
                    <a:pt x="629" y="117"/>
                  </a:cubicBezTo>
                  <a:cubicBezTo>
                    <a:pt x="629" y="117"/>
                    <a:pt x="629" y="117"/>
                    <a:pt x="629" y="117"/>
                  </a:cubicBezTo>
                  <a:cubicBezTo>
                    <a:pt x="629" y="117"/>
                    <a:pt x="629" y="117"/>
                    <a:pt x="629" y="117"/>
                  </a:cubicBezTo>
                  <a:cubicBezTo>
                    <a:pt x="629" y="117"/>
                    <a:pt x="629" y="117"/>
                    <a:pt x="629" y="117"/>
                  </a:cubicBezTo>
                  <a:cubicBezTo>
                    <a:pt x="631" y="186"/>
                    <a:pt x="631" y="186"/>
                    <a:pt x="631" y="186"/>
                  </a:cubicBezTo>
                  <a:cubicBezTo>
                    <a:pt x="631" y="186"/>
                    <a:pt x="631" y="186"/>
                    <a:pt x="631" y="186"/>
                  </a:cubicBezTo>
                  <a:cubicBezTo>
                    <a:pt x="631" y="186"/>
                    <a:pt x="631" y="186"/>
                    <a:pt x="631" y="186"/>
                  </a:cubicBezTo>
                  <a:cubicBezTo>
                    <a:pt x="630" y="186"/>
                    <a:pt x="630" y="186"/>
                    <a:pt x="630" y="186"/>
                  </a:cubicBezTo>
                  <a:cubicBezTo>
                    <a:pt x="630" y="186"/>
                    <a:pt x="629" y="186"/>
                    <a:pt x="629" y="186"/>
                  </a:cubicBezTo>
                  <a:cubicBezTo>
                    <a:pt x="628" y="186"/>
                    <a:pt x="628" y="186"/>
                    <a:pt x="628" y="186"/>
                  </a:cubicBezTo>
                  <a:cubicBezTo>
                    <a:pt x="626" y="187"/>
                    <a:pt x="625" y="187"/>
                    <a:pt x="623" y="187"/>
                  </a:cubicBezTo>
                  <a:cubicBezTo>
                    <a:pt x="623" y="187"/>
                    <a:pt x="623" y="187"/>
                    <a:pt x="623" y="187"/>
                  </a:cubicBezTo>
                  <a:cubicBezTo>
                    <a:pt x="622" y="187"/>
                    <a:pt x="621" y="187"/>
                    <a:pt x="620" y="187"/>
                  </a:cubicBezTo>
                  <a:cubicBezTo>
                    <a:pt x="619" y="187"/>
                    <a:pt x="618" y="187"/>
                    <a:pt x="617" y="187"/>
                  </a:cubicBezTo>
                  <a:cubicBezTo>
                    <a:pt x="617" y="187"/>
                    <a:pt x="617" y="187"/>
                    <a:pt x="617" y="187"/>
                  </a:cubicBezTo>
                  <a:cubicBezTo>
                    <a:pt x="615" y="187"/>
                    <a:pt x="612" y="188"/>
                    <a:pt x="610" y="188"/>
                  </a:cubicBezTo>
                  <a:cubicBezTo>
                    <a:pt x="610" y="188"/>
                    <a:pt x="609" y="188"/>
                    <a:pt x="608" y="188"/>
                  </a:cubicBezTo>
                  <a:cubicBezTo>
                    <a:pt x="608" y="188"/>
                    <a:pt x="607" y="188"/>
                    <a:pt x="606" y="188"/>
                  </a:cubicBezTo>
                  <a:cubicBezTo>
                    <a:pt x="606" y="188"/>
                    <a:pt x="605" y="188"/>
                    <a:pt x="605" y="188"/>
                  </a:cubicBezTo>
                  <a:cubicBezTo>
                    <a:pt x="604" y="188"/>
                    <a:pt x="603" y="188"/>
                    <a:pt x="602" y="188"/>
                  </a:cubicBezTo>
                  <a:cubicBezTo>
                    <a:pt x="602" y="188"/>
                    <a:pt x="601" y="188"/>
                    <a:pt x="600" y="188"/>
                  </a:cubicBezTo>
                  <a:cubicBezTo>
                    <a:pt x="600" y="188"/>
                    <a:pt x="599" y="188"/>
                    <a:pt x="598" y="188"/>
                  </a:cubicBezTo>
                  <a:cubicBezTo>
                    <a:pt x="598" y="188"/>
                    <a:pt x="597" y="188"/>
                    <a:pt x="596" y="188"/>
                  </a:cubicBezTo>
                  <a:cubicBezTo>
                    <a:pt x="595" y="188"/>
                    <a:pt x="594" y="188"/>
                    <a:pt x="593" y="188"/>
                  </a:cubicBezTo>
                  <a:cubicBezTo>
                    <a:pt x="592" y="188"/>
                    <a:pt x="592" y="188"/>
                    <a:pt x="591" y="188"/>
                  </a:cubicBezTo>
                  <a:cubicBezTo>
                    <a:pt x="589" y="188"/>
                    <a:pt x="588" y="188"/>
                    <a:pt x="586" y="188"/>
                  </a:cubicBezTo>
                  <a:cubicBezTo>
                    <a:pt x="585" y="188"/>
                    <a:pt x="585" y="188"/>
                    <a:pt x="584" y="188"/>
                  </a:cubicBezTo>
                  <a:cubicBezTo>
                    <a:pt x="583" y="188"/>
                    <a:pt x="583" y="188"/>
                    <a:pt x="582" y="188"/>
                  </a:cubicBezTo>
                  <a:cubicBezTo>
                    <a:pt x="581" y="188"/>
                    <a:pt x="580" y="188"/>
                    <a:pt x="580" y="188"/>
                  </a:cubicBezTo>
                  <a:cubicBezTo>
                    <a:pt x="579" y="188"/>
                    <a:pt x="578" y="188"/>
                    <a:pt x="577" y="188"/>
                  </a:cubicBezTo>
                  <a:cubicBezTo>
                    <a:pt x="560" y="188"/>
                    <a:pt x="536" y="189"/>
                    <a:pt x="508" y="189"/>
                  </a:cubicBezTo>
                  <a:cubicBezTo>
                    <a:pt x="481" y="189"/>
                    <a:pt x="451" y="190"/>
                    <a:pt x="422" y="190"/>
                  </a:cubicBezTo>
                  <a:cubicBezTo>
                    <a:pt x="394" y="190"/>
                    <a:pt x="367" y="191"/>
                    <a:pt x="347" y="191"/>
                  </a:cubicBezTo>
                  <a:cubicBezTo>
                    <a:pt x="327" y="191"/>
                    <a:pt x="313" y="191"/>
                    <a:pt x="310" y="191"/>
                  </a:cubicBezTo>
                  <a:cubicBezTo>
                    <a:pt x="186" y="191"/>
                    <a:pt x="186" y="191"/>
                    <a:pt x="186" y="191"/>
                  </a:cubicBezTo>
                  <a:cubicBezTo>
                    <a:pt x="176" y="59"/>
                    <a:pt x="176" y="59"/>
                    <a:pt x="176" y="59"/>
                  </a:cubicBezTo>
                  <a:cubicBezTo>
                    <a:pt x="176" y="59"/>
                    <a:pt x="176" y="59"/>
                    <a:pt x="176" y="59"/>
                  </a:cubicBezTo>
                  <a:cubicBezTo>
                    <a:pt x="176" y="58"/>
                    <a:pt x="176" y="58"/>
                    <a:pt x="176" y="58"/>
                  </a:cubicBezTo>
                  <a:cubicBezTo>
                    <a:pt x="176" y="58"/>
                    <a:pt x="176" y="58"/>
                    <a:pt x="176" y="58"/>
                  </a:cubicBezTo>
                  <a:cubicBezTo>
                    <a:pt x="176" y="58"/>
                    <a:pt x="176" y="58"/>
                    <a:pt x="176" y="58"/>
                  </a:cubicBezTo>
                  <a:cubicBezTo>
                    <a:pt x="175" y="55"/>
                    <a:pt x="173" y="51"/>
                    <a:pt x="172" y="46"/>
                  </a:cubicBezTo>
                  <a:cubicBezTo>
                    <a:pt x="170" y="41"/>
                    <a:pt x="169" y="35"/>
                    <a:pt x="168" y="30"/>
                  </a:cubicBezTo>
                  <a:cubicBezTo>
                    <a:pt x="166" y="25"/>
                    <a:pt x="165" y="20"/>
                    <a:pt x="164" y="17"/>
                  </a:cubicBezTo>
                  <a:cubicBezTo>
                    <a:pt x="163" y="13"/>
                    <a:pt x="163" y="11"/>
                    <a:pt x="163" y="10"/>
                  </a:cubicBezTo>
                  <a:cubicBezTo>
                    <a:pt x="163" y="10"/>
                    <a:pt x="163" y="10"/>
                    <a:pt x="163" y="10"/>
                  </a:cubicBezTo>
                  <a:cubicBezTo>
                    <a:pt x="162" y="10"/>
                    <a:pt x="162" y="10"/>
                    <a:pt x="162" y="10"/>
                  </a:cubicBezTo>
                  <a:cubicBezTo>
                    <a:pt x="162" y="10"/>
                    <a:pt x="162" y="10"/>
                    <a:pt x="162" y="10"/>
                  </a:cubicBezTo>
                  <a:cubicBezTo>
                    <a:pt x="162" y="10"/>
                    <a:pt x="162" y="10"/>
                    <a:pt x="162" y="10"/>
                  </a:cubicBezTo>
                  <a:cubicBezTo>
                    <a:pt x="166" y="53"/>
                    <a:pt x="169" y="97"/>
                    <a:pt x="173" y="140"/>
                  </a:cubicBezTo>
                  <a:cubicBezTo>
                    <a:pt x="173" y="140"/>
                    <a:pt x="173" y="140"/>
                    <a:pt x="173" y="140"/>
                  </a:cubicBezTo>
                  <a:cubicBezTo>
                    <a:pt x="173" y="141"/>
                    <a:pt x="173" y="141"/>
                    <a:pt x="173" y="141"/>
                  </a:cubicBezTo>
                  <a:cubicBezTo>
                    <a:pt x="173" y="141"/>
                    <a:pt x="173" y="141"/>
                    <a:pt x="173" y="141"/>
                  </a:cubicBezTo>
                  <a:cubicBezTo>
                    <a:pt x="173" y="141"/>
                    <a:pt x="173" y="141"/>
                    <a:pt x="173" y="141"/>
                  </a:cubicBezTo>
                  <a:cubicBezTo>
                    <a:pt x="173" y="141"/>
                    <a:pt x="173" y="144"/>
                    <a:pt x="174" y="148"/>
                  </a:cubicBezTo>
                  <a:cubicBezTo>
                    <a:pt x="175" y="152"/>
                    <a:pt x="176" y="157"/>
                    <a:pt x="178" y="162"/>
                  </a:cubicBezTo>
                  <a:cubicBezTo>
                    <a:pt x="179" y="168"/>
                    <a:pt x="181" y="174"/>
                    <a:pt x="182" y="179"/>
                  </a:cubicBezTo>
                  <a:cubicBezTo>
                    <a:pt x="183" y="184"/>
                    <a:pt x="185" y="188"/>
                    <a:pt x="186" y="191"/>
                  </a:cubicBezTo>
                  <a:cubicBezTo>
                    <a:pt x="172" y="191"/>
                    <a:pt x="172" y="191"/>
                    <a:pt x="172" y="191"/>
                  </a:cubicBezTo>
                  <a:cubicBezTo>
                    <a:pt x="170" y="168"/>
                    <a:pt x="168" y="145"/>
                    <a:pt x="166" y="122"/>
                  </a:cubicBezTo>
                  <a:cubicBezTo>
                    <a:pt x="166" y="121"/>
                    <a:pt x="166" y="121"/>
                    <a:pt x="166" y="121"/>
                  </a:cubicBezTo>
                  <a:cubicBezTo>
                    <a:pt x="166" y="120"/>
                    <a:pt x="166" y="120"/>
                    <a:pt x="166" y="120"/>
                  </a:cubicBezTo>
                  <a:cubicBezTo>
                    <a:pt x="165" y="119"/>
                    <a:pt x="165" y="119"/>
                    <a:pt x="165" y="119"/>
                  </a:cubicBezTo>
                  <a:cubicBezTo>
                    <a:pt x="164" y="119"/>
                    <a:pt x="164" y="119"/>
                    <a:pt x="164" y="119"/>
                  </a:cubicBezTo>
                  <a:cubicBezTo>
                    <a:pt x="163" y="118"/>
                    <a:pt x="162" y="118"/>
                    <a:pt x="161" y="117"/>
                  </a:cubicBezTo>
                  <a:cubicBezTo>
                    <a:pt x="161" y="117"/>
                    <a:pt x="161" y="117"/>
                    <a:pt x="161" y="117"/>
                  </a:cubicBezTo>
                  <a:cubicBezTo>
                    <a:pt x="160" y="117"/>
                    <a:pt x="159" y="116"/>
                    <a:pt x="158" y="116"/>
                  </a:cubicBezTo>
                  <a:cubicBezTo>
                    <a:pt x="157" y="115"/>
                    <a:pt x="157" y="115"/>
                    <a:pt x="157" y="115"/>
                  </a:cubicBezTo>
                  <a:cubicBezTo>
                    <a:pt x="157" y="115"/>
                    <a:pt x="156" y="115"/>
                    <a:pt x="156" y="114"/>
                  </a:cubicBezTo>
                  <a:cubicBezTo>
                    <a:pt x="155" y="114"/>
                    <a:pt x="155" y="114"/>
                    <a:pt x="155" y="114"/>
                  </a:cubicBezTo>
                  <a:cubicBezTo>
                    <a:pt x="155" y="114"/>
                    <a:pt x="155" y="114"/>
                    <a:pt x="154" y="114"/>
                  </a:cubicBezTo>
                  <a:cubicBezTo>
                    <a:pt x="154" y="114"/>
                    <a:pt x="153" y="113"/>
                    <a:pt x="153" y="113"/>
                  </a:cubicBezTo>
                  <a:cubicBezTo>
                    <a:pt x="152" y="113"/>
                    <a:pt x="152" y="113"/>
                    <a:pt x="152" y="113"/>
                  </a:cubicBezTo>
                  <a:cubicBezTo>
                    <a:pt x="152" y="113"/>
                    <a:pt x="152" y="113"/>
                    <a:pt x="152" y="113"/>
                  </a:cubicBezTo>
                  <a:cubicBezTo>
                    <a:pt x="152" y="113"/>
                    <a:pt x="152" y="113"/>
                    <a:pt x="152" y="113"/>
                  </a:cubicBezTo>
                  <a:cubicBezTo>
                    <a:pt x="151" y="113"/>
                    <a:pt x="151" y="113"/>
                    <a:pt x="151" y="113"/>
                  </a:cubicBezTo>
                  <a:cubicBezTo>
                    <a:pt x="151" y="113"/>
                    <a:pt x="151" y="113"/>
                    <a:pt x="151" y="113"/>
                  </a:cubicBezTo>
                  <a:cubicBezTo>
                    <a:pt x="150" y="112"/>
                    <a:pt x="150" y="112"/>
                    <a:pt x="150" y="112"/>
                  </a:cubicBezTo>
                  <a:cubicBezTo>
                    <a:pt x="150" y="112"/>
                    <a:pt x="150" y="112"/>
                    <a:pt x="150" y="112"/>
                  </a:cubicBezTo>
                  <a:cubicBezTo>
                    <a:pt x="149" y="112"/>
                    <a:pt x="149" y="112"/>
                    <a:pt x="149" y="112"/>
                  </a:cubicBezTo>
                  <a:cubicBezTo>
                    <a:pt x="149" y="112"/>
                    <a:pt x="149" y="112"/>
                    <a:pt x="149" y="112"/>
                  </a:cubicBezTo>
                  <a:cubicBezTo>
                    <a:pt x="149" y="112"/>
                    <a:pt x="149" y="112"/>
                    <a:pt x="149" y="112"/>
                  </a:cubicBezTo>
                  <a:cubicBezTo>
                    <a:pt x="149" y="112"/>
                    <a:pt x="149" y="112"/>
                    <a:pt x="149" y="112"/>
                  </a:cubicBezTo>
                  <a:cubicBezTo>
                    <a:pt x="148" y="112"/>
                    <a:pt x="148" y="112"/>
                    <a:pt x="148" y="112"/>
                  </a:cubicBezTo>
                  <a:cubicBezTo>
                    <a:pt x="148" y="112"/>
                    <a:pt x="148" y="112"/>
                    <a:pt x="148" y="112"/>
                  </a:cubicBezTo>
                  <a:cubicBezTo>
                    <a:pt x="147" y="112"/>
                    <a:pt x="147" y="112"/>
                    <a:pt x="147" y="112"/>
                  </a:cubicBezTo>
                  <a:cubicBezTo>
                    <a:pt x="147" y="112"/>
                    <a:pt x="147" y="112"/>
                    <a:pt x="147" y="112"/>
                  </a:cubicBezTo>
                  <a:cubicBezTo>
                    <a:pt x="147" y="112"/>
                    <a:pt x="147" y="112"/>
                    <a:pt x="147" y="112"/>
                  </a:cubicBezTo>
                  <a:cubicBezTo>
                    <a:pt x="147" y="112"/>
                    <a:pt x="147" y="112"/>
                    <a:pt x="147" y="112"/>
                  </a:cubicBezTo>
                  <a:cubicBezTo>
                    <a:pt x="147" y="111"/>
                    <a:pt x="147" y="111"/>
                    <a:pt x="147" y="111"/>
                  </a:cubicBezTo>
                  <a:cubicBezTo>
                    <a:pt x="146" y="111"/>
                    <a:pt x="146" y="111"/>
                    <a:pt x="146" y="111"/>
                  </a:cubicBezTo>
                  <a:cubicBezTo>
                    <a:pt x="146" y="111"/>
                    <a:pt x="146" y="111"/>
                    <a:pt x="146" y="111"/>
                  </a:cubicBezTo>
                  <a:cubicBezTo>
                    <a:pt x="145" y="111"/>
                    <a:pt x="145" y="111"/>
                    <a:pt x="145" y="111"/>
                  </a:cubicBezTo>
                  <a:cubicBezTo>
                    <a:pt x="145" y="111"/>
                    <a:pt x="145" y="111"/>
                    <a:pt x="145" y="111"/>
                  </a:cubicBezTo>
                  <a:cubicBezTo>
                    <a:pt x="145" y="111"/>
                    <a:pt x="145" y="111"/>
                    <a:pt x="145" y="111"/>
                  </a:cubicBezTo>
                  <a:cubicBezTo>
                    <a:pt x="145" y="111"/>
                    <a:pt x="145" y="111"/>
                    <a:pt x="145" y="111"/>
                  </a:cubicBezTo>
                  <a:cubicBezTo>
                    <a:pt x="145" y="111"/>
                    <a:pt x="145" y="111"/>
                    <a:pt x="145" y="111"/>
                  </a:cubicBezTo>
                  <a:cubicBezTo>
                    <a:pt x="145" y="111"/>
                    <a:pt x="145" y="111"/>
                    <a:pt x="145" y="111"/>
                  </a:cubicBezTo>
                  <a:cubicBezTo>
                    <a:pt x="144" y="111"/>
                    <a:pt x="144" y="111"/>
                    <a:pt x="144" y="111"/>
                  </a:cubicBezTo>
                  <a:cubicBezTo>
                    <a:pt x="144" y="111"/>
                    <a:pt x="144" y="111"/>
                    <a:pt x="144" y="111"/>
                  </a:cubicBezTo>
                  <a:cubicBezTo>
                    <a:pt x="143" y="111"/>
                    <a:pt x="143" y="111"/>
                    <a:pt x="143" y="111"/>
                  </a:cubicBezTo>
                  <a:cubicBezTo>
                    <a:pt x="143" y="111"/>
                    <a:pt x="143" y="111"/>
                    <a:pt x="143" y="111"/>
                  </a:cubicBezTo>
                  <a:cubicBezTo>
                    <a:pt x="143" y="111"/>
                    <a:pt x="143" y="111"/>
                    <a:pt x="143" y="111"/>
                  </a:cubicBezTo>
                  <a:cubicBezTo>
                    <a:pt x="143" y="111"/>
                    <a:pt x="143" y="111"/>
                    <a:pt x="143" y="111"/>
                  </a:cubicBezTo>
                  <a:cubicBezTo>
                    <a:pt x="142" y="111"/>
                    <a:pt x="142" y="111"/>
                    <a:pt x="142" y="111"/>
                  </a:cubicBezTo>
                  <a:cubicBezTo>
                    <a:pt x="142" y="111"/>
                    <a:pt x="142" y="111"/>
                    <a:pt x="142" y="111"/>
                  </a:cubicBezTo>
                  <a:cubicBezTo>
                    <a:pt x="142" y="111"/>
                    <a:pt x="142" y="111"/>
                    <a:pt x="142" y="111"/>
                  </a:cubicBezTo>
                  <a:cubicBezTo>
                    <a:pt x="142" y="111"/>
                    <a:pt x="142" y="111"/>
                    <a:pt x="142" y="111"/>
                  </a:cubicBezTo>
                  <a:cubicBezTo>
                    <a:pt x="142" y="111"/>
                    <a:pt x="142" y="111"/>
                    <a:pt x="142" y="111"/>
                  </a:cubicBezTo>
                  <a:cubicBezTo>
                    <a:pt x="141" y="111"/>
                    <a:pt x="141" y="111"/>
                    <a:pt x="141" y="111"/>
                  </a:cubicBezTo>
                  <a:cubicBezTo>
                    <a:pt x="141" y="111"/>
                    <a:pt x="141" y="111"/>
                    <a:pt x="141" y="111"/>
                  </a:cubicBezTo>
                  <a:cubicBezTo>
                    <a:pt x="140" y="111"/>
                    <a:pt x="140" y="111"/>
                    <a:pt x="140" y="111"/>
                  </a:cubicBezTo>
                  <a:cubicBezTo>
                    <a:pt x="140" y="111"/>
                    <a:pt x="140" y="111"/>
                    <a:pt x="140" y="111"/>
                  </a:cubicBezTo>
                  <a:cubicBezTo>
                    <a:pt x="140" y="111"/>
                    <a:pt x="140" y="111"/>
                    <a:pt x="140" y="111"/>
                  </a:cubicBezTo>
                  <a:cubicBezTo>
                    <a:pt x="139" y="111"/>
                    <a:pt x="139" y="111"/>
                    <a:pt x="139" y="111"/>
                  </a:cubicBezTo>
                  <a:cubicBezTo>
                    <a:pt x="139" y="111"/>
                    <a:pt x="139" y="111"/>
                    <a:pt x="139" y="111"/>
                  </a:cubicBezTo>
                  <a:cubicBezTo>
                    <a:pt x="138" y="111"/>
                    <a:pt x="138" y="111"/>
                    <a:pt x="138" y="111"/>
                  </a:cubicBezTo>
                  <a:cubicBezTo>
                    <a:pt x="138" y="111"/>
                    <a:pt x="138" y="111"/>
                    <a:pt x="138" y="111"/>
                  </a:cubicBezTo>
                  <a:cubicBezTo>
                    <a:pt x="137" y="111"/>
                    <a:pt x="137" y="111"/>
                    <a:pt x="137" y="111"/>
                  </a:cubicBezTo>
                  <a:cubicBezTo>
                    <a:pt x="137" y="111"/>
                    <a:pt x="137" y="111"/>
                    <a:pt x="137" y="111"/>
                  </a:cubicBezTo>
                  <a:cubicBezTo>
                    <a:pt x="137" y="110"/>
                    <a:pt x="137" y="110"/>
                    <a:pt x="137" y="110"/>
                  </a:cubicBezTo>
                  <a:cubicBezTo>
                    <a:pt x="136" y="110"/>
                    <a:pt x="136" y="110"/>
                    <a:pt x="136" y="110"/>
                  </a:cubicBezTo>
                  <a:cubicBezTo>
                    <a:pt x="136" y="110"/>
                    <a:pt x="136" y="110"/>
                    <a:pt x="136" y="110"/>
                  </a:cubicBezTo>
                  <a:cubicBezTo>
                    <a:pt x="135" y="110"/>
                    <a:pt x="135" y="110"/>
                    <a:pt x="135" y="110"/>
                  </a:cubicBezTo>
                  <a:cubicBezTo>
                    <a:pt x="135" y="110"/>
                    <a:pt x="135" y="110"/>
                    <a:pt x="135" y="110"/>
                  </a:cubicBezTo>
                  <a:cubicBezTo>
                    <a:pt x="134" y="110"/>
                    <a:pt x="134" y="110"/>
                    <a:pt x="134" y="110"/>
                  </a:cubicBezTo>
                  <a:cubicBezTo>
                    <a:pt x="134" y="110"/>
                    <a:pt x="134" y="110"/>
                    <a:pt x="134" y="110"/>
                  </a:cubicBezTo>
                  <a:cubicBezTo>
                    <a:pt x="134" y="110"/>
                    <a:pt x="134" y="110"/>
                    <a:pt x="134" y="110"/>
                  </a:cubicBezTo>
                  <a:cubicBezTo>
                    <a:pt x="133" y="110"/>
                    <a:pt x="133" y="110"/>
                    <a:pt x="133" y="110"/>
                  </a:cubicBezTo>
                  <a:cubicBezTo>
                    <a:pt x="133" y="110"/>
                    <a:pt x="133" y="110"/>
                    <a:pt x="133" y="110"/>
                  </a:cubicBezTo>
                  <a:cubicBezTo>
                    <a:pt x="133" y="110"/>
                    <a:pt x="133" y="110"/>
                    <a:pt x="133" y="110"/>
                  </a:cubicBezTo>
                  <a:cubicBezTo>
                    <a:pt x="133" y="110"/>
                    <a:pt x="133" y="110"/>
                    <a:pt x="133" y="110"/>
                  </a:cubicBezTo>
                  <a:cubicBezTo>
                    <a:pt x="132" y="110"/>
                    <a:pt x="132" y="110"/>
                    <a:pt x="132" y="110"/>
                  </a:cubicBezTo>
                  <a:cubicBezTo>
                    <a:pt x="132" y="110"/>
                    <a:pt x="132" y="110"/>
                    <a:pt x="132" y="110"/>
                  </a:cubicBezTo>
                  <a:cubicBezTo>
                    <a:pt x="131" y="111"/>
                    <a:pt x="131" y="111"/>
                    <a:pt x="131" y="111"/>
                  </a:cubicBezTo>
                  <a:cubicBezTo>
                    <a:pt x="131" y="111"/>
                    <a:pt x="131" y="111"/>
                    <a:pt x="131" y="111"/>
                  </a:cubicBezTo>
                  <a:cubicBezTo>
                    <a:pt x="130" y="111"/>
                    <a:pt x="130" y="111"/>
                    <a:pt x="130" y="111"/>
                  </a:cubicBezTo>
                  <a:cubicBezTo>
                    <a:pt x="130" y="111"/>
                    <a:pt x="130" y="111"/>
                    <a:pt x="130" y="111"/>
                  </a:cubicBezTo>
                  <a:cubicBezTo>
                    <a:pt x="130" y="111"/>
                    <a:pt x="130" y="111"/>
                    <a:pt x="130" y="111"/>
                  </a:cubicBezTo>
                  <a:cubicBezTo>
                    <a:pt x="129" y="111"/>
                    <a:pt x="129" y="111"/>
                    <a:pt x="129" y="111"/>
                  </a:cubicBezTo>
                  <a:cubicBezTo>
                    <a:pt x="128" y="111"/>
                    <a:pt x="128" y="111"/>
                    <a:pt x="128" y="111"/>
                  </a:cubicBezTo>
                  <a:cubicBezTo>
                    <a:pt x="127" y="111"/>
                    <a:pt x="127" y="111"/>
                    <a:pt x="127" y="111"/>
                  </a:cubicBezTo>
                  <a:cubicBezTo>
                    <a:pt x="127" y="111"/>
                    <a:pt x="127" y="111"/>
                    <a:pt x="127" y="111"/>
                  </a:cubicBezTo>
                  <a:cubicBezTo>
                    <a:pt x="127" y="111"/>
                    <a:pt x="127" y="111"/>
                    <a:pt x="127" y="111"/>
                  </a:cubicBezTo>
                  <a:cubicBezTo>
                    <a:pt x="127" y="111"/>
                    <a:pt x="127" y="111"/>
                    <a:pt x="127" y="111"/>
                  </a:cubicBezTo>
                  <a:cubicBezTo>
                    <a:pt x="126" y="111"/>
                    <a:pt x="126" y="111"/>
                    <a:pt x="126" y="111"/>
                  </a:cubicBezTo>
                  <a:cubicBezTo>
                    <a:pt x="125" y="111"/>
                    <a:pt x="125" y="111"/>
                    <a:pt x="125" y="111"/>
                  </a:cubicBezTo>
                  <a:cubicBezTo>
                    <a:pt x="125" y="111"/>
                    <a:pt x="125" y="111"/>
                    <a:pt x="124" y="111"/>
                  </a:cubicBezTo>
                  <a:cubicBezTo>
                    <a:pt x="123" y="111"/>
                    <a:pt x="123" y="111"/>
                    <a:pt x="123" y="111"/>
                  </a:cubicBezTo>
                  <a:cubicBezTo>
                    <a:pt x="123" y="111"/>
                    <a:pt x="123" y="111"/>
                    <a:pt x="123" y="111"/>
                  </a:cubicBezTo>
                  <a:cubicBezTo>
                    <a:pt x="123" y="111"/>
                    <a:pt x="123" y="111"/>
                    <a:pt x="123" y="111"/>
                  </a:cubicBezTo>
                  <a:cubicBezTo>
                    <a:pt x="122" y="111"/>
                    <a:pt x="122" y="111"/>
                    <a:pt x="121" y="111"/>
                  </a:cubicBezTo>
                  <a:cubicBezTo>
                    <a:pt x="121" y="111"/>
                    <a:pt x="121" y="111"/>
                    <a:pt x="120" y="111"/>
                  </a:cubicBezTo>
                  <a:cubicBezTo>
                    <a:pt x="120" y="111"/>
                    <a:pt x="120" y="111"/>
                    <a:pt x="120" y="111"/>
                  </a:cubicBezTo>
                  <a:cubicBezTo>
                    <a:pt x="119" y="111"/>
                    <a:pt x="119" y="111"/>
                    <a:pt x="119" y="111"/>
                  </a:cubicBezTo>
                  <a:cubicBezTo>
                    <a:pt x="119" y="111"/>
                    <a:pt x="119" y="111"/>
                    <a:pt x="119" y="111"/>
                  </a:cubicBezTo>
                  <a:cubicBezTo>
                    <a:pt x="118" y="111"/>
                    <a:pt x="118" y="111"/>
                    <a:pt x="117" y="112"/>
                  </a:cubicBezTo>
                  <a:cubicBezTo>
                    <a:pt x="117" y="112"/>
                    <a:pt x="116" y="112"/>
                    <a:pt x="115" y="112"/>
                  </a:cubicBezTo>
                  <a:cubicBezTo>
                    <a:pt x="115" y="112"/>
                    <a:pt x="115" y="112"/>
                    <a:pt x="115" y="112"/>
                  </a:cubicBezTo>
                  <a:cubicBezTo>
                    <a:pt x="115" y="112"/>
                    <a:pt x="115" y="112"/>
                    <a:pt x="115" y="112"/>
                  </a:cubicBezTo>
                  <a:cubicBezTo>
                    <a:pt x="114" y="112"/>
                    <a:pt x="113" y="112"/>
                    <a:pt x="112" y="112"/>
                  </a:cubicBezTo>
                  <a:cubicBezTo>
                    <a:pt x="111" y="112"/>
                    <a:pt x="111" y="112"/>
                    <a:pt x="111" y="112"/>
                  </a:cubicBezTo>
                  <a:cubicBezTo>
                    <a:pt x="110" y="112"/>
                    <a:pt x="110" y="112"/>
                    <a:pt x="110" y="112"/>
                  </a:cubicBezTo>
                  <a:cubicBezTo>
                    <a:pt x="110" y="112"/>
                    <a:pt x="110" y="112"/>
                    <a:pt x="110" y="112"/>
                  </a:cubicBezTo>
                  <a:cubicBezTo>
                    <a:pt x="110" y="112"/>
                    <a:pt x="109" y="113"/>
                    <a:pt x="108" y="113"/>
                  </a:cubicBezTo>
                  <a:cubicBezTo>
                    <a:pt x="108" y="113"/>
                    <a:pt x="107" y="113"/>
                    <a:pt x="107" y="113"/>
                  </a:cubicBezTo>
                  <a:cubicBezTo>
                    <a:pt x="106" y="113"/>
                    <a:pt x="106" y="113"/>
                    <a:pt x="106" y="113"/>
                  </a:cubicBezTo>
                  <a:cubicBezTo>
                    <a:pt x="105" y="113"/>
                    <a:pt x="105" y="113"/>
                    <a:pt x="105" y="113"/>
                  </a:cubicBezTo>
                  <a:cubicBezTo>
                    <a:pt x="105" y="113"/>
                    <a:pt x="105" y="113"/>
                    <a:pt x="105" y="113"/>
                  </a:cubicBezTo>
                  <a:cubicBezTo>
                    <a:pt x="104" y="113"/>
                    <a:pt x="103" y="113"/>
                    <a:pt x="102" y="113"/>
                  </a:cubicBezTo>
                  <a:cubicBezTo>
                    <a:pt x="102" y="114"/>
                    <a:pt x="101" y="114"/>
                    <a:pt x="100" y="114"/>
                  </a:cubicBezTo>
                  <a:cubicBezTo>
                    <a:pt x="97" y="114"/>
                    <a:pt x="94" y="115"/>
                    <a:pt x="91" y="115"/>
                  </a:cubicBezTo>
                  <a:cubicBezTo>
                    <a:pt x="90" y="115"/>
                    <a:pt x="90" y="115"/>
                    <a:pt x="90" y="115"/>
                  </a:cubicBezTo>
                  <a:cubicBezTo>
                    <a:pt x="87" y="116"/>
                    <a:pt x="84" y="116"/>
                    <a:pt x="81" y="116"/>
                  </a:cubicBezTo>
                  <a:cubicBezTo>
                    <a:pt x="81" y="116"/>
                    <a:pt x="81" y="116"/>
                    <a:pt x="81" y="116"/>
                  </a:cubicBezTo>
                  <a:cubicBezTo>
                    <a:pt x="78" y="116"/>
                    <a:pt x="75" y="117"/>
                    <a:pt x="72" y="117"/>
                  </a:cubicBezTo>
                  <a:cubicBezTo>
                    <a:pt x="72" y="117"/>
                    <a:pt x="72" y="117"/>
                    <a:pt x="72" y="117"/>
                  </a:cubicBezTo>
                  <a:cubicBezTo>
                    <a:pt x="69" y="117"/>
                    <a:pt x="66" y="117"/>
                    <a:pt x="63" y="117"/>
                  </a:cubicBezTo>
                  <a:cubicBezTo>
                    <a:pt x="59" y="117"/>
                    <a:pt x="55" y="117"/>
                    <a:pt x="52" y="117"/>
                  </a:cubicBezTo>
                  <a:cubicBezTo>
                    <a:pt x="52" y="117"/>
                    <a:pt x="52" y="117"/>
                    <a:pt x="52" y="117"/>
                  </a:cubicBezTo>
                  <a:cubicBezTo>
                    <a:pt x="50" y="117"/>
                    <a:pt x="48" y="117"/>
                    <a:pt x="46" y="117"/>
                  </a:cubicBezTo>
                  <a:cubicBezTo>
                    <a:pt x="46" y="117"/>
                    <a:pt x="46" y="117"/>
                    <a:pt x="46" y="117"/>
                  </a:cubicBezTo>
                  <a:cubicBezTo>
                    <a:pt x="45" y="117"/>
                    <a:pt x="43" y="116"/>
                    <a:pt x="41" y="116"/>
                  </a:cubicBezTo>
                  <a:cubicBezTo>
                    <a:pt x="37" y="116"/>
                    <a:pt x="32" y="115"/>
                    <a:pt x="28" y="114"/>
                  </a:cubicBezTo>
                  <a:cubicBezTo>
                    <a:pt x="28" y="114"/>
                    <a:pt x="28" y="114"/>
                    <a:pt x="28" y="114"/>
                  </a:cubicBezTo>
                  <a:cubicBezTo>
                    <a:pt x="26" y="114"/>
                    <a:pt x="25" y="114"/>
                    <a:pt x="24" y="114"/>
                  </a:cubicBezTo>
                  <a:cubicBezTo>
                    <a:pt x="24" y="114"/>
                    <a:pt x="24" y="114"/>
                    <a:pt x="24" y="114"/>
                  </a:cubicBezTo>
                  <a:cubicBezTo>
                    <a:pt x="22" y="113"/>
                    <a:pt x="21" y="113"/>
                    <a:pt x="20" y="113"/>
                  </a:cubicBezTo>
                  <a:cubicBezTo>
                    <a:pt x="20" y="113"/>
                    <a:pt x="20" y="113"/>
                    <a:pt x="20" y="113"/>
                  </a:cubicBezTo>
                  <a:cubicBezTo>
                    <a:pt x="19" y="112"/>
                    <a:pt x="18" y="112"/>
                    <a:pt x="17" y="112"/>
                  </a:cubicBezTo>
                  <a:cubicBezTo>
                    <a:pt x="17" y="112"/>
                    <a:pt x="17" y="112"/>
                    <a:pt x="17" y="112"/>
                  </a:cubicBezTo>
                  <a:cubicBezTo>
                    <a:pt x="16" y="111"/>
                    <a:pt x="15" y="111"/>
                    <a:pt x="14" y="111"/>
                  </a:cubicBezTo>
                  <a:cubicBezTo>
                    <a:pt x="14" y="111"/>
                    <a:pt x="14" y="111"/>
                    <a:pt x="14" y="111"/>
                  </a:cubicBezTo>
                  <a:cubicBezTo>
                    <a:pt x="13" y="110"/>
                    <a:pt x="13" y="110"/>
                    <a:pt x="13" y="110"/>
                  </a:cubicBezTo>
                  <a:cubicBezTo>
                    <a:pt x="12" y="110"/>
                    <a:pt x="11" y="110"/>
                    <a:pt x="10" y="109"/>
                  </a:cubicBezTo>
                  <a:cubicBezTo>
                    <a:pt x="10" y="109"/>
                    <a:pt x="10" y="109"/>
                    <a:pt x="10" y="109"/>
                  </a:cubicBezTo>
                  <a:cubicBezTo>
                    <a:pt x="9" y="109"/>
                    <a:pt x="8" y="108"/>
                    <a:pt x="8" y="108"/>
                  </a:cubicBezTo>
                  <a:cubicBezTo>
                    <a:pt x="7" y="108"/>
                    <a:pt x="7" y="108"/>
                    <a:pt x="7" y="108"/>
                  </a:cubicBezTo>
                  <a:cubicBezTo>
                    <a:pt x="7" y="107"/>
                    <a:pt x="6" y="107"/>
                    <a:pt x="6" y="107"/>
                  </a:cubicBezTo>
                  <a:cubicBezTo>
                    <a:pt x="5" y="106"/>
                    <a:pt x="5" y="106"/>
                    <a:pt x="5" y="106"/>
                  </a:cubicBezTo>
                  <a:cubicBezTo>
                    <a:pt x="4" y="106"/>
                    <a:pt x="4" y="105"/>
                    <a:pt x="3" y="105"/>
                  </a:cubicBezTo>
                  <a:cubicBezTo>
                    <a:pt x="3" y="104"/>
                    <a:pt x="2" y="104"/>
                    <a:pt x="2" y="103"/>
                  </a:cubicBezTo>
                  <a:cubicBezTo>
                    <a:pt x="2" y="102"/>
                    <a:pt x="1" y="102"/>
                    <a:pt x="1" y="101"/>
                  </a:cubicBezTo>
                  <a:cubicBezTo>
                    <a:pt x="1" y="100"/>
                    <a:pt x="0" y="100"/>
                    <a:pt x="0" y="99"/>
                  </a:cubicBezTo>
                  <a:cubicBezTo>
                    <a:pt x="0" y="98"/>
                    <a:pt x="0" y="98"/>
                    <a:pt x="0" y="97"/>
                  </a:cubicBezTo>
                  <a:cubicBezTo>
                    <a:pt x="4" y="143"/>
                    <a:pt x="8" y="188"/>
                    <a:pt x="13" y="234"/>
                  </a:cubicBezTo>
                  <a:cubicBezTo>
                    <a:pt x="13" y="235"/>
                    <a:pt x="13" y="236"/>
                    <a:pt x="13" y="236"/>
                  </a:cubicBezTo>
                  <a:cubicBezTo>
                    <a:pt x="13" y="237"/>
                    <a:pt x="13" y="238"/>
                    <a:pt x="14" y="239"/>
                  </a:cubicBezTo>
                  <a:cubicBezTo>
                    <a:pt x="14" y="239"/>
                    <a:pt x="14" y="240"/>
                    <a:pt x="15" y="241"/>
                  </a:cubicBezTo>
                  <a:cubicBezTo>
                    <a:pt x="15" y="241"/>
                    <a:pt x="16" y="242"/>
                    <a:pt x="16" y="243"/>
                  </a:cubicBezTo>
                  <a:cubicBezTo>
                    <a:pt x="17" y="243"/>
                    <a:pt x="17" y="244"/>
                    <a:pt x="18" y="244"/>
                  </a:cubicBezTo>
                  <a:cubicBezTo>
                    <a:pt x="18" y="244"/>
                    <a:pt x="18" y="244"/>
                    <a:pt x="18" y="244"/>
                  </a:cubicBezTo>
                  <a:cubicBezTo>
                    <a:pt x="18" y="245"/>
                    <a:pt x="18" y="245"/>
                    <a:pt x="18" y="245"/>
                  </a:cubicBezTo>
                  <a:cubicBezTo>
                    <a:pt x="19" y="245"/>
                    <a:pt x="19" y="245"/>
                    <a:pt x="20" y="246"/>
                  </a:cubicBezTo>
                  <a:cubicBezTo>
                    <a:pt x="20" y="246"/>
                    <a:pt x="20" y="246"/>
                    <a:pt x="20" y="246"/>
                  </a:cubicBezTo>
                  <a:cubicBezTo>
                    <a:pt x="21" y="246"/>
                    <a:pt x="21" y="246"/>
                    <a:pt x="21" y="246"/>
                  </a:cubicBezTo>
                  <a:cubicBezTo>
                    <a:pt x="21" y="247"/>
                    <a:pt x="22" y="247"/>
                    <a:pt x="22" y="247"/>
                  </a:cubicBezTo>
                  <a:cubicBezTo>
                    <a:pt x="23" y="248"/>
                    <a:pt x="23" y="248"/>
                    <a:pt x="23" y="248"/>
                  </a:cubicBezTo>
                  <a:cubicBezTo>
                    <a:pt x="23" y="248"/>
                    <a:pt x="23" y="248"/>
                    <a:pt x="23" y="248"/>
                  </a:cubicBezTo>
                  <a:cubicBezTo>
                    <a:pt x="24" y="248"/>
                    <a:pt x="24" y="248"/>
                    <a:pt x="24" y="248"/>
                  </a:cubicBezTo>
                  <a:cubicBezTo>
                    <a:pt x="24" y="248"/>
                    <a:pt x="25" y="249"/>
                    <a:pt x="26" y="249"/>
                  </a:cubicBezTo>
                  <a:cubicBezTo>
                    <a:pt x="26" y="249"/>
                    <a:pt x="26" y="249"/>
                    <a:pt x="26" y="249"/>
                  </a:cubicBezTo>
                  <a:cubicBezTo>
                    <a:pt x="26" y="249"/>
                    <a:pt x="26" y="249"/>
                    <a:pt x="26" y="249"/>
                  </a:cubicBezTo>
                  <a:cubicBezTo>
                    <a:pt x="27" y="249"/>
                    <a:pt x="27" y="249"/>
                    <a:pt x="27" y="249"/>
                  </a:cubicBezTo>
                  <a:cubicBezTo>
                    <a:pt x="27" y="250"/>
                    <a:pt x="27" y="250"/>
                    <a:pt x="27" y="250"/>
                  </a:cubicBezTo>
                  <a:cubicBezTo>
                    <a:pt x="28" y="250"/>
                    <a:pt x="28" y="250"/>
                    <a:pt x="28" y="250"/>
                  </a:cubicBezTo>
                  <a:cubicBezTo>
                    <a:pt x="29" y="250"/>
                    <a:pt x="29" y="250"/>
                    <a:pt x="29" y="250"/>
                  </a:cubicBezTo>
                  <a:cubicBezTo>
                    <a:pt x="29" y="250"/>
                    <a:pt x="29" y="250"/>
                    <a:pt x="29" y="250"/>
                  </a:cubicBezTo>
                  <a:cubicBezTo>
                    <a:pt x="30" y="250"/>
                    <a:pt x="30" y="250"/>
                    <a:pt x="30" y="250"/>
                  </a:cubicBezTo>
                  <a:cubicBezTo>
                    <a:pt x="30" y="251"/>
                    <a:pt x="31" y="251"/>
                    <a:pt x="31" y="251"/>
                  </a:cubicBezTo>
                  <a:cubicBezTo>
                    <a:pt x="31" y="251"/>
                    <a:pt x="32" y="251"/>
                    <a:pt x="32" y="251"/>
                  </a:cubicBezTo>
                  <a:cubicBezTo>
                    <a:pt x="33" y="251"/>
                    <a:pt x="33" y="251"/>
                    <a:pt x="33" y="251"/>
                  </a:cubicBezTo>
                  <a:cubicBezTo>
                    <a:pt x="33" y="251"/>
                    <a:pt x="33" y="251"/>
                    <a:pt x="33" y="251"/>
                  </a:cubicBezTo>
                  <a:cubicBezTo>
                    <a:pt x="33" y="252"/>
                    <a:pt x="33" y="252"/>
                    <a:pt x="33" y="252"/>
                  </a:cubicBezTo>
                  <a:cubicBezTo>
                    <a:pt x="34" y="252"/>
                    <a:pt x="34" y="252"/>
                    <a:pt x="35" y="252"/>
                  </a:cubicBezTo>
                  <a:cubicBezTo>
                    <a:pt x="35" y="252"/>
                    <a:pt x="35" y="252"/>
                    <a:pt x="36" y="252"/>
                  </a:cubicBezTo>
                  <a:cubicBezTo>
                    <a:pt x="36" y="252"/>
                    <a:pt x="36" y="252"/>
                    <a:pt x="37" y="252"/>
                  </a:cubicBezTo>
                  <a:cubicBezTo>
                    <a:pt x="37" y="252"/>
                    <a:pt x="38" y="253"/>
                    <a:pt x="38" y="253"/>
                  </a:cubicBezTo>
                  <a:cubicBezTo>
                    <a:pt x="38" y="253"/>
                    <a:pt x="39" y="253"/>
                    <a:pt x="39" y="253"/>
                  </a:cubicBezTo>
                  <a:cubicBezTo>
                    <a:pt x="39" y="253"/>
                    <a:pt x="40" y="253"/>
                    <a:pt x="40" y="253"/>
                  </a:cubicBezTo>
                  <a:cubicBezTo>
                    <a:pt x="41" y="253"/>
                    <a:pt x="41" y="253"/>
                    <a:pt x="41" y="253"/>
                  </a:cubicBezTo>
                  <a:cubicBezTo>
                    <a:pt x="42" y="253"/>
                    <a:pt x="42" y="254"/>
                    <a:pt x="42" y="254"/>
                  </a:cubicBezTo>
                  <a:cubicBezTo>
                    <a:pt x="43" y="254"/>
                    <a:pt x="43" y="254"/>
                    <a:pt x="44" y="254"/>
                  </a:cubicBezTo>
                  <a:cubicBezTo>
                    <a:pt x="44" y="254"/>
                    <a:pt x="44" y="254"/>
                    <a:pt x="44" y="254"/>
                  </a:cubicBezTo>
                  <a:cubicBezTo>
                    <a:pt x="45" y="254"/>
                    <a:pt x="45" y="254"/>
                    <a:pt x="45" y="254"/>
                  </a:cubicBezTo>
                  <a:cubicBezTo>
                    <a:pt x="46" y="254"/>
                    <a:pt x="46" y="254"/>
                    <a:pt x="46" y="254"/>
                  </a:cubicBezTo>
                  <a:cubicBezTo>
                    <a:pt x="46" y="254"/>
                    <a:pt x="46" y="254"/>
                    <a:pt x="47" y="254"/>
                  </a:cubicBezTo>
                  <a:cubicBezTo>
                    <a:pt x="47" y="254"/>
                    <a:pt x="48" y="254"/>
                    <a:pt x="48" y="254"/>
                  </a:cubicBezTo>
                  <a:cubicBezTo>
                    <a:pt x="49" y="255"/>
                    <a:pt x="49" y="255"/>
                    <a:pt x="49" y="255"/>
                  </a:cubicBezTo>
                  <a:cubicBezTo>
                    <a:pt x="49" y="255"/>
                    <a:pt x="49" y="255"/>
                    <a:pt x="49" y="255"/>
                  </a:cubicBezTo>
                  <a:cubicBezTo>
                    <a:pt x="50" y="255"/>
                    <a:pt x="50" y="255"/>
                    <a:pt x="50" y="255"/>
                  </a:cubicBezTo>
                  <a:cubicBezTo>
                    <a:pt x="50" y="255"/>
                    <a:pt x="51" y="255"/>
                    <a:pt x="51" y="255"/>
                  </a:cubicBezTo>
                  <a:cubicBezTo>
                    <a:pt x="52" y="255"/>
                    <a:pt x="52" y="255"/>
                    <a:pt x="52" y="255"/>
                  </a:cubicBezTo>
                  <a:cubicBezTo>
                    <a:pt x="53" y="255"/>
                    <a:pt x="53" y="255"/>
                    <a:pt x="53" y="255"/>
                  </a:cubicBezTo>
                  <a:cubicBezTo>
                    <a:pt x="54" y="255"/>
                    <a:pt x="54" y="255"/>
                    <a:pt x="54" y="255"/>
                  </a:cubicBezTo>
                  <a:cubicBezTo>
                    <a:pt x="54" y="255"/>
                    <a:pt x="54" y="255"/>
                    <a:pt x="54" y="255"/>
                  </a:cubicBezTo>
                  <a:cubicBezTo>
                    <a:pt x="54" y="255"/>
                    <a:pt x="54" y="255"/>
                    <a:pt x="54" y="255"/>
                  </a:cubicBezTo>
                  <a:cubicBezTo>
                    <a:pt x="55" y="255"/>
                    <a:pt x="55" y="255"/>
                    <a:pt x="55" y="255"/>
                  </a:cubicBezTo>
                  <a:cubicBezTo>
                    <a:pt x="55" y="255"/>
                    <a:pt x="55" y="255"/>
                    <a:pt x="56" y="255"/>
                  </a:cubicBezTo>
                  <a:cubicBezTo>
                    <a:pt x="56" y="255"/>
                    <a:pt x="56" y="255"/>
                    <a:pt x="57" y="255"/>
                  </a:cubicBezTo>
                  <a:cubicBezTo>
                    <a:pt x="57" y="255"/>
                    <a:pt x="58" y="255"/>
                    <a:pt x="58" y="256"/>
                  </a:cubicBezTo>
                  <a:cubicBezTo>
                    <a:pt x="58" y="256"/>
                    <a:pt x="58" y="256"/>
                    <a:pt x="58" y="256"/>
                  </a:cubicBezTo>
                  <a:cubicBezTo>
                    <a:pt x="58" y="256"/>
                    <a:pt x="58" y="256"/>
                    <a:pt x="58" y="256"/>
                  </a:cubicBezTo>
                  <a:cubicBezTo>
                    <a:pt x="58" y="256"/>
                    <a:pt x="59" y="256"/>
                    <a:pt x="59" y="256"/>
                  </a:cubicBezTo>
                  <a:cubicBezTo>
                    <a:pt x="59" y="256"/>
                    <a:pt x="60" y="256"/>
                    <a:pt x="60" y="256"/>
                  </a:cubicBezTo>
                  <a:cubicBezTo>
                    <a:pt x="61" y="256"/>
                    <a:pt x="61" y="256"/>
                    <a:pt x="61" y="256"/>
                  </a:cubicBezTo>
                  <a:cubicBezTo>
                    <a:pt x="62" y="256"/>
                    <a:pt x="62" y="256"/>
                    <a:pt x="63" y="256"/>
                  </a:cubicBezTo>
                  <a:cubicBezTo>
                    <a:pt x="63" y="256"/>
                    <a:pt x="63" y="256"/>
                    <a:pt x="64" y="256"/>
                  </a:cubicBezTo>
                  <a:cubicBezTo>
                    <a:pt x="64" y="256"/>
                    <a:pt x="65" y="256"/>
                    <a:pt x="65" y="256"/>
                  </a:cubicBezTo>
                  <a:cubicBezTo>
                    <a:pt x="65" y="256"/>
                    <a:pt x="66" y="256"/>
                    <a:pt x="66" y="256"/>
                  </a:cubicBezTo>
                  <a:cubicBezTo>
                    <a:pt x="66" y="256"/>
                    <a:pt x="67" y="256"/>
                    <a:pt x="67" y="256"/>
                  </a:cubicBezTo>
                  <a:cubicBezTo>
                    <a:pt x="68" y="256"/>
                    <a:pt x="68" y="256"/>
                    <a:pt x="69" y="256"/>
                  </a:cubicBezTo>
                  <a:cubicBezTo>
                    <a:pt x="69" y="256"/>
                    <a:pt x="69" y="256"/>
                    <a:pt x="69" y="256"/>
                  </a:cubicBezTo>
                  <a:cubicBezTo>
                    <a:pt x="69" y="256"/>
                    <a:pt x="69" y="256"/>
                    <a:pt x="69" y="256"/>
                  </a:cubicBezTo>
                  <a:cubicBezTo>
                    <a:pt x="70" y="256"/>
                    <a:pt x="70" y="256"/>
                    <a:pt x="70" y="256"/>
                  </a:cubicBezTo>
                  <a:cubicBezTo>
                    <a:pt x="70" y="256"/>
                    <a:pt x="71" y="256"/>
                    <a:pt x="71" y="256"/>
                  </a:cubicBezTo>
                  <a:cubicBezTo>
                    <a:pt x="71" y="256"/>
                    <a:pt x="72" y="256"/>
                    <a:pt x="72" y="256"/>
                  </a:cubicBezTo>
                  <a:cubicBezTo>
                    <a:pt x="73" y="256"/>
                    <a:pt x="73" y="256"/>
                    <a:pt x="73" y="256"/>
                  </a:cubicBezTo>
                  <a:cubicBezTo>
                    <a:pt x="74" y="256"/>
                    <a:pt x="74" y="256"/>
                    <a:pt x="74" y="256"/>
                  </a:cubicBezTo>
                  <a:cubicBezTo>
                    <a:pt x="74" y="256"/>
                    <a:pt x="74" y="256"/>
                    <a:pt x="74" y="256"/>
                  </a:cubicBezTo>
                  <a:cubicBezTo>
                    <a:pt x="75" y="256"/>
                    <a:pt x="75" y="256"/>
                    <a:pt x="75" y="256"/>
                  </a:cubicBezTo>
                  <a:cubicBezTo>
                    <a:pt x="76" y="256"/>
                    <a:pt x="76" y="256"/>
                    <a:pt x="76" y="256"/>
                  </a:cubicBezTo>
                  <a:cubicBezTo>
                    <a:pt x="76" y="256"/>
                    <a:pt x="76" y="256"/>
                    <a:pt x="76" y="256"/>
                  </a:cubicBezTo>
                  <a:cubicBezTo>
                    <a:pt x="77" y="256"/>
                    <a:pt x="77" y="256"/>
                    <a:pt x="77" y="256"/>
                  </a:cubicBezTo>
                  <a:cubicBezTo>
                    <a:pt x="77" y="256"/>
                    <a:pt x="77" y="256"/>
                    <a:pt x="77" y="256"/>
                  </a:cubicBezTo>
                  <a:cubicBezTo>
                    <a:pt x="78" y="256"/>
                    <a:pt x="78" y="256"/>
                    <a:pt x="79" y="256"/>
                  </a:cubicBezTo>
                  <a:cubicBezTo>
                    <a:pt x="79" y="256"/>
                    <a:pt x="80" y="256"/>
                    <a:pt x="80" y="256"/>
                  </a:cubicBezTo>
                  <a:cubicBezTo>
                    <a:pt x="80" y="256"/>
                    <a:pt x="81" y="256"/>
                    <a:pt x="81" y="256"/>
                  </a:cubicBezTo>
                  <a:cubicBezTo>
                    <a:pt x="82" y="256"/>
                    <a:pt x="82" y="256"/>
                    <a:pt x="83" y="256"/>
                  </a:cubicBezTo>
                  <a:cubicBezTo>
                    <a:pt x="84" y="256"/>
                    <a:pt x="84" y="256"/>
                    <a:pt x="84" y="256"/>
                  </a:cubicBezTo>
                  <a:cubicBezTo>
                    <a:pt x="84" y="256"/>
                    <a:pt x="84" y="256"/>
                    <a:pt x="84" y="256"/>
                  </a:cubicBezTo>
                  <a:cubicBezTo>
                    <a:pt x="84" y="256"/>
                    <a:pt x="84" y="256"/>
                    <a:pt x="84" y="256"/>
                  </a:cubicBezTo>
                  <a:cubicBezTo>
                    <a:pt x="84" y="256"/>
                    <a:pt x="84" y="256"/>
                    <a:pt x="84" y="256"/>
                  </a:cubicBezTo>
                  <a:cubicBezTo>
                    <a:pt x="85" y="256"/>
                    <a:pt x="85" y="256"/>
                    <a:pt x="86" y="256"/>
                  </a:cubicBezTo>
                  <a:cubicBezTo>
                    <a:pt x="86" y="256"/>
                    <a:pt x="87" y="256"/>
                    <a:pt x="87" y="256"/>
                  </a:cubicBezTo>
                  <a:cubicBezTo>
                    <a:pt x="88" y="256"/>
                    <a:pt x="88" y="256"/>
                    <a:pt x="89" y="255"/>
                  </a:cubicBezTo>
                  <a:cubicBezTo>
                    <a:pt x="89" y="255"/>
                    <a:pt x="90" y="255"/>
                    <a:pt x="91" y="255"/>
                  </a:cubicBezTo>
                  <a:cubicBezTo>
                    <a:pt x="91" y="255"/>
                    <a:pt x="92" y="255"/>
                    <a:pt x="92" y="255"/>
                  </a:cubicBezTo>
                  <a:cubicBezTo>
                    <a:pt x="93" y="255"/>
                    <a:pt x="94" y="255"/>
                    <a:pt x="94" y="255"/>
                  </a:cubicBezTo>
                  <a:cubicBezTo>
                    <a:pt x="95" y="255"/>
                    <a:pt x="95" y="255"/>
                    <a:pt x="96" y="255"/>
                  </a:cubicBezTo>
                  <a:cubicBezTo>
                    <a:pt x="97" y="255"/>
                    <a:pt x="98" y="255"/>
                    <a:pt x="99" y="255"/>
                  </a:cubicBezTo>
                  <a:cubicBezTo>
                    <a:pt x="100" y="254"/>
                    <a:pt x="100" y="254"/>
                    <a:pt x="101" y="254"/>
                  </a:cubicBezTo>
                  <a:cubicBezTo>
                    <a:pt x="102" y="254"/>
                    <a:pt x="102" y="254"/>
                    <a:pt x="102" y="254"/>
                  </a:cubicBezTo>
                  <a:cubicBezTo>
                    <a:pt x="102" y="254"/>
                    <a:pt x="102" y="254"/>
                    <a:pt x="102" y="254"/>
                  </a:cubicBezTo>
                  <a:cubicBezTo>
                    <a:pt x="103" y="254"/>
                    <a:pt x="103" y="254"/>
                    <a:pt x="103" y="254"/>
                  </a:cubicBezTo>
                  <a:cubicBezTo>
                    <a:pt x="103" y="254"/>
                    <a:pt x="104" y="254"/>
                    <a:pt x="104" y="254"/>
                  </a:cubicBezTo>
                  <a:cubicBezTo>
                    <a:pt x="105" y="254"/>
                    <a:pt x="106" y="254"/>
                    <a:pt x="107" y="253"/>
                  </a:cubicBezTo>
                  <a:cubicBezTo>
                    <a:pt x="107" y="253"/>
                    <a:pt x="108" y="253"/>
                    <a:pt x="108" y="253"/>
                  </a:cubicBezTo>
                  <a:cubicBezTo>
                    <a:pt x="109" y="253"/>
                    <a:pt x="109" y="253"/>
                    <a:pt x="109" y="253"/>
                  </a:cubicBezTo>
                  <a:cubicBezTo>
                    <a:pt x="110" y="253"/>
                    <a:pt x="110" y="253"/>
                    <a:pt x="111" y="253"/>
                  </a:cubicBezTo>
                  <a:cubicBezTo>
                    <a:pt x="111" y="253"/>
                    <a:pt x="112" y="253"/>
                    <a:pt x="112" y="253"/>
                  </a:cubicBezTo>
                  <a:cubicBezTo>
                    <a:pt x="114" y="252"/>
                    <a:pt x="115" y="252"/>
                    <a:pt x="117" y="252"/>
                  </a:cubicBezTo>
                  <a:cubicBezTo>
                    <a:pt x="117" y="252"/>
                    <a:pt x="117" y="252"/>
                    <a:pt x="117" y="252"/>
                  </a:cubicBezTo>
                  <a:cubicBezTo>
                    <a:pt x="119" y="252"/>
                    <a:pt x="120" y="251"/>
                    <a:pt x="122" y="251"/>
                  </a:cubicBezTo>
                  <a:cubicBezTo>
                    <a:pt x="122" y="251"/>
                    <a:pt x="122" y="251"/>
                    <a:pt x="122" y="251"/>
                  </a:cubicBezTo>
                  <a:cubicBezTo>
                    <a:pt x="124" y="251"/>
                    <a:pt x="125" y="251"/>
                    <a:pt x="126" y="251"/>
                  </a:cubicBezTo>
                  <a:cubicBezTo>
                    <a:pt x="133" y="337"/>
                    <a:pt x="133" y="337"/>
                    <a:pt x="133" y="337"/>
                  </a:cubicBezTo>
                  <a:cubicBezTo>
                    <a:pt x="320" y="337"/>
                    <a:pt x="320" y="337"/>
                    <a:pt x="320" y="337"/>
                  </a:cubicBezTo>
                  <a:cubicBezTo>
                    <a:pt x="322" y="337"/>
                    <a:pt x="336" y="337"/>
                    <a:pt x="356" y="337"/>
                  </a:cubicBezTo>
                  <a:cubicBezTo>
                    <a:pt x="376" y="336"/>
                    <a:pt x="402" y="336"/>
                    <a:pt x="430" y="336"/>
                  </a:cubicBezTo>
                  <a:cubicBezTo>
                    <a:pt x="458" y="335"/>
                    <a:pt x="488" y="335"/>
                    <a:pt x="515" y="335"/>
                  </a:cubicBezTo>
                  <a:cubicBezTo>
                    <a:pt x="542" y="335"/>
                    <a:pt x="566" y="335"/>
                    <a:pt x="583" y="334"/>
                  </a:cubicBezTo>
                  <a:cubicBezTo>
                    <a:pt x="584" y="334"/>
                    <a:pt x="585" y="334"/>
                    <a:pt x="585" y="334"/>
                  </a:cubicBezTo>
                  <a:cubicBezTo>
                    <a:pt x="586" y="334"/>
                    <a:pt x="587" y="334"/>
                    <a:pt x="588" y="334"/>
                  </a:cubicBezTo>
                  <a:cubicBezTo>
                    <a:pt x="588" y="334"/>
                    <a:pt x="589" y="334"/>
                    <a:pt x="590" y="334"/>
                  </a:cubicBezTo>
                  <a:cubicBezTo>
                    <a:pt x="591" y="334"/>
                    <a:pt x="591" y="334"/>
                    <a:pt x="592" y="334"/>
                  </a:cubicBezTo>
                  <a:cubicBezTo>
                    <a:pt x="593" y="334"/>
                    <a:pt x="594" y="334"/>
                    <a:pt x="594" y="334"/>
                  </a:cubicBezTo>
                  <a:cubicBezTo>
                    <a:pt x="595" y="334"/>
                    <a:pt x="596" y="334"/>
                    <a:pt x="597" y="334"/>
                  </a:cubicBezTo>
                  <a:cubicBezTo>
                    <a:pt x="597" y="334"/>
                    <a:pt x="597" y="334"/>
                    <a:pt x="597" y="334"/>
                  </a:cubicBezTo>
                  <a:cubicBezTo>
                    <a:pt x="598" y="334"/>
                    <a:pt x="598" y="334"/>
                    <a:pt x="599" y="334"/>
                  </a:cubicBezTo>
                  <a:cubicBezTo>
                    <a:pt x="600" y="334"/>
                    <a:pt x="600" y="334"/>
                    <a:pt x="601" y="334"/>
                  </a:cubicBezTo>
                  <a:cubicBezTo>
                    <a:pt x="602" y="334"/>
                    <a:pt x="602" y="334"/>
                    <a:pt x="602" y="334"/>
                  </a:cubicBezTo>
                  <a:cubicBezTo>
                    <a:pt x="602" y="334"/>
                    <a:pt x="603" y="334"/>
                    <a:pt x="603" y="334"/>
                  </a:cubicBezTo>
                  <a:cubicBezTo>
                    <a:pt x="604" y="334"/>
                    <a:pt x="604" y="334"/>
                    <a:pt x="605" y="334"/>
                  </a:cubicBezTo>
                  <a:cubicBezTo>
                    <a:pt x="606" y="334"/>
                    <a:pt x="606" y="334"/>
                    <a:pt x="606" y="334"/>
                  </a:cubicBezTo>
                  <a:cubicBezTo>
                    <a:pt x="607" y="334"/>
                    <a:pt x="607" y="334"/>
                    <a:pt x="607" y="334"/>
                  </a:cubicBezTo>
                  <a:cubicBezTo>
                    <a:pt x="608" y="334"/>
                    <a:pt x="608" y="334"/>
                    <a:pt x="609" y="334"/>
                  </a:cubicBezTo>
                  <a:cubicBezTo>
                    <a:pt x="610" y="334"/>
                    <a:pt x="610" y="334"/>
                    <a:pt x="611" y="334"/>
                  </a:cubicBezTo>
                  <a:cubicBezTo>
                    <a:pt x="611" y="334"/>
                    <a:pt x="611" y="334"/>
                    <a:pt x="611" y="334"/>
                  </a:cubicBezTo>
                  <a:cubicBezTo>
                    <a:pt x="612" y="334"/>
                    <a:pt x="612" y="334"/>
                    <a:pt x="613" y="334"/>
                  </a:cubicBezTo>
                  <a:cubicBezTo>
                    <a:pt x="614" y="334"/>
                    <a:pt x="615" y="334"/>
                    <a:pt x="616" y="334"/>
                  </a:cubicBezTo>
                  <a:cubicBezTo>
                    <a:pt x="617" y="334"/>
                    <a:pt x="618" y="334"/>
                    <a:pt x="619" y="334"/>
                  </a:cubicBezTo>
                  <a:cubicBezTo>
                    <a:pt x="619" y="334"/>
                    <a:pt x="620" y="334"/>
                    <a:pt x="621" y="333"/>
                  </a:cubicBezTo>
                  <a:cubicBezTo>
                    <a:pt x="621" y="333"/>
                    <a:pt x="622" y="333"/>
                    <a:pt x="622" y="333"/>
                  </a:cubicBezTo>
                  <a:cubicBezTo>
                    <a:pt x="622" y="333"/>
                    <a:pt x="622" y="333"/>
                    <a:pt x="622" y="333"/>
                  </a:cubicBezTo>
                  <a:cubicBezTo>
                    <a:pt x="623" y="333"/>
                    <a:pt x="623" y="333"/>
                    <a:pt x="623" y="333"/>
                  </a:cubicBezTo>
                  <a:cubicBezTo>
                    <a:pt x="624" y="333"/>
                    <a:pt x="624" y="333"/>
                    <a:pt x="625" y="333"/>
                  </a:cubicBezTo>
                  <a:cubicBezTo>
                    <a:pt x="625" y="333"/>
                    <a:pt x="625" y="333"/>
                    <a:pt x="625" y="333"/>
                  </a:cubicBezTo>
                  <a:cubicBezTo>
                    <a:pt x="625" y="333"/>
                    <a:pt x="625" y="333"/>
                    <a:pt x="625" y="333"/>
                  </a:cubicBezTo>
                  <a:cubicBezTo>
                    <a:pt x="625" y="333"/>
                    <a:pt x="625" y="333"/>
                    <a:pt x="625" y="333"/>
                  </a:cubicBezTo>
                  <a:cubicBezTo>
                    <a:pt x="626" y="333"/>
                    <a:pt x="627" y="333"/>
                    <a:pt x="627" y="333"/>
                  </a:cubicBezTo>
                  <a:cubicBezTo>
                    <a:pt x="628" y="333"/>
                    <a:pt x="628" y="333"/>
                    <a:pt x="628" y="333"/>
                  </a:cubicBezTo>
                  <a:cubicBezTo>
                    <a:pt x="628" y="333"/>
                    <a:pt x="628" y="333"/>
                    <a:pt x="628" y="333"/>
                  </a:cubicBezTo>
                  <a:cubicBezTo>
                    <a:pt x="629" y="333"/>
                    <a:pt x="629" y="333"/>
                    <a:pt x="629" y="333"/>
                  </a:cubicBezTo>
                  <a:cubicBezTo>
                    <a:pt x="630" y="333"/>
                    <a:pt x="630" y="333"/>
                    <a:pt x="631" y="333"/>
                  </a:cubicBezTo>
                  <a:cubicBezTo>
                    <a:pt x="631" y="333"/>
                    <a:pt x="632" y="333"/>
                    <a:pt x="632" y="333"/>
                  </a:cubicBezTo>
                  <a:cubicBezTo>
                    <a:pt x="633" y="332"/>
                    <a:pt x="633" y="332"/>
                    <a:pt x="633" y="332"/>
                  </a:cubicBezTo>
                  <a:cubicBezTo>
                    <a:pt x="634" y="332"/>
                    <a:pt x="634" y="332"/>
                    <a:pt x="634" y="332"/>
                  </a:cubicBezTo>
                  <a:cubicBezTo>
                    <a:pt x="634" y="332"/>
                    <a:pt x="634" y="332"/>
                    <a:pt x="634" y="332"/>
                  </a:cubicBezTo>
                  <a:cubicBezTo>
                    <a:pt x="635" y="332"/>
                    <a:pt x="635" y="332"/>
                    <a:pt x="636" y="332"/>
                  </a:cubicBezTo>
                  <a:cubicBezTo>
                    <a:pt x="636" y="332"/>
                    <a:pt x="636" y="332"/>
                    <a:pt x="636" y="332"/>
                  </a:cubicBezTo>
                  <a:cubicBezTo>
                    <a:pt x="636" y="332"/>
                    <a:pt x="636" y="332"/>
                    <a:pt x="636" y="332"/>
                  </a:cubicBezTo>
                  <a:cubicBezTo>
                    <a:pt x="636" y="332"/>
                    <a:pt x="637" y="332"/>
                    <a:pt x="637" y="332"/>
                  </a:cubicBezTo>
                  <a:cubicBezTo>
                    <a:pt x="638" y="332"/>
                    <a:pt x="638" y="332"/>
                    <a:pt x="638" y="332"/>
                  </a:cubicBezTo>
                  <a:cubicBezTo>
                    <a:pt x="638" y="332"/>
                    <a:pt x="638" y="332"/>
                    <a:pt x="638" y="332"/>
                  </a:cubicBezTo>
                  <a:cubicBezTo>
                    <a:pt x="639" y="332"/>
                    <a:pt x="639" y="332"/>
                    <a:pt x="639" y="332"/>
                  </a:cubicBezTo>
                  <a:cubicBezTo>
                    <a:pt x="639" y="332"/>
                    <a:pt x="639" y="332"/>
                    <a:pt x="639" y="332"/>
                  </a:cubicBezTo>
                  <a:cubicBezTo>
                    <a:pt x="640" y="331"/>
                    <a:pt x="642" y="331"/>
                    <a:pt x="643" y="331"/>
                  </a:cubicBezTo>
                  <a:cubicBezTo>
                    <a:pt x="643" y="331"/>
                    <a:pt x="643" y="331"/>
                    <a:pt x="643" y="331"/>
                  </a:cubicBezTo>
                  <a:cubicBezTo>
                    <a:pt x="643" y="331"/>
                    <a:pt x="643" y="331"/>
                    <a:pt x="643" y="331"/>
                  </a:cubicBezTo>
                  <a:cubicBezTo>
                    <a:pt x="644" y="331"/>
                    <a:pt x="645" y="330"/>
                    <a:pt x="645" y="330"/>
                  </a:cubicBezTo>
                  <a:cubicBezTo>
                    <a:pt x="645" y="330"/>
                    <a:pt x="645" y="330"/>
                    <a:pt x="645" y="330"/>
                  </a:cubicBezTo>
                  <a:cubicBezTo>
                    <a:pt x="646" y="330"/>
                    <a:pt x="646" y="330"/>
                    <a:pt x="646" y="330"/>
                  </a:cubicBezTo>
                  <a:cubicBezTo>
                    <a:pt x="646" y="330"/>
                    <a:pt x="647" y="330"/>
                    <a:pt x="647" y="330"/>
                  </a:cubicBezTo>
                  <a:cubicBezTo>
                    <a:pt x="648" y="330"/>
                    <a:pt x="648" y="330"/>
                    <a:pt x="648" y="330"/>
                  </a:cubicBezTo>
                  <a:cubicBezTo>
                    <a:pt x="648" y="330"/>
                    <a:pt x="648" y="330"/>
                    <a:pt x="648" y="330"/>
                  </a:cubicBezTo>
                  <a:cubicBezTo>
                    <a:pt x="648" y="329"/>
                    <a:pt x="648" y="329"/>
                    <a:pt x="648" y="329"/>
                  </a:cubicBezTo>
                  <a:cubicBezTo>
                    <a:pt x="649" y="329"/>
                    <a:pt x="649" y="329"/>
                    <a:pt x="649" y="329"/>
                  </a:cubicBezTo>
                  <a:cubicBezTo>
                    <a:pt x="650" y="329"/>
                    <a:pt x="650" y="329"/>
                    <a:pt x="650" y="329"/>
                  </a:cubicBezTo>
                  <a:cubicBezTo>
                    <a:pt x="650" y="329"/>
                    <a:pt x="650" y="329"/>
                    <a:pt x="650" y="329"/>
                  </a:cubicBezTo>
                  <a:cubicBezTo>
                    <a:pt x="650" y="329"/>
                    <a:pt x="650" y="329"/>
                    <a:pt x="650" y="329"/>
                  </a:cubicBezTo>
                  <a:cubicBezTo>
                    <a:pt x="650" y="329"/>
                    <a:pt x="650" y="329"/>
                    <a:pt x="650" y="329"/>
                  </a:cubicBezTo>
                  <a:cubicBezTo>
                    <a:pt x="651" y="328"/>
                    <a:pt x="651" y="328"/>
                    <a:pt x="651" y="328"/>
                  </a:cubicBezTo>
                  <a:cubicBezTo>
                    <a:pt x="651" y="328"/>
                    <a:pt x="651" y="328"/>
                    <a:pt x="651" y="328"/>
                  </a:cubicBezTo>
                  <a:cubicBezTo>
                    <a:pt x="652" y="328"/>
                    <a:pt x="652" y="328"/>
                    <a:pt x="652" y="328"/>
                  </a:cubicBezTo>
                  <a:cubicBezTo>
                    <a:pt x="653" y="327"/>
                    <a:pt x="653" y="327"/>
                    <a:pt x="653" y="327"/>
                  </a:cubicBezTo>
                  <a:cubicBezTo>
                    <a:pt x="653" y="327"/>
                    <a:pt x="653" y="327"/>
                    <a:pt x="653" y="327"/>
                  </a:cubicBezTo>
                  <a:cubicBezTo>
                    <a:pt x="653" y="327"/>
                    <a:pt x="653" y="327"/>
                    <a:pt x="653" y="327"/>
                  </a:cubicBezTo>
                  <a:cubicBezTo>
                    <a:pt x="653" y="327"/>
                    <a:pt x="653" y="327"/>
                    <a:pt x="653" y="327"/>
                  </a:cubicBezTo>
                  <a:cubicBezTo>
                    <a:pt x="654" y="327"/>
                    <a:pt x="654" y="326"/>
                    <a:pt x="655" y="326"/>
                  </a:cubicBezTo>
                  <a:cubicBezTo>
                    <a:pt x="655" y="326"/>
                    <a:pt x="655" y="326"/>
                    <a:pt x="655" y="326"/>
                  </a:cubicBezTo>
                  <a:cubicBezTo>
                    <a:pt x="656" y="326"/>
                    <a:pt x="656" y="326"/>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8" y="325"/>
                    <a:pt x="658" y="325"/>
                    <a:pt x="658" y="325"/>
                  </a:cubicBezTo>
                  <a:cubicBezTo>
                    <a:pt x="658" y="325"/>
                    <a:pt x="658" y="325"/>
                    <a:pt x="658" y="325"/>
                  </a:cubicBezTo>
                  <a:cubicBezTo>
                    <a:pt x="658" y="325"/>
                    <a:pt x="658" y="325"/>
                    <a:pt x="658" y="325"/>
                  </a:cubicBezTo>
                  <a:cubicBezTo>
                    <a:pt x="658" y="325"/>
                    <a:pt x="658" y="325"/>
                    <a:pt x="658" y="325"/>
                  </a:cubicBezTo>
                  <a:cubicBezTo>
                    <a:pt x="658" y="325"/>
                    <a:pt x="658" y="325"/>
                    <a:pt x="658" y="325"/>
                  </a:cubicBezTo>
                  <a:cubicBezTo>
                    <a:pt x="658" y="325"/>
                    <a:pt x="658" y="325"/>
                    <a:pt x="658" y="325"/>
                  </a:cubicBezTo>
                  <a:cubicBezTo>
                    <a:pt x="658" y="325"/>
                    <a:pt x="658" y="325"/>
                    <a:pt x="658" y="325"/>
                  </a:cubicBezTo>
                  <a:cubicBezTo>
                    <a:pt x="658" y="325"/>
                    <a:pt x="658" y="325"/>
                    <a:pt x="658" y="325"/>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3"/>
                    <a:pt x="658" y="323"/>
                    <a:pt x="658" y="323"/>
                  </a:cubicBezTo>
                  <a:cubicBezTo>
                    <a:pt x="658" y="323"/>
                    <a:pt x="658" y="323"/>
                    <a:pt x="658" y="323"/>
                  </a:cubicBezTo>
                  <a:cubicBezTo>
                    <a:pt x="658" y="323"/>
                    <a:pt x="658" y="323"/>
                    <a:pt x="658" y="323"/>
                  </a:cubicBezTo>
                  <a:cubicBezTo>
                    <a:pt x="658" y="323"/>
                    <a:pt x="658" y="323"/>
                    <a:pt x="658" y="323"/>
                  </a:cubicBezTo>
                  <a:cubicBezTo>
                    <a:pt x="658" y="323"/>
                    <a:pt x="658" y="323"/>
                    <a:pt x="658" y="323"/>
                  </a:cubicBezTo>
                  <a:cubicBezTo>
                    <a:pt x="658" y="323"/>
                    <a:pt x="658" y="323"/>
                    <a:pt x="658" y="323"/>
                  </a:cubicBezTo>
                  <a:cubicBezTo>
                    <a:pt x="658" y="323"/>
                    <a:pt x="658" y="323"/>
                    <a:pt x="658" y="323"/>
                  </a:cubicBezTo>
                  <a:cubicBezTo>
                    <a:pt x="658" y="323"/>
                    <a:pt x="658" y="323"/>
                    <a:pt x="658" y="323"/>
                  </a:cubicBezTo>
                  <a:cubicBezTo>
                    <a:pt x="658" y="322"/>
                    <a:pt x="658" y="322"/>
                    <a:pt x="658" y="322"/>
                  </a:cubicBezTo>
                  <a:cubicBezTo>
                    <a:pt x="658" y="322"/>
                    <a:pt x="658" y="322"/>
                    <a:pt x="658" y="322"/>
                  </a:cubicBezTo>
                  <a:cubicBezTo>
                    <a:pt x="658" y="322"/>
                    <a:pt x="658" y="322"/>
                    <a:pt x="658" y="322"/>
                  </a:cubicBezTo>
                  <a:cubicBezTo>
                    <a:pt x="658" y="321"/>
                    <a:pt x="658" y="321"/>
                    <a:pt x="658" y="321"/>
                  </a:cubicBezTo>
                  <a:cubicBezTo>
                    <a:pt x="658" y="321"/>
                    <a:pt x="658" y="321"/>
                    <a:pt x="658" y="321"/>
                  </a:cubicBezTo>
                  <a:cubicBezTo>
                    <a:pt x="658" y="321"/>
                    <a:pt x="658" y="321"/>
                    <a:pt x="658" y="321"/>
                  </a:cubicBezTo>
                  <a:cubicBezTo>
                    <a:pt x="658" y="321"/>
                    <a:pt x="658" y="321"/>
                    <a:pt x="658" y="321"/>
                  </a:cubicBezTo>
                  <a:cubicBezTo>
                    <a:pt x="658" y="321"/>
                    <a:pt x="658" y="321"/>
                    <a:pt x="658" y="321"/>
                  </a:cubicBezTo>
                  <a:cubicBezTo>
                    <a:pt x="657" y="287"/>
                    <a:pt x="657" y="287"/>
                    <a:pt x="657" y="287"/>
                  </a:cubicBezTo>
                  <a:cubicBezTo>
                    <a:pt x="656" y="244"/>
                    <a:pt x="656" y="244"/>
                    <a:pt x="656" y="244"/>
                  </a:cubicBezTo>
                  <a:cubicBezTo>
                    <a:pt x="657" y="244"/>
                    <a:pt x="658" y="244"/>
                    <a:pt x="659" y="244"/>
                  </a:cubicBezTo>
                  <a:cubicBezTo>
                    <a:pt x="659" y="244"/>
                    <a:pt x="659" y="244"/>
                    <a:pt x="659" y="244"/>
                  </a:cubicBezTo>
                  <a:cubicBezTo>
                    <a:pt x="661" y="244"/>
                    <a:pt x="663" y="244"/>
                    <a:pt x="665" y="244"/>
                  </a:cubicBezTo>
                  <a:cubicBezTo>
                    <a:pt x="666" y="244"/>
                    <a:pt x="667" y="244"/>
                    <a:pt x="668" y="244"/>
                  </a:cubicBezTo>
                  <a:cubicBezTo>
                    <a:pt x="669" y="244"/>
                    <a:pt x="670" y="244"/>
                    <a:pt x="671" y="244"/>
                  </a:cubicBezTo>
                  <a:cubicBezTo>
                    <a:pt x="671" y="244"/>
                    <a:pt x="671" y="244"/>
                    <a:pt x="671" y="244"/>
                  </a:cubicBezTo>
                  <a:cubicBezTo>
                    <a:pt x="672" y="244"/>
                    <a:pt x="673" y="244"/>
                    <a:pt x="674" y="244"/>
                  </a:cubicBezTo>
                  <a:cubicBezTo>
                    <a:pt x="675" y="244"/>
                    <a:pt x="675" y="244"/>
                    <a:pt x="675" y="244"/>
                  </a:cubicBezTo>
                  <a:cubicBezTo>
                    <a:pt x="675" y="244"/>
                    <a:pt x="675" y="244"/>
                    <a:pt x="675" y="244"/>
                  </a:cubicBezTo>
                  <a:cubicBezTo>
                    <a:pt x="676" y="244"/>
                    <a:pt x="677" y="244"/>
                    <a:pt x="678" y="244"/>
                  </a:cubicBezTo>
                  <a:cubicBezTo>
                    <a:pt x="678" y="244"/>
                    <a:pt x="679" y="244"/>
                    <a:pt x="680" y="244"/>
                  </a:cubicBezTo>
                  <a:cubicBezTo>
                    <a:pt x="681" y="244"/>
                    <a:pt x="682" y="245"/>
                    <a:pt x="683" y="245"/>
                  </a:cubicBezTo>
                  <a:cubicBezTo>
                    <a:pt x="683" y="245"/>
                    <a:pt x="683" y="245"/>
                    <a:pt x="683" y="245"/>
                  </a:cubicBezTo>
                  <a:cubicBezTo>
                    <a:pt x="684" y="245"/>
                    <a:pt x="684" y="245"/>
                    <a:pt x="684" y="245"/>
                  </a:cubicBezTo>
                  <a:cubicBezTo>
                    <a:pt x="684" y="245"/>
                    <a:pt x="684" y="245"/>
                    <a:pt x="684" y="245"/>
                  </a:cubicBezTo>
                  <a:cubicBezTo>
                    <a:pt x="685" y="245"/>
                    <a:pt x="685" y="245"/>
                    <a:pt x="685" y="245"/>
                  </a:cubicBezTo>
                  <a:cubicBezTo>
                    <a:pt x="686" y="245"/>
                    <a:pt x="687" y="245"/>
                    <a:pt x="688" y="245"/>
                  </a:cubicBezTo>
                  <a:cubicBezTo>
                    <a:pt x="688" y="245"/>
                    <a:pt x="689" y="245"/>
                    <a:pt x="689" y="245"/>
                  </a:cubicBezTo>
                  <a:cubicBezTo>
                    <a:pt x="690" y="245"/>
                    <a:pt x="690" y="245"/>
                    <a:pt x="690" y="245"/>
                  </a:cubicBezTo>
                  <a:cubicBezTo>
                    <a:pt x="690" y="245"/>
                    <a:pt x="690" y="245"/>
                    <a:pt x="690" y="245"/>
                  </a:cubicBezTo>
                  <a:cubicBezTo>
                    <a:pt x="690" y="245"/>
                    <a:pt x="690" y="245"/>
                    <a:pt x="690" y="245"/>
                  </a:cubicBezTo>
                  <a:cubicBezTo>
                    <a:pt x="691" y="245"/>
                    <a:pt x="691" y="245"/>
                    <a:pt x="691" y="245"/>
                  </a:cubicBezTo>
                  <a:cubicBezTo>
                    <a:pt x="691" y="245"/>
                    <a:pt x="692" y="245"/>
                    <a:pt x="692" y="245"/>
                  </a:cubicBezTo>
                  <a:cubicBezTo>
                    <a:pt x="693" y="245"/>
                    <a:pt x="693" y="245"/>
                    <a:pt x="694" y="245"/>
                  </a:cubicBezTo>
                  <a:cubicBezTo>
                    <a:pt x="695" y="245"/>
                    <a:pt x="695" y="245"/>
                    <a:pt x="695" y="245"/>
                  </a:cubicBezTo>
                  <a:cubicBezTo>
                    <a:pt x="696" y="245"/>
                    <a:pt x="696" y="245"/>
                    <a:pt x="696" y="245"/>
                  </a:cubicBezTo>
                  <a:cubicBezTo>
                    <a:pt x="697" y="246"/>
                    <a:pt x="697" y="246"/>
                    <a:pt x="697" y="246"/>
                  </a:cubicBezTo>
                  <a:cubicBezTo>
                    <a:pt x="698" y="246"/>
                    <a:pt x="698" y="246"/>
                    <a:pt x="698" y="246"/>
                  </a:cubicBezTo>
                  <a:cubicBezTo>
                    <a:pt x="699" y="246"/>
                    <a:pt x="699" y="246"/>
                    <a:pt x="699" y="246"/>
                  </a:cubicBezTo>
                  <a:cubicBezTo>
                    <a:pt x="700" y="246"/>
                    <a:pt x="700" y="246"/>
                    <a:pt x="700" y="246"/>
                  </a:cubicBezTo>
                  <a:cubicBezTo>
                    <a:pt x="701" y="246"/>
                    <a:pt x="701" y="246"/>
                    <a:pt x="701" y="246"/>
                  </a:cubicBezTo>
                  <a:cubicBezTo>
                    <a:pt x="702" y="246"/>
                    <a:pt x="702" y="246"/>
                    <a:pt x="702" y="246"/>
                  </a:cubicBezTo>
                  <a:cubicBezTo>
                    <a:pt x="702" y="246"/>
                    <a:pt x="702" y="246"/>
                    <a:pt x="702" y="246"/>
                  </a:cubicBezTo>
                  <a:cubicBezTo>
                    <a:pt x="703" y="246"/>
                    <a:pt x="703" y="246"/>
                    <a:pt x="703" y="246"/>
                  </a:cubicBezTo>
                  <a:cubicBezTo>
                    <a:pt x="703" y="246"/>
                    <a:pt x="703" y="246"/>
                    <a:pt x="703" y="246"/>
                  </a:cubicBezTo>
                  <a:cubicBezTo>
                    <a:pt x="704" y="246"/>
                    <a:pt x="704" y="246"/>
                    <a:pt x="704" y="246"/>
                  </a:cubicBezTo>
                  <a:cubicBezTo>
                    <a:pt x="704" y="246"/>
                    <a:pt x="704" y="246"/>
                    <a:pt x="704" y="246"/>
                  </a:cubicBezTo>
                  <a:cubicBezTo>
                    <a:pt x="704" y="246"/>
                    <a:pt x="704" y="246"/>
                    <a:pt x="704" y="246"/>
                  </a:cubicBezTo>
                  <a:cubicBezTo>
                    <a:pt x="705" y="246"/>
                    <a:pt x="705" y="246"/>
                    <a:pt x="705" y="246"/>
                  </a:cubicBezTo>
                  <a:cubicBezTo>
                    <a:pt x="705" y="246"/>
                    <a:pt x="705" y="246"/>
                    <a:pt x="705" y="246"/>
                  </a:cubicBezTo>
                  <a:cubicBezTo>
                    <a:pt x="706" y="246"/>
                    <a:pt x="706" y="246"/>
                    <a:pt x="706" y="246"/>
                  </a:cubicBezTo>
                  <a:cubicBezTo>
                    <a:pt x="707" y="246"/>
                    <a:pt x="707" y="246"/>
                    <a:pt x="707" y="246"/>
                  </a:cubicBezTo>
                  <a:cubicBezTo>
                    <a:pt x="708" y="245"/>
                    <a:pt x="708" y="245"/>
                    <a:pt x="708" y="245"/>
                  </a:cubicBezTo>
                  <a:cubicBezTo>
                    <a:pt x="708" y="245"/>
                    <a:pt x="708" y="245"/>
                    <a:pt x="708" y="245"/>
                  </a:cubicBezTo>
                  <a:cubicBezTo>
                    <a:pt x="709" y="245"/>
                    <a:pt x="709" y="245"/>
                    <a:pt x="709" y="245"/>
                  </a:cubicBezTo>
                  <a:cubicBezTo>
                    <a:pt x="709" y="245"/>
                    <a:pt x="709" y="245"/>
                    <a:pt x="709" y="245"/>
                  </a:cubicBezTo>
                  <a:cubicBezTo>
                    <a:pt x="709" y="245"/>
                    <a:pt x="709" y="245"/>
                    <a:pt x="709" y="245"/>
                  </a:cubicBezTo>
                  <a:cubicBezTo>
                    <a:pt x="710" y="245"/>
                    <a:pt x="710" y="245"/>
                    <a:pt x="710" y="245"/>
                  </a:cubicBezTo>
                  <a:cubicBezTo>
                    <a:pt x="711" y="245"/>
                    <a:pt x="711" y="245"/>
                    <a:pt x="711" y="245"/>
                  </a:cubicBezTo>
                  <a:cubicBezTo>
                    <a:pt x="712" y="245"/>
                    <a:pt x="712" y="245"/>
                    <a:pt x="712" y="245"/>
                  </a:cubicBezTo>
                  <a:cubicBezTo>
                    <a:pt x="713" y="245"/>
                    <a:pt x="713" y="245"/>
                    <a:pt x="713" y="245"/>
                  </a:cubicBezTo>
                  <a:cubicBezTo>
                    <a:pt x="714" y="245"/>
                    <a:pt x="714" y="245"/>
                    <a:pt x="714" y="245"/>
                  </a:cubicBezTo>
                  <a:cubicBezTo>
                    <a:pt x="715" y="245"/>
                    <a:pt x="715" y="245"/>
                    <a:pt x="715" y="245"/>
                  </a:cubicBezTo>
                  <a:cubicBezTo>
                    <a:pt x="715" y="245"/>
                    <a:pt x="715" y="245"/>
                    <a:pt x="715" y="245"/>
                  </a:cubicBezTo>
                  <a:cubicBezTo>
                    <a:pt x="715" y="245"/>
                    <a:pt x="715" y="245"/>
                    <a:pt x="715" y="245"/>
                  </a:cubicBezTo>
                  <a:cubicBezTo>
                    <a:pt x="716" y="245"/>
                    <a:pt x="716" y="245"/>
                    <a:pt x="716" y="245"/>
                  </a:cubicBezTo>
                  <a:cubicBezTo>
                    <a:pt x="716" y="245"/>
                    <a:pt x="716" y="245"/>
                    <a:pt x="717" y="245"/>
                  </a:cubicBezTo>
                  <a:cubicBezTo>
                    <a:pt x="717" y="245"/>
                    <a:pt x="718" y="245"/>
                    <a:pt x="719" y="245"/>
                  </a:cubicBezTo>
                  <a:cubicBezTo>
                    <a:pt x="719" y="245"/>
                    <a:pt x="720" y="244"/>
                    <a:pt x="720" y="244"/>
                  </a:cubicBezTo>
                  <a:cubicBezTo>
                    <a:pt x="721" y="244"/>
                    <a:pt x="721" y="244"/>
                    <a:pt x="721" y="244"/>
                  </a:cubicBezTo>
                  <a:cubicBezTo>
                    <a:pt x="721" y="244"/>
                    <a:pt x="721" y="244"/>
                    <a:pt x="721" y="244"/>
                  </a:cubicBezTo>
                  <a:cubicBezTo>
                    <a:pt x="722" y="244"/>
                    <a:pt x="722" y="244"/>
                    <a:pt x="722" y="244"/>
                  </a:cubicBezTo>
                  <a:cubicBezTo>
                    <a:pt x="723" y="244"/>
                    <a:pt x="723" y="244"/>
                    <a:pt x="724" y="244"/>
                  </a:cubicBezTo>
                  <a:cubicBezTo>
                    <a:pt x="725" y="244"/>
                    <a:pt x="725" y="244"/>
                    <a:pt x="726" y="244"/>
                  </a:cubicBezTo>
                  <a:cubicBezTo>
                    <a:pt x="726" y="243"/>
                    <a:pt x="727" y="243"/>
                    <a:pt x="728" y="243"/>
                  </a:cubicBezTo>
                  <a:cubicBezTo>
                    <a:pt x="728" y="243"/>
                    <a:pt x="729" y="243"/>
                    <a:pt x="729" y="243"/>
                  </a:cubicBezTo>
                  <a:cubicBezTo>
                    <a:pt x="730" y="243"/>
                    <a:pt x="731" y="243"/>
                    <a:pt x="731" y="243"/>
                  </a:cubicBezTo>
                  <a:cubicBezTo>
                    <a:pt x="732" y="243"/>
                    <a:pt x="732" y="242"/>
                    <a:pt x="733" y="242"/>
                  </a:cubicBezTo>
                  <a:cubicBezTo>
                    <a:pt x="734" y="242"/>
                    <a:pt x="735" y="242"/>
                    <a:pt x="737" y="241"/>
                  </a:cubicBezTo>
                  <a:cubicBezTo>
                    <a:pt x="737" y="241"/>
                    <a:pt x="738" y="241"/>
                    <a:pt x="739" y="241"/>
                  </a:cubicBezTo>
                  <a:cubicBezTo>
                    <a:pt x="739" y="241"/>
                    <a:pt x="740" y="241"/>
                    <a:pt x="740" y="241"/>
                  </a:cubicBezTo>
                  <a:cubicBezTo>
                    <a:pt x="741" y="240"/>
                    <a:pt x="742" y="240"/>
                    <a:pt x="742" y="240"/>
                  </a:cubicBezTo>
                  <a:cubicBezTo>
                    <a:pt x="743" y="240"/>
                    <a:pt x="744" y="240"/>
                    <a:pt x="745" y="239"/>
                  </a:cubicBezTo>
                  <a:cubicBezTo>
                    <a:pt x="745" y="239"/>
                    <a:pt x="746" y="239"/>
                    <a:pt x="747" y="239"/>
                  </a:cubicBezTo>
                  <a:cubicBezTo>
                    <a:pt x="747" y="239"/>
                    <a:pt x="748" y="239"/>
                    <a:pt x="749" y="238"/>
                  </a:cubicBezTo>
                  <a:cubicBezTo>
                    <a:pt x="750" y="238"/>
                    <a:pt x="752" y="237"/>
                    <a:pt x="753" y="237"/>
                  </a:cubicBezTo>
                  <a:cubicBezTo>
                    <a:pt x="754" y="237"/>
                    <a:pt x="755" y="236"/>
                    <a:pt x="756" y="236"/>
                  </a:cubicBezTo>
                  <a:cubicBezTo>
                    <a:pt x="757" y="236"/>
                    <a:pt x="757" y="236"/>
                    <a:pt x="757" y="236"/>
                  </a:cubicBezTo>
                  <a:cubicBezTo>
                    <a:pt x="758" y="236"/>
                    <a:pt x="758" y="236"/>
                    <a:pt x="758" y="236"/>
                  </a:cubicBezTo>
                  <a:cubicBezTo>
                    <a:pt x="758" y="235"/>
                    <a:pt x="758" y="235"/>
                    <a:pt x="758" y="235"/>
                  </a:cubicBezTo>
                  <a:cubicBezTo>
                    <a:pt x="759" y="235"/>
                    <a:pt x="759" y="235"/>
                    <a:pt x="759" y="235"/>
                  </a:cubicBezTo>
                  <a:cubicBezTo>
                    <a:pt x="760" y="235"/>
                    <a:pt x="760" y="235"/>
                    <a:pt x="761" y="235"/>
                  </a:cubicBezTo>
                  <a:cubicBezTo>
                    <a:pt x="762" y="234"/>
                    <a:pt x="762" y="234"/>
                    <a:pt x="762" y="234"/>
                  </a:cubicBezTo>
                  <a:cubicBezTo>
                    <a:pt x="762" y="234"/>
                    <a:pt x="762" y="234"/>
                    <a:pt x="762" y="234"/>
                  </a:cubicBezTo>
                  <a:cubicBezTo>
                    <a:pt x="762" y="234"/>
                    <a:pt x="762" y="234"/>
                    <a:pt x="762" y="234"/>
                  </a:cubicBezTo>
                  <a:cubicBezTo>
                    <a:pt x="763" y="234"/>
                    <a:pt x="763" y="234"/>
                    <a:pt x="764" y="233"/>
                  </a:cubicBezTo>
                  <a:cubicBezTo>
                    <a:pt x="765" y="233"/>
                    <a:pt x="765" y="233"/>
                    <a:pt x="765" y="233"/>
                  </a:cubicBezTo>
                  <a:cubicBezTo>
                    <a:pt x="765" y="233"/>
                    <a:pt x="765" y="233"/>
                    <a:pt x="765" y="233"/>
                  </a:cubicBezTo>
                  <a:cubicBezTo>
                    <a:pt x="765" y="233"/>
                    <a:pt x="765" y="233"/>
                    <a:pt x="765" y="233"/>
                  </a:cubicBezTo>
                  <a:cubicBezTo>
                    <a:pt x="766" y="232"/>
                    <a:pt x="766" y="232"/>
                    <a:pt x="766" y="232"/>
                  </a:cubicBezTo>
                  <a:cubicBezTo>
                    <a:pt x="767" y="232"/>
                    <a:pt x="767" y="232"/>
                    <a:pt x="767" y="232"/>
                  </a:cubicBezTo>
                  <a:cubicBezTo>
                    <a:pt x="768" y="232"/>
                    <a:pt x="768" y="232"/>
                    <a:pt x="768" y="232"/>
                  </a:cubicBezTo>
                  <a:cubicBezTo>
                    <a:pt x="769" y="231"/>
                    <a:pt x="769" y="231"/>
                    <a:pt x="769" y="231"/>
                  </a:cubicBezTo>
                  <a:cubicBezTo>
                    <a:pt x="769" y="231"/>
                    <a:pt x="769" y="231"/>
                    <a:pt x="769" y="231"/>
                  </a:cubicBezTo>
                  <a:cubicBezTo>
                    <a:pt x="769" y="231"/>
                    <a:pt x="769" y="231"/>
                    <a:pt x="769" y="231"/>
                  </a:cubicBezTo>
                  <a:cubicBezTo>
                    <a:pt x="769" y="231"/>
                    <a:pt x="769" y="231"/>
                    <a:pt x="769" y="231"/>
                  </a:cubicBezTo>
                  <a:cubicBezTo>
                    <a:pt x="770" y="231"/>
                    <a:pt x="770" y="231"/>
                    <a:pt x="770" y="231"/>
                  </a:cubicBezTo>
                  <a:cubicBezTo>
                    <a:pt x="770" y="230"/>
                    <a:pt x="770" y="230"/>
                    <a:pt x="770" y="230"/>
                  </a:cubicBezTo>
                  <a:cubicBezTo>
                    <a:pt x="771" y="230"/>
                    <a:pt x="771" y="230"/>
                    <a:pt x="771" y="230"/>
                  </a:cubicBezTo>
                  <a:cubicBezTo>
                    <a:pt x="772" y="230"/>
                    <a:pt x="772" y="230"/>
                    <a:pt x="772" y="230"/>
                  </a:cubicBezTo>
                  <a:cubicBezTo>
                    <a:pt x="772" y="229"/>
                    <a:pt x="772" y="229"/>
                    <a:pt x="772" y="229"/>
                  </a:cubicBezTo>
                  <a:cubicBezTo>
                    <a:pt x="773" y="229"/>
                    <a:pt x="773" y="229"/>
                    <a:pt x="773" y="229"/>
                  </a:cubicBezTo>
                  <a:cubicBezTo>
                    <a:pt x="773" y="229"/>
                    <a:pt x="773" y="229"/>
                    <a:pt x="773" y="229"/>
                  </a:cubicBezTo>
                  <a:cubicBezTo>
                    <a:pt x="773" y="229"/>
                    <a:pt x="773" y="229"/>
                    <a:pt x="773" y="229"/>
                  </a:cubicBezTo>
                  <a:cubicBezTo>
                    <a:pt x="773" y="229"/>
                    <a:pt x="773" y="229"/>
                    <a:pt x="773" y="229"/>
                  </a:cubicBezTo>
                  <a:cubicBezTo>
                    <a:pt x="774" y="228"/>
                    <a:pt x="774" y="228"/>
                    <a:pt x="774" y="228"/>
                  </a:cubicBezTo>
                  <a:cubicBezTo>
                    <a:pt x="774" y="228"/>
                    <a:pt x="774" y="228"/>
                    <a:pt x="774" y="228"/>
                  </a:cubicBezTo>
                  <a:cubicBezTo>
                    <a:pt x="775" y="228"/>
                    <a:pt x="775" y="228"/>
                    <a:pt x="775" y="228"/>
                  </a:cubicBezTo>
                  <a:cubicBezTo>
                    <a:pt x="775" y="227"/>
                    <a:pt x="775" y="227"/>
                    <a:pt x="775" y="227"/>
                  </a:cubicBezTo>
                  <a:cubicBezTo>
                    <a:pt x="776" y="227"/>
                    <a:pt x="776" y="227"/>
                    <a:pt x="776" y="227"/>
                  </a:cubicBezTo>
                  <a:cubicBezTo>
                    <a:pt x="776" y="227"/>
                    <a:pt x="776" y="227"/>
                    <a:pt x="776" y="227"/>
                  </a:cubicBezTo>
                  <a:cubicBezTo>
                    <a:pt x="776" y="226"/>
                    <a:pt x="776" y="226"/>
                    <a:pt x="776" y="226"/>
                  </a:cubicBezTo>
                  <a:cubicBezTo>
                    <a:pt x="777" y="226"/>
                    <a:pt x="777" y="226"/>
                    <a:pt x="777" y="226"/>
                  </a:cubicBezTo>
                  <a:cubicBezTo>
                    <a:pt x="777" y="226"/>
                    <a:pt x="777" y="226"/>
                    <a:pt x="777" y="226"/>
                  </a:cubicBezTo>
                  <a:cubicBezTo>
                    <a:pt x="777" y="225"/>
                    <a:pt x="777" y="225"/>
                    <a:pt x="777" y="225"/>
                  </a:cubicBezTo>
                  <a:cubicBezTo>
                    <a:pt x="778" y="225"/>
                    <a:pt x="778" y="225"/>
                    <a:pt x="778" y="225"/>
                  </a:cubicBezTo>
                  <a:cubicBezTo>
                    <a:pt x="778" y="225"/>
                    <a:pt x="778" y="225"/>
                    <a:pt x="778" y="225"/>
                  </a:cubicBezTo>
                  <a:cubicBezTo>
                    <a:pt x="778" y="224"/>
                    <a:pt x="778" y="224"/>
                    <a:pt x="778" y="224"/>
                  </a:cubicBezTo>
                  <a:cubicBezTo>
                    <a:pt x="778" y="224"/>
                    <a:pt x="778" y="224"/>
                    <a:pt x="778" y="224"/>
                  </a:cubicBezTo>
                  <a:cubicBezTo>
                    <a:pt x="778" y="224"/>
                    <a:pt x="778" y="224"/>
                    <a:pt x="778" y="224"/>
                  </a:cubicBezTo>
                  <a:cubicBezTo>
                    <a:pt x="778" y="224"/>
                    <a:pt x="778" y="224"/>
                    <a:pt x="778" y="224"/>
                  </a:cubicBezTo>
                  <a:cubicBezTo>
                    <a:pt x="779" y="224"/>
                    <a:pt x="779" y="224"/>
                    <a:pt x="779" y="224"/>
                  </a:cubicBezTo>
                  <a:cubicBezTo>
                    <a:pt x="779" y="223"/>
                    <a:pt x="779" y="223"/>
                    <a:pt x="779" y="223"/>
                  </a:cubicBezTo>
                  <a:cubicBezTo>
                    <a:pt x="779" y="223"/>
                    <a:pt x="779" y="223"/>
                    <a:pt x="779" y="223"/>
                  </a:cubicBezTo>
                  <a:cubicBezTo>
                    <a:pt x="779" y="223"/>
                    <a:pt x="779" y="223"/>
                    <a:pt x="779" y="223"/>
                  </a:cubicBezTo>
                  <a:cubicBezTo>
                    <a:pt x="780" y="222"/>
                    <a:pt x="780" y="222"/>
                    <a:pt x="780" y="222"/>
                  </a:cubicBezTo>
                  <a:cubicBezTo>
                    <a:pt x="780" y="222"/>
                    <a:pt x="780" y="222"/>
                    <a:pt x="780" y="222"/>
                  </a:cubicBezTo>
                  <a:cubicBezTo>
                    <a:pt x="780" y="222"/>
                    <a:pt x="780" y="222"/>
                    <a:pt x="780" y="222"/>
                  </a:cubicBezTo>
                  <a:cubicBezTo>
                    <a:pt x="780" y="221"/>
                    <a:pt x="780" y="221"/>
                    <a:pt x="780" y="221"/>
                  </a:cubicBezTo>
                  <a:cubicBezTo>
                    <a:pt x="780" y="221"/>
                    <a:pt x="780" y="221"/>
                    <a:pt x="780" y="221"/>
                  </a:cubicBezTo>
                  <a:cubicBezTo>
                    <a:pt x="780" y="220"/>
                    <a:pt x="780" y="220"/>
                    <a:pt x="780" y="220"/>
                  </a:cubicBezTo>
                  <a:cubicBezTo>
                    <a:pt x="780" y="220"/>
                    <a:pt x="780" y="220"/>
                    <a:pt x="780" y="220"/>
                  </a:cubicBezTo>
                  <a:cubicBezTo>
                    <a:pt x="781" y="220"/>
                    <a:pt x="781" y="220"/>
                    <a:pt x="781" y="220"/>
                  </a:cubicBezTo>
                  <a:cubicBezTo>
                    <a:pt x="781" y="219"/>
                    <a:pt x="781" y="219"/>
                    <a:pt x="781" y="219"/>
                  </a:cubicBezTo>
                  <a:cubicBezTo>
                    <a:pt x="781" y="219"/>
                    <a:pt x="781" y="219"/>
                    <a:pt x="781" y="219"/>
                  </a:cubicBezTo>
                  <a:cubicBezTo>
                    <a:pt x="781" y="218"/>
                    <a:pt x="781" y="218"/>
                    <a:pt x="781" y="218"/>
                  </a:cubicBezTo>
                  <a:cubicBezTo>
                    <a:pt x="781" y="218"/>
                    <a:pt x="781" y="218"/>
                    <a:pt x="781" y="218"/>
                  </a:cubicBezTo>
                  <a:cubicBezTo>
                    <a:pt x="781" y="218"/>
                    <a:pt x="781" y="218"/>
                    <a:pt x="781" y="218"/>
                  </a:cubicBezTo>
                  <a:cubicBezTo>
                    <a:pt x="781" y="217"/>
                    <a:pt x="781" y="217"/>
                    <a:pt x="781" y="217"/>
                  </a:cubicBezTo>
                  <a:close/>
                </a:path>
              </a:pathLst>
            </a:custGeom>
            <a:solidFill>
              <a:schemeClr val="accent4">
                <a:lumMod val="50000"/>
              </a:schemeClr>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32" name="Freeform 10"/>
            <p:cNvSpPr>
              <a:spLocks/>
            </p:cNvSpPr>
            <p:nvPr/>
          </p:nvSpPr>
          <p:spPr bwMode="auto">
            <a:xfrm>
              <a:off x="8664748" y="3538959"/>
              <a:ext cx="15875" cy="307975"/>
            </a:xfrm>
            <a:custGeom>
              <a:avLst/>
              <a:gdLst>
                <a:gd name="T0" fmla="*/ 9 w 10"/>
                <a:gd name="T1" fmla="*/ 13 h 210"/>
                <a:gd name="T2" fmla="*/ 8 w 10"/>
                <a:gd name="T3" fmla="*/ 20 h 210"/>
                <a:gd name="T4" fmla="*/ 8 w 10"/>
                <a:gd name="T5" fmla="*/ 20 h 210"/>
                <a:gd name="T6" fmla="*/ 8 w 10"/>
                <a:gd name="T7" fmla="*/ 20 h 210"/>
                <a:gd name="T8" fmla="*/ 8 w 10"/>
                <a:gd name="T9" fmla="*/ 21 h 210"/>
                <a:gd name="T10" fmla="*/ 8 w 10"/>
                <a:gd name="T11" fmla="*/ 26 h 210"/>
                <a:gd name="T12" fmla="*/ 8 w 10"/>
                <a:gd name="T13" fmla="*/ 26 h 210"/>
                <a:gd name="T14" fmla="*/ 8 w 10"/>
                <a:gd name="T15" fmla="*/ 26 h 210"/>
                <a:gd name="T16" fmla="*/ 8 w 10"/>
                <a:gd name="T17" fmla="*/ 27 h 210"/>
                <a:gd name="T18" fmla="*/ 5 w 10"/>
                <a:gd name="T19" fmla="*/ 101 h 210"/>
                <a:gd name="T20" fmla="*/ 0 w 10"/>
                <a:gd name="T21" fmla="*/ 209 h 210"/>
                <a:gd name="T22" fmla="*/ 0 w 10"/>
                <a:gd name="T23" fmla="*/ 210 h 210"/>
                <a:gd name="T24" fmla="*/ 1 w 10"/>
                <a:gd name="T25" fmla="*/ 205 h 210"/>
                <a:gd name="T26" fmla="*/ 1 w 10"/>
                <a:gd name="T27" fmla="*/ 203 h 210"/>
                <a:gd name="T28" fmla="*/ 1 w 10"/>
                <a:gd name="T29" fmla="*/ 202 h 210"/>
                <a:gd name="T30" fmla="*/ 1 w 10"/>
                <a:gd name="T31" fmla="*/ 196 h 210"/>
                <a:gd name="T32" fmla="*/ 2 w 10"/>
                <a:gd name="T33" fmla="*/ 188 h 210"/>
                <a:gd name="T34" fmla="*/ 2 w 10"/>
                <a:gd name="T35" fmla="*/ 188 h 210"/>
                <a:gd name="T36" fmla="*/ 2 w 10"/>
                <a:gd name="T37" fmla="*/ 188 h 210"/>
                <a:gd name="T38" fmla="*/ 2 w 10"/>
                <a:gd name="T39" fmla="*/ 187 h 210"/>
                <a:gd name="T40" fmla="*/ 3 w 10"/>
                <a:gd name="T41" fmla="*/ 181 h 210"/>
                <a:gd name="T42" fmla="*/ 3 w 10"/>
                <a:gd name="T43" fmla="*/ 181 h 210"/>
                <a:gd name="T44" fmla="*/ 3 w 10"/>
                <a:gd name="T45" fmla="*/ 181 h 210"/>
                <a:gd name="T46" fmla="*/ 3 w 10"/>
                <a:gd name="T47" fmla="*/ 181 h 210"/>
                <a:gd name="T48" fmla="*/ 10 w 10"/>
                <a:gd name="T49" fmla="*/ 0 h 210"/>
                <a:gd name="T50" fmla="*/ 10 w 10"/>
                <a:gd name="T51" fmla="*/ 0 h 210"/>
                <a:gd name="T52" fmla="*/ 10 w 10"/>
                <a:gd name="T53" fmla="*/ 0 h 210"/>
                <a:gd name="T54" fmla="*/ 9 w 10"/>
                <a:gd name="T55" fmla="*/ 3 h 210"/>
                <a:gd name="T56" fmla="*/ 9 w 10"/>
                <a:gd name="T57" fmla="*/ 7 h 210"/>
                <a:gd name="T58" fmla="*/ 9 w 10"/>
                <a:gd name="T59" fmla="*/ 13 h 2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
                <a:gd name="T91" fmla="*/ 0 h 210"/>
                <a:gd name="T92" fmla="*/ 10 w 10"/>
                <a:gd name="T93" fmla="*/ 210 h 2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 h="210">
                  <a:moveTo>
                    <a:pt x="9" y="13"/>
                  </a:moveTo>
                  <a:cubicBezTo>
                    <a:pt x="8" y="16"/>
                    <a:pt x="8" y="18"/>
                    <a:pt x="8" y="20"/>
                  </a:cubicBezTo>
                  <a:cubicBezTo>
                    <a:pt x="8" y="20"/>
                    <a:pt x="8" y="20"/>
                    <a:pt x="8" y="20"/>
                  </a:cubicBezTo>
                  <a:cubicBezTo>
                    <a:pt x="8" y="20"/>
                    <a:pt x="8" y="20"/>
                    <a:pt x="8" y="20"/>
                  </a:cubicBezTo>
                  <a:cubicBezTo>
                    <a:pt x="8" y="21"/>
                    <a:pt x="8" y="21"/>
                    <a:pt x="8" y="21"/>
                  </a:cubicBezTo>
                  <a:cubicBezTo>
                    <a:pt x="8" y="23"/>
                    <a:pt x="8" y="24"/>
                    <a:pt x="8" y="26"/>
                  </a:cubicBezTo>
                  <a:cubicBezTo>
                    <a:pt x="8" y="26"/>
                    <a:pt x="8" y="26"/>
                    <a:pt x="8" y="26"/>
                  </a:cubicBezTo>
                  <a:cubicBezTo>
                    <a:pt x="8" y="26"/>
                    <a:pt x="8" y="26"/>
                    <a:pt x="8" y="26"/>
                  </a:cubicBezTo>
                  <a:cubicBezTo>
                    <a:pt x="8" y="27"/>
                    <a:pt x="8" y="27"/>
                    <a:pt x="8" y="27"/>
                  </a:cubicBezTo>
                  <a:cubicBezTo>
                    <a:pt x="7" y="51"/>
                    <a:pt x="6" y="76"/>
                    <a:pt x="5" y="101"/>
                  </a:cubicBezTo>
                  <a:cubicBezTo>
                    <a:pt x="0" y="209"/>
                    <a:pt x="0" y="209"/>
                    <a:pt x="0" y="209"/>
                  </a:cubicBezTo>
                  <a:cubicBezTo>
                    <a:pt x="0" y="210"/>
                    <a:pt x="0" y="210"/>
                    <a:pt x="0" y="210"/>
                  </a:cubicBezTo>
                  <a:cubicBezTo>
                    <a:pt x="0" y="208"/>
                    <a:pt x="1" y="206"/>
                    <a:pt x="1" y="205"/>
                  </a:cubicBezTo>
                  <a:cubicBezTo>
                    <a:pt x="1" y="204"/>
                    <a:pt x="1" y="203"/>
                    <a:pt x="1" y="203"/>
                  </a:cubicBezTo>
                  <a:cubicBezTo>
                    <a:pt x="1" y="202"/>
                    <a:pt x="1" y="202"/>
                    <a:pt x="1" y="202"/>
                  </a:cubicBezTo>
                  <a:cubicBezTo>
                    <a:pt x="1" y="200"/>
                    <a:pt x="1" y="198"/>
                    <a:pt x="1" y="196"/>
                  </a:cubicBezTo>
                  <a:cubicBezTo>
                    <a:pt x="2" y="193"/>
                    <a:pt x="2" y="191"/>
                    <a:pt x="2" y="188"/>
                  </a:cubicBezTo>
                  <a:cubicBezTo>
                    <a:pt x="2" y="188"/>
                    <a:pt x="2" y="188"/>
                    <a:pt x="2" y="188"/>
                  </a:cubicBezTo>
                  <a:cubicBezTo>
                    <a:pt x="2" y="188"/>
                    <a:pt x="2" y="188"/>
                    <a:pt x="2" y="188"/>
                  </a:cubicBezTo>
                  <a:cubicBezTo>
                    <a:pt x="2" y="187"/>
                    <a:pt x="2" y="187"/>
                    <a:pt x="2" y="187"/>
                  </a:cubicBezTo>
                  <a:cubicBezTo>
                    <a:pt x="2" y="185"/>
                    <a:pt x="2" y="183"/>
                    <a:pt x="3" y="181"/>
                  </a:cubicBezTo>
                  <a:cubicBezTo>
                    <a:pt x="3" y="181"/>
                    <a:pt x="3" y="181"/>
                    <a:pt x="3" y="181"/>
                  </a:cubicBezTo>
                  <a:cubicBezTo>
                    <a:pt x="3" y="181"/>
                    <a:pt x="3" y="181"/>
                    <a:pt x="3" y="181"/>
                  </a:cubicBezTo>
                  <a:cubicBezTo>
                    <a:pt x="3" y="181"/>
                    <a:pt x="3" y="181"/>
                    <a:pt x="3" y="181"/>
                  </a:cubicBezTo>
                  <a:cubicBezTo>
                    <a:pt x="5" y="121"/>
                    <a:pt x="7" y="60"/>
                    <a:pt x="10" y="0"/>
                  </a:cubicBezTo>
                  <a:cubicBezTo>
                    <a:pt x="10" y="0"/>
                    <a:pt x="10" y="0"/>
                    <a:pt x="10" y="0"/>
                  </a:cubicBezTo>
                  <a:cubicBezTo>
                    <a:pt x="10" y="0"/>
                    <a:pt x="10" y="0"/>
                    <a:pt x="10" y="0"/>
                  </a:cubicBezTo>
                  <a:cubicBezTo>
                    <a:pt x="10" y="1"/>
                    <a:pt x="9" y="2"/>
                    <a:pt x="9" y="3"/>
                  </a:cubicBezTo>
                  <a:cubicBezTo>
                    <a:pt x="9" y="4"/>
                    <a:pt x="9" y="6"/>
                    <a:pt x="9" y="7"/>
                  </a:cubicBezTo>
                  <a:cubicBezTo>
                    <a:pt x="9" y="9"/>
                    <a:pt x="9" y="11"/>
                    <a:pt x="9" y="13"/>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33" name="Freeform 11"/>
            <p:cNvSpPr>
              <a:spLocks/>
            </p:cNvSpPr>
            <p:nvPr/>
          </p:nvSpPr>
          <p:spPr bwMode="auto">
            <a:xfrm>
              <a:off x="8848898" y="3486572"/>
              <a:ext cx="101600" cy="368300"/>
            </a:xfrm>
            <a:custGeom>
              <a:avLst/>
              <a:gdLst>
                <a:gd name="T0" fmla="*/ 46 w 70"/>
                <a:gd name="T1" fmla="*/ 34 h 251"/>
                <a:gd name="T2" fmla="*/ 26 w 70"/>
                <a:gd name="T3" fmla="*/ 18 h 251"/>
                <a:gd name="T4" fmla="*/ 12 w 70"/>
                <a:gd name="T5" fmla="*/ 5 h 251"/>
                <a:gd name="T6" fmla="*/ 11 w 70"/>
                <a:gd name="T7" fmla="*/ 4 h 251"/>
                <a:gd name="T8" fmla="*/ 10 w 70"/>
                <a:gd name="T9" fmla="*/ 2 h 251"/>
                <a:gd name="T10" fmla="*/ 9 w 70"/>
                <a:gd name="T11" fmla="*/ 1 h 251"/>
                <a:gd name="T12" fmla="*/ 9 w 70"/>
                <a:gd name="T13" fmla="*/ 0 h 251"/>
                <a:gd name="T14" fmla="*/ 0 w 70"/>
                <a:gd name="T15" fmla="*/ 178 h 251"/>
                <a:gd name="T16" fmla="*/ 0 w 70"/>
                <a:gd name="T17" fmla="*/ 180 h 251"/>
                <a:gd name="T18" fmla="*/ 1 w 70"/>
                <a:gd name="T19" fmla="*/ 181 h 251"/>
                <a:gd name="T20" fmla="*/ 2 w 70"/>
                <a:gd name="T21" fmla="*/ 183 h 251"/>
                <a:gd name="T22" fmla="*/ 3 w 70"/>
                <a:gd name="T23" fmla="*/ 185 h 251"/>
                <a:gd name="T24" fmla="*/ 17 w 70"/>
                <a:gd name="T25" fmla="*/ 198 h 251"/>
                <a:gd name="T26" fmla="*/ 36 w 70"/>
                <a:gd name="T27" fmla="*/ 215 h 251"/>
                <a:gd name="T28" fmla="*/ 53 w 70"/>
                <a:gd name="T29" fmla="*/ 233 h 251"/>
                <a:gd name="T30" fmla="*/ 59 w 70"/>
                <a:gd name="T31" fmla="*/ 251 h 251"/>
                <a:gd name="T32" fmla="*/ 70 w 70"/>
                <a:gd name="T33" fmla="*/ 67 h 251"/>
                <a:gd name="T34" fmla="*/ 63 w 70"/>
                <a:gd name="T35" fmla="*/ 51 h 251"/>
                <a:gd name="T36" fmla="*/ 46 w 70"/>
                <a:gd name="T37" fmla="*/ 34 h 2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0"/>
                <a:gd name="T58" fmla="*/ 0 h 251"/>
                <a:gd name="T59" fmla="*/ 70 w 70"/>
                <a:gd name="T60" fmla="*/ 251 h 2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0" h="251">
                  <a:moveTo>
                    <a:pt x="46" y="34"/>
                  </a:moveTo>
                  <a:cubicBezTo>
                    <a:pt x="39" y="28"/>
                    <a:pt x="33" y="23"/>
                    <a:pt x="26" y="18"/>
                  </a:cubicBezTo>
                  <a:cubicBezTo>
                    <a:pt x="20" y="13"/>
                    <a:pt x="15" y="9"/>
                    <a:pt x="12" y="5"/>
                  </a:cubicBezTo>
                  <a:cubicBezTo>
                    <a:pt x="12" y="5"/>
                    <a:pt x="11" y="4"/>
                    <a:pt x="11" y="4"/>
                  </a:cubicBezTo>
                  <a:cubicBezTo>
                    <a:pt x="10" y="3"/>
                    <a:pt x="10" y="3"/>
                    <a:pt x="10" y="2"/>
                  </a:cubicBezTo>
                  <a:cubicBezTo>
                    <a:pt x="10" y="2"/>
                    <a:pt x="10" y="1"/>
                    <a:pt x="9" y="1"/>
                  </a:cubicBezTo>
                  <a:cubicBezTo>
                    <a:pt x="9" y="1"/>
                    <a:pt x="9" y="0"/>
                    <a:pt x="9" y="0"/>
                  </a:cubicBezTo>
                  <a:cubicBezTo>
                    <a:pt x="6" y="59"/>
                    <a:pt x="3" y="119"/>
                    <a:pt x="0" y="178"/>
                  </a:cubicBezTo>
                  <a:cubicBezTo>
                    <a:pt x="0" y="179"/>
                    <a:pt x="0" y="179"/>
                    <a:pt x="0" y="180"/>
                  </a:cubicBezTo>
                  <a:cubicBezTo>
                    <a:pt x="0" y="180"/>
                    <a:pt x="1" y="181"/>
                    <a:pt x="1" y="181"/>
                  </a:cubicBezTo>
                  <a:cubicBezTo>
                    <a:pt x="1" y="182"/>
                    <a:pt x="1" y="183"/>
                    <a:pt x="2" y="183"/>
                  </a:cubicBezTo>
                  <a:cubicBezTo>
                    <a:pt x="2" y="184"/>
                    <a:pt x="2" y="184"/>
                    <a:pt x="3" y="185"/>
                  </a:cubicBezTo>
                  <a:cubicBezTo>
                    <a:pt x="6" y="189"/>
                    <a:pt x="11" y="193"/>
                    <a:pt x="17" y="198"/>
                  </a:cubicBezTo>
                  <a:cubicBezTo>
                    <a:pt x="23" y="203"/>
                    <a:pt x="30" y="209"/>
                    <a:pt x="36" y="215"/>
                  </a:cubicBezTo>
                  <a:cubicBezTo>
                    <a:pt x="42" y="221"/>
                    <a:pt x="48" y="227"/>
                    <a:pt x="53" y="233"/>
                  </a:cubicBezTo>
                  <a:cubicBezTo>
                    <a:pt x="57" y="239"/>
                    <a:pt x="59" y="245"/>
                    <a:pt x="59" y="251"/>
                  </a:cubicBezTo>
                  <a:cubicBezTo>
                    <a:pt x="63" y="189"/>
                    <a:pt x="66" y="128"/>
                    <a:pt x="70" y="67"/>
                  </a:cubicBezTo>
                  <a:cubicBezTo>
                    <a:pt x="70" y="62"/>
                    <a:pt x="67" y="56"/>
                    <a:pt x="63" y="51"/>
                  </a:cubicBezTo>
                  <a:cubicBezTo>
                    <a:pt x="58" y="45"/>
                    <a:pt x="52" y="39"/>
                    <a:pt x="46" y="34"/>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34" name="Freeform 12"/>
            <p:cNvSpPr>
              <a:spLocks/>
            </p:cNvSpPr>
            <p:nvPr/>
          </p:nvSpPr>
          <p:spPr bwMode="auto">
            <a:xfrm>
              <a:off x="7961486" y="3481809"/>
              <a:ext cx="1731962" cy="925513"/>
            </a:xfrm>
            <a:custGeom>
              <a:avLst/>
              <a:gdLst>
                <a:gd name="T0" fmla="*/ 1168 w 1177"/>
                <a:gd name="T1" fmla="*/ 208 h 622"/>
                <a:gd name="T2" fmla="*/ 1132 w 1177"/>
                <a:gd name="T3" fmla="*/ 224 h 622"/>
                <a:gd name="T4" fmla="*/ 1074 w 1177"/>
                <a:gd name="T5" fmla="*/ 229 h 622"/>
                <a:gd name="T6" fmla="*/ 1021 w 1177"/>
                <a:gd name="T7" fmla="*/ 222 h 622"/>
                <a:gd name="T8" fmla="*/ 1005 w 1177"/>
                <a:gd name="T9" fmla="*/ 219 h 622"/>
                <a:gd name="T10" fmla="*/ 992 w 1177"/>
                <a:gd name="T11" fmla="*/ 218 h 622"/>
                <a:gd name="T12" fmla="*/ 979 w 1177"/>
                <a:gd name="T13" fmla="*/ 217 h 622"/>
                <a:gd name="T14" fmla="*/ 972 w 1177"/>
                <a:gd name="T15" fmla="*/ 217 h 622"/>
                <a:gd name="T16" fmla="*/ 963 w 1177"/>
                <a:gd name="T17" fmla="*/ 218 h 622"/>
                <a:gd name="T18" fmla="*/ 951 w 1177"/>
                <a:gd name="T19" fmla="*/ 222 h 622"/>
                <a:gd name="T20" fmla="*/ 941 w 1177"/>
                <a:gd name="T21" fmla="*/ 230 h 622"/>
                <a:gd name="T22" fmla="*/ 932 w 1177"/>
                <a:gd name="T23" fmla="*/ 238 h 622"/>
                <a:gd name="T24" fmla="*/ 931 w 1177"/>
                <a:gd name="T25" fmla="*/ 240 h 622"/>
                <a:gd name="T26" fmla="*/ 417 w 1177"/>
                <a:gd name="T27" fmla="*/ 414 h 622"/>
                <a:gd name="T28" fmla="*/ 266 w 1177"/>
                <a:gd name="T29" fmla="*/ 415 h 622"/>
                <a:gd name="T30" fmla="*/ 235 w 1177"/>
                <a:gd name="T31" fmla="*/ 413 h 622"/>
                <a:gd name="T32" fmla="*/ 223 w 1177"/>
                <a:gd name="T33" fmla="*/ 242 h 622"/>
                <a:gd name="T34" fmla="*/ 201 w 1177"/>
                <a:gd name="T35" fmla="*/ 227 h 622"/>
                <a:gd name="T36" fmla="*/ 195 w 1177"/>
                <a:gd name="T37" fmla="*/ 226 h 622"/>
                <a:gd name="T38" fmla="*/ 187 w 1177"/>
                <a:gd name="T39" fmla="*/ 225 h 622"/>
                <a:gd name="T40" fmla="*/ 178 w 1177"/>
                <a:gd name="T41" fmla="*/ 225 h 622"/>
                <a:gd name="T42" fmla="*/ 168 w 1177"/>
                <a:gd name="T43" fmla="*/ 225 h 622"/>
                <a:gd name="T44" fmla="*/ 157 w 1177"/>
                <a:gd name="T45" fmla="*/ 226 h 622"/>
                <a:gd name="T46" fmla="*/ 91 w 1177"/>
                <a:gd name="T47" fmla="*/ 228 h 622"/>
                <a:gd name="T48" fmla="*/ 47 w 1177"/>
                <a:gd name="T49" fmla="*/ 216 h 622"/>
                <a:gd name="T50" fmla="*/ 17 w 1177"/>
                <a:gd name="T51" fmla="*/ 202 h 622"/>
                <a:gd name="T52" fmla="*/ 4 w 1177"/>
                <a:gd name="T53" fmla="*/ 189 h 622"/>
                <a:gd name="T54" fmla="*/ 4 w 1177"/>
                <a:gd name="T55" fmla="*/ 375 h 622"/>
                <a:gd name="T56" fmla="*/ 9 w 1177"/>
                <a:gd name="T57" fmla="*/ 385 h 622"/>
                <a:gd name="T58" fmla="*/ 20 w 1177"/>
                <a:gd name="T59" fmla="*/ 395 h 622"/>
                <a:gd name="T60" fmla="*/ 38 w 1177"/>
                <a:gd name="T61" fmla="*/ 405 h 622"/>
                <a:gd name="T62" fmla="*/ 59 w 1177"/>
                <a:gd name="T63" fmla="*/ 413 h 622"/>
                <a:gd name="T64" fmla="*/ 75 w 1177"/>
                <a:gd name="T65" fmla="*/ 418 h 622"/>
                <a:gd name="T66" fmla="*/ 87 w 1177"/>
                <a:gd name="T67" fmla="*/ 421 h 622"/>
                <a:gd name="T68" fmla="*/ 100 w 1177"/>
                <a:gd name="T69" fmla="*/ 423 h 622"/>
                <a:gd name="T70" fmla="*/ 109 w 1177"/>
                <a:gd name="T71" fmla="*/ 424 h 622"/>
                <a:gd name="T72" fmla="*/ 119 w 1177"/>
                <a:gd name="T73" fmla="*/ 424 h 622"/>
                <a:gd name="T74" fmla="*/ 138 w 1177"/>
                <a:gd name="T75" fmla="*/ 423 h 622"/>
                <a:gd name="T76" fmla="*/ 174 w 1177"/>
                <a:gd name="T77" fmla="*/ 419 h 622"/>
                <a:gd name="T78" fmla="*/ 200 w 1177"/>
                <a:gd name="T79" fmla="*/ 609 h 622"/>
                <a:gd name="T80" fmla="*/ 209 w 1177"/>
                <a:gd name="T81" fmla="*/ 614 h 622"/>
                <a:gd name="T82" fmla="*/ 214 w 1177"/>
                <a:gd name="T83" fmla="*/ 616 h 622"/>
                <a:gd name="T84" fmla="*/ 221 w 1177"/>
                <a:gd name="T85" fmla="*/ 618 h 622"/>
                <a:gd name="T86" fmla="*/ 229 w 1177"/>
                <a:gd name="T87" fmla="*/ 619 h 622"/>
                <a:gd name="T88" fmla="*/ 241 w 1177"/>
                <a:gd name="T89" fmla="*/ 620 h 622"/>
                <a:gd name="T90" fmla="*/ 258 w 1177"/>
                <a:gd name="T91" fmla="*/ 621 h 622"/>
                <a:gd name="T92" fmla="*/ 283 w 1177"/>
                <a:gd name="T93" fmla="*/ 622 h 622"/>
                <a:gd name="T94" fmla="*/ 1004 w 1177"/>
                <a:gd name="T95" fmla="*/ 612 h 622"/>
                <a:gd name="T96" fmla="*/ 1038 w 1177"/>
                <a:gd name="T97" fmla="*/ 423 h 622"/>
                <a:gd name="T98" fmla="*/ 1055 w 1177"/>
                <a:gd name="T99" fmla="*/ 425 h 622"/>
                <a:gd name="T100" fmla="*/ 1069 w 1177"/>
                <a:gd name="T101" fmla="*/ 425 h 622"/>
                <a:gd name="T102" fmla="*/ 1085 w 1177"/>
                <a:gd name="T103" fmla="*/ 424 h 622"/>
                <a:gd name="T104" fmla="*/ 1107 w 1177"/>
                <a:gd name="T105" fmla="*/ 421 h 622"/>
                <a:gd name="T106" fmla="*/ 1132 w 1177"/>
                <a:gd name="T107" fmla="*/ 413 h 622"/>
                <a:gd name="T108" fmla="*/ 1144 w 1177"/>
                <a:gd name="T109" fmla="*/ 405 h 622"/>
                <a:gd name="T110" fmla="*/ 1151 w 1177"/>
                <a:gd name="T111" fmla="*/ 398 h 622"/>
                <a:gd name="T112" fmla="*/ 1154 w 1177"/>
                <a:gd name="T113" fmla="*/ 393 h 622"/>
                <a:gd name="T114" fmla="*/ 1156 w 1177"/>
                <a:gd name="T115" fmla="*/ 385 h 6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77"/>
                <a:gd name="T175" fmla="*/ 0 h 622"/>
                <a:gd name="T176" fmla="*/ 1177 w 1177"/>
                <a:gd name="T177" fmla="*/ 622 h 6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77" h="622">
                  <a:moveTo>
                    <a:pt x="1177" y="192"/>
                  </a:moveTo>
                  <a:cubicBezTo>
                    <a:pt x="1177" y="193"/>
                    <a:pt x="1176" y="193"/>
                    <a:pt x="1176" y="194"/>
                  </a:cubicBezTo>
                  <a:cubicBezTo>
                    <a:pt x="1176" y="194"/>
                    <a:pt x="1176" y="194"/>
                    <a:pt x="1176" y="194"/>
                  </a:cubicBezTo>
                  <a:cubicBezTo>
                    <a:pt x="1176" y="195"/>
                    <a:pt x="1176" y="196"/>
                    <a:pt x="1175" y="197"/>
                  </a:cubicBezTo>
                  <a:cubicBezTo>
                    <a:pt x="1175" y="197"/>
                    <a:pt x="1175" y="197"/>
                    <a:pt x="1175" y="197"/>
                  </a:cubicBezTo>
                  <a:cubicBezTo>
                    <a:pt x="1175" y="197"/>
                    <a:pt x="1175" y="198"/>
                    <a:pt x="1175" y="199"/>
                  </a:cubicBezTo>
                  <a:cubicBezTo>
                    <a:pt x="1174" y="200"/>
                    <a:pt x="1174" y="201"/>
                    <a:pt x="1173" y="202"/>
                  </a:cubicBezTo>
                  <a:cubicBezTo>
                    <a:pt x="1173" y="202"/>
                    <a:pt x="1173" y="202"/>
                    <a:pt x="1173" y="202"/>
                  </a:cubicBezTo>
                  <a:cubicBezTo>
                    <a:pt x="1172" y="203"/>
                    <a:pt x="1172" y="204"/>
                    <a:pt x="1171" y="205"/>
                  </a:cubicBezTo>
                  <a:cubicBezTo>
                    <a:pt x="1171" y="205"/>
                    <a:pt x="1171" y="205"/>
                    <a:pt x="1171" y="205"/>
                  </a:cubicBezTo>
                  <a:cubicBezTo>
                    <a:pt x="1170" y="206"/>
                    <a:pt x="1169" y="206"/>
                    <a:pt x="1168" y="207"/>
                  </a:cubicBezTo>
                  <a:cubicBezTo>
                    <a:pt x="1168" y="208"/>
                    <a:pt x="1168" y="208"/>
                    <a:pt x="1168" y="208"/>
                  </a:cubicBezTo>
                  <a:cubicBezTo>
                    <a:pt x="1167" y="208"/>
                    <a:pt x="1166" y="209"/>
                    <a:pt x="1165" y="210"/>
                  </a:cubicBezTo>
                  <a:cubicBezTo>
                    <a:pt x="1165" y="210"/>
                    <a:pt x="1165" y="210"/>
                    <a:pt x="1165" y="210"/>
                  </a:cubicBezTo>
                  <a:cubicBezTo>
                    <a:pt x="1164" y="211"/>
                    <a:pt x="1163" y="212"/>
                    <a:pt x="1161" y="213"/>
                  </a:cubicBezTo>
                  <a:cubicBezTo>
                    <a:pt x="1161" y="213"/>
                    <a:pt x="1161" y="213"/>
                    <a:pt x="1161" y="213"/>
                  </a:cubicBezTo>
                  <a:cubicBezTo>
                    <a:pt x="1160" y="213"/>
                    <a:pt x="1159" y="214"/>
                    <a:pt x="1158" y="215"/>
                  </a:cubicBezTo>
                  <a:cubicBezTo>
                    <a:pt x="1156" y="215"/>
                    <a:pt x="1155" y="216"/>
                    <a:pt x="1154" y="217"/>
                  </a:cubicBezTo>
                  <a:cubicBezTo>
                    <a:pt x="1153" y="217"/>
                    <a:pt x="1153" y="217"/>
                    <a:pt x="1152" y="217"/>
                  </a:cubicBezTo>
                  <a:cubicBezTo>
                    <a:pt x="1150" y="218"/>
                    <a:pt x="1148" y="219"/>
                    <a:pt x="1146" y="220"/>
                  </a:cubicBezTo>
                  <a:cubicBezTo>
                    <a:pt x="1146" y="220"/>
                    <a:pt x="1145" y="220"/>
                    <a:pt x="1144" y="220"/>
                  </a:cubicBezTo>
                  <a:cubicBezTo>
                    <a:pt x="1143" y="221"/>
                    <a:pt x="1141" y="221"/>
                    <a:pt x="1140" y="222"/>
                  </a:cubicBezTo>
                  <a:cubicBezTo>
                    <a:pt x="1139" y="222"/>
                    <a:pt x="1138" y="222"/>
                    <a:pt x="1137" y="223"/>
                  </a:cubicBezTo>
                  <a:cubicBezTo>
                    <a:pt x="1135" y="223"/>
                    <a:pt x="1134" y="224"/>
                    <a:pt x="1132" y="224"/>
                  </a:cubicBezTo>
                  <a:cubicBezTo>
                    <a:pt x="1131" y="224"/>
                    <a:pt x="1129" y="225"/>
                    <a:pt x="1128" y="225"/>
                  </a:cubicBezTo>
                  <a:cubicBezTo>
                    <a:pt x="1128" y="225"/>
                    <a:pt x="1128" y="225"/>
                    <a:pt x="1128" y="225"/>
                  </a:cubicBezTo>
                  <a:cubicBezTo>
                    <a:pt x="1125" y="225"/>
                    <a:pt x="1123" y="226"/>
                    <a:pt x="1121" y="226"/>
                  </a:cubicBezTo>
                  <a:cubicBezTo>
                    <a:pt x="1121" y="226"/>
                    <a:pt x="1121" y="226"/>
                    <a:pt x="1121" y="226"/>
                  </a:cubicBezTo>
                  <a:cubicBezTo>
                    <a:pt x="1118" y="227"/>
                    <a:pt x="1116" y="227"/>
                    <a:pt x="1113" y="227"/>
                  </a:cubicBezTo>
                  <a:cubicBezTo>
                    <a:pt x="1113" y="227"/>
                    <a:pt x="1113" y="227"/>
                    <a:pt x="1113" y="227"/>
                  </a:cubicBezTo>
                  <a:cubicBezTo>
                    <a:pt x="1110" y="228"/>
                    <a:pt x="1108" y="228"/>
                    <a:pt x="1105" y="228"/>
                  </a:cubicBezTo>
                  <a:cubicBezTo>
                    <a:pt x="1105" y="228"/>
                    <a:pt x="1105" y="228"/>
                    <a:pt x="1105" y="228"/>
                  </a:cubicBezTo>
                  <a:cubicBezTo>
                    <a:pt x="1102" y="228"/>
                    <a:pt x="1099" y="228"/>
                    <a:pt x="1097" y="229"/>
                  </a:cubicBezTo>
                  <a:cubicBezTo>
                    <a:pt x="1096" y="229"/>
                    <a:pt x="1096" y="229"/>
                    <a:pt x="1096" y="229"/>
                  </a:cubicBezTo>
                  <a:cubicBezTo>
                    <a:pt x="1094" y="229"/>
                    <a:pt x="1091" y="229"/>
                    <a:pt x="1088" y="229"/>
                  </a:cubicBezTo>
                  <a:cubicBezTo>
                    <a:pt x="1083" y="229"/>
                    <a:pt x="1079" y="229"/>
                    <a:pt x="1074" y="229"/>
                  </a:cubicBezTo>
                  <a:cubicBezTo>
                    <a:pt x="1074" y="229"/>
                    <a:pt x="1074" y="229"/>
                    <a:pt x="1074" y="229"/>
                  </a:cubicBezTo>
                  <a:cubicBezTo>
                    <a:pt x="1069" y="228"/>
                    <a:pt x="1065" y="228"/>
                    <a:pt x="1060" y="228"/>
                  </a:cubicBezTo>
                  <a:cubicBezTo>
                    <a:pt x="1060" y="228"/>
                    <a:pt x="1060" y="228"/>
                    <a:pt x="1060" y="228"/>
                  </a:cubicBezTo>
                  <a:cubicBezTo>
                    <a:pt x="1055" y="227"/>
                    <a:pt x="1050" y="226"/>
                    <a:pt x="1045" y="226"/>
                  </a:cubicBezTo>
                  <a:cubicBezTo>
                    <a:pt x="1045" y="226"/>
                    <a:pt x="1045" y="226"/>
                    <a:pt x="1045" y="226"/>
                  </a:cubicBezTo>
                  <a:cubicBezTo>
                    <a:pt x="1040" y="225"/>
                    <a:pt x="1034" y="224"/>
                    <a:pt x="1029" y="223"/>
                  </a:cubicBezTo>
                  <a:cubicBezTo>
                    <a:pt x="1028" y="223"/>
                    <a:pt x="1028" y="223"/>
                    <a:pt x="1028" y="223"/>
                  </a:cubicBezTo>
                  <a:cubicBezTo>
                    <a:pt x="1027" y="223"/>
                    <a:pt x="1027" y="223"/>
                    <a:pt x="1027" y="223"/>
                  </a:cubicBezTo>
                  <a:cubicBezTo>
                    <a:pt x="1027" y="223"/>
                    <a:pt x="1027" y="223"/>
                    <a:pt x="1027" y="223"/>
                  </a:cubicBezTo>
                  <a:cubicBezTo>
                    <a:pt x="1026" y="222"/>
                    <a:pt x="1026" y="222"/>
                    <a:pt x="1026" y="222"/>
                  </a:cubicBezTo>
                  <a:cubicBezTo>
                    <a:pt x="1025" y="222"/>
                    <a:pt x="1023" y="222"/>
                    <a:pt x="1022" y="222"/>
                  </a:cubicBezTo>
                  <a:cubicBezTo>
                    <a:pt x="1022" y="222"/>
                    <a:pt x="1021" y="222"/>
                    <a:pt x="1021" y="222"/>
                  </a:cubicBezTo>
                  <a:cubicBezTo>
                    <a:pt x="1021" y="221"/>
                    <a:pt x="1021" y="221"/>
                    <a:pt x="1021" y="221"/>
                  </a:cubicBezTo>
                  <a:cubicBezTo>
                    <a:pt x="1020" y="221"/>
                    <a:pt x="1019" y="221"/>
                    <a:pt x="1019" y="221"/>
                  </a:cubicBezTo>
                  <a:cubicBezTo>
                    <a:pt x="1018" y="221"/>
                    <a:pt x="1017" y="221"/>
                    <a:pt x="1015" y="221"/>
                  </a:cubicBezTo>
                  <a:cubicBezTo>
                    <a:pt x="1015" y="221"/>
                    <a:pt x="1014" y="220"/>
                    <a:pt x="1013" y="220"/>
                  </a:cubicBezTo>
                  <a:cubicBezTo>
                    <a:pt x="1013" y="220"/>
                    <a:pt x="1013" y="220"/>
                    <a:pt x="1013" y="220"/>
                  </a:cubicBezTo>
                  <a:cubicBezTo>
                    <a:pt x="1013" y="220"/>
                    <a:pt x="1013" y="220"/>
                    <a:pt x="1013" y="220"/>
                  </a:cubicBezTo>
                  <a:cubicBezTo>
                    <a:pt x="1012" y="220"/>
                    <a:pt x="1012" y="220"/>
                    <a:pt x="1012" y="220"/>
                  </a:cubicBezTo>
                  <a:cubicBezTo>
                    <a:pt x="1011" y="220"/>
                    <a:pt x="1011" y="220"/>
                    <a:pt x="1010" y="220"/>
                  </a:cubicBezTo>
                  <a:cubicBezTo>
                    <a:pt x="1009" y="220"/>
                    <a:pt x="1008" y="219"/>
                    <a:pt x="1007" y="219"/>
                  </a:cubicBezTo>
                  <a:cubicBezTo>
                    <a:pt x="1006" y="219"/>
                    <a:pt x="1006" y="219"/>
                    <a:pt x="1006" y="219"/>
                  </a:cubicBezTo>
                  <a:cubicBezTo>
                    <a:pt x="1006" y="219"/>
                    <a:pt x="1006" y="219"/>
                    <a:pt x="1006" y="219"/>
                  </a:cubicBezTo>
                  <a:cubicBezTo>
                    <a:pt x="1005" y="219"/>
                    <a:pt x="1005" y="219"/>
                    <a:pt x="1005" y="219"/>
                  </a:cubicBezTo>
                  <a:cubicBezTo>
                    <a:pt x="1004" y="219"/>
                    <a:pt x="1003" y="219"/>
                    <a:pt x="1002" y="219"/>
                  </a:cubicBezTo>
                  <a:cubicBezTo>
                    <a:pt x="1002" y="219"/>
                    <a:pt x="1001" y="219"/>
                    <a:pt x="1001" y="218"/>
                  </a:cubicBezTo>
                  <a:cubicBezTo>
                    <a:pt x="1000" y="218"/>
                    <a:pt x="1000" y="218"/>
                    <a:pt x="1000" y="218"/>
                  </a:cubicBezTo>
                  <a:cubicBezTo>
                    <a:pt x="999" y="218"/>
                    <a:pt x="999" y="218"/>
                    <a:pt x="999" y="218"/>
                  </a:cubicBezTo>
                  <a:cubicBezTo>
                    <a:pt x="999" y="218"/>
                    <a:pt x="999" y="218"/>
                    <a:pt x="999" y="218"/>
                  </a:cubicBezTo>
                  <a:cubicBezTo>
                    <a:pt x="999" y="218"/>
                    <a:pt x="999" y="218"/>
                    <a:pt x="999" y="218"/>
                  </a:cubicBezTo>
                  <a:cubicBezTo>
                    <a:pt x="998" y="218"/>
                    <a:pt x="998" y="218"/>
                    <a:pt x="997" y="218"/>
                  </a:cubicBezTo>
                  <a:cubicBezTo>
                    <a:pt x="996" y="218"/>
                    <a:pt x="996" y="218"/>
                    <a:pt x="995" y="218"/>
                  </a:cubicBezTo>
                  <a:cubicBezTo>
                    <a:pt x="995" y="218"/>
                    <a:pt x="994" y="218"/>
                    <a:pt x="994" y="218"/>
                  </a:cubicBezTo>
                  <a:cubicBezTo>
                    <a:pt x="993" y="218"/>
                    <a:pt x="993" y="218"/>
                    <a:pt x="993" y="218"/>
                  </a:cubicBezTo>
                  <a:cubicBezTo>
                    <a:pt x="993" y="218"/>
                    <a:pt x="993" y="218"/>
                    <a:pt x="993" y="218"/>
                  </a:cubicBezTo>
                  <a:cubicBezTo>
                    <a:pt x="992" y="218"/>
                    <a:pt x="992" y="218"/>
                    <a:pt x="992" y="218"/>
                  </a:cubicBezTo>
                  <a:cubicBezTo>
                    <a:pt x="992" y="218"/>
                    <a:pt x="991" y="218"/>
                    <a:pt x="991" y="217"/>
                  </a:cubicBezTo>
                  <a:cubicBezTo>
                    <a:pt x="990" y="217"/>
                    <a:pt x="990" y="217"/>
                    <a:pt x="989" y="217"/>
                  </a:cubicBezTo>
                  <a:cubicBezTo>
                    <a:pt x="989" y="217"/>
                    <a:pt x="988" y="217"/>
                    <a:pt x="988" y="217"/>
                  </a:cubicBezTo>
                  <a:cubicBezTo>
                    <a:pt x="988" y="217"/>
                    <a:pt x="987" y="217"/>
                    <a:pt x="987" y="217"/>
                  </a:cubicBezTo>
                  <a:cubicBezTo>
                    <a:pt x="986" y="217"/>
                    <a:pt x="986" y="217"/>
                    <a:pt x="985" y="217"/>
                  </a:cubicBezTo>
                  <a:cubicBezTo>
                    <a:pt x="985" y="217"/>
                    <a:pt x="985" y="217"/>
                    <a:pt x="984" y="217"/>
                  </a:cubicBezTo>
                  <a:cubicBezTo>
                    <a:pt x="984" y="217"/>
                    <a:pt x="984" y="217"/>
                    <a:pt x="983" y="217"/>
                  </a:cubicBezTo>
                  <a:cubicBezTo>
                    <a:pt x="983" y="217"/>
                    <a:pt x="983" y="217"/>
                    <a:pt x="983" y="217"/>
                  </a:cubicBezTo>
                  <a:cubicBezTo>
                    <a:pt x="982" y="217"/>
                    <a:pt x="982" y="217"/>
                    <a:pt x="982" y="217"/>
                  </a:cubicBezTo>
                  <a:cubicBezTo>
                    <a:pt x="981" y="217"/>
                    <a:pt x="981" y="217"/>
                    <a:pt x="981" y="217"/>
                  </a:cubicBezTo>
                  <a:cubicBezTo>
                    <a:pt x="980" y="217"/>
                    <a:pt x="980" y="217"/>
                    <a:pt x="980" y="217"/>
                  </a:cubicBezTo>
                  <a:cubicBezTo>
                    <a:pt x="979" y="217"/>
                    <a:pt x="979" y="217"/>
                    <a:pt x="979" y="217"/>
                  </a:cubicBezTo>
                  <a:cubicBezTo>
                    <a:pt x="979" y="217"/>
                    <a:pt x="979" y="217"/>
                    <a:pt x="979" y="217"/>
                  </a:cubicBezTo>
                  <a:cubicBezTo>
                    <a:pt x="978" y="217"/>
                    <a:pt x="978" y="217"/>
                    <a:pt x="978" y="217"/>
                  </a:cubicBezTo>
                  <a:cubicBezTo>
                    <a:pt x="978" y="217"/>
                    <a:pt x="978" y="217"/>
                    <a:pt x="978" y="217"/>
                  </a:cubicBezTo>
                  <a:cubicBezTo>
                    <a:pt x="977" y="217"/>
                    <a:pt x="977" y="217"/>
                    <a:pt x="977" y="217"/>
                  </a:cubicBezTo>
                  <a:cubicBezTo>
                    <a:pt x="977" y="217"/>
                    <a:pt x="977" y="217"/>
                    <a:pt x="977" y="217"/>
                  </a:cubicBezTo>
                  <a:cubicBezTo>
                    <a:pt x="977" y="217"/>
                    <a:pt x="977" y="217"/>
                    <a:pt x="977" y="217"/>
                  </a:cubicBezTo>
                  <a:cubicBezTo>
                    <a:pt x="976" y="217"/>
                    <a:pt x="976" y="217"/>
                    <a:pt x="976" y="217"/>
                  </a:cubicBezTo>
                  <a:cubicBezTo>
                    <a:pt x="975" y="217"/>
                    <a:pt x="975" y="217"/>
                    <a:pt x="975" y="217"/>
                  </a:cubicBezTo>
                  <a:cubicBezTo>
                    <a:pt x="975" y="217"/>
                    <a:pt x="975" y="217"/>
                    <a:pt x="975" y="217"/>
                  </a:cubicBezTo>
                  <a:cubicBezTo>
                    <a:pt x="974" y="217"/>
                    <a:pt x="974" y="217"/>
                    <a:pt x="974" y="217"/>
                  </a:cubicBezTo>
                  <a:cubicBezTo>
                    <a:pt x="973" y="217"/>
                    <a:pt x="973" y="217"/>
                    <a:pt x="973" y="217"/>
                  </a:cubicBezTo>
                  <a:cubicBezTo>
                    <a:pt x="972" y="217"/>
                    <a:pt x="972" y="217"/>
                    <a:pt x="972" y="217"/>
                  </a:cubicBezTo>
                  <a:cubicBezTo>
                    <a:pt x="971" y="217"/>
                    <a:pt x="971" y="217"/>
                    <a:pt x="971" y="217"/>
                  </a:cubicBezTo>
                  <a:cubicBezTo>
                    <a:pt x="970" y="217"/>
                    <a:pt x="970" y="217"/>
                    <a:pt x="970" y="217"/>
                  </a:cubicBezTo>
                  <a:cubicBezTo>
                    <a:pt x="970" y="217"/>
                    <a:pt x="970" y="217"/>
                    <a:pt x="970" y="217"/>
                  </a:cubicBezTo>
                  <a:cubicBezTo>
                    <a:pt x="969" y="217"/>
                    <a:pt x="969" y="217"/>
                    <a:pt x="969" y="217"/>
                  </a:cubicBezTo>
                  <a:cubicBezTo>
                    <a:pt x="968" y="218"/>
                    <a:pt x="968" y="218"/>
                    <a:pt x="968" y="218"/>
                  </a:cubicBezTo>
                  <a:cubicBezTo>
                    <a:pt x="968" y="218"/>
                    <a:pt x="968" y="218"/>
                    <a:pt x="968" y="218"/>
                  </a:cubicBezTo>
                  <a:cubicBezTo>
                    <a:pt x="968" y="218"/>
                    <a:pt x="968" y="218"/>
                    <a:pt x="968" y="218"/>
                  </a:cubicBezTo>
                  <a:cubicBezTo>
                    <a:pt x="967" y="218"/>
                    <a:pt x="967" y="218"/>
                    <a:pt x="967" y="218"/>
                  </a:cubicBezTo>
                  <a:cubicBezTo>
                    <a:pt x="966" y="218"/>
                    <a:pt x="966" y="218"/>
                    <a:pt x="966" y="218"/>
                  </a:cubicBezTo>
                  <a:cubicBezTo>
                    <a:pt x="966" y="218"/>
                    <a:pt x="965" y="218"/>
                    <a:pt x="965" y="218"/>
                  </a:cubicBezTo>
                  <a:cubicBezTo>
                    <a:pt x="965" y="218"/>
                    <a:pt x="964" y="218"/>
                    <a:pt x="964" y="218"/>
                  </a:cubicBezTo>
                  <a:cubicBezTo>
                    <a:pt x="963" y="218"/>
                    <a:pt x="963" y="218"/>
                    <a:pt x="963" y="218"/>
                  </a:cubicBezTo>
                  <a:cubicBezTo>
                    <a:pt x="962" y="218"/>
                    <a:pt x="962" y="219"/>
                    <a:pt x="962" y="219"/>
                  </a:cubicBezTo>
                  <a:cubicBezTo>
                    <a:pt x="961" y="219"/>
                    <a:pt x="961" y="219"/>
                    <a:pt x="961" y="219"/>
                  </a:cubicBezTo>
                  <a:cubicBezTo>
                    <a:pt x="960" y="219"/>
                    <a:pt x="960" y="219"/>
                    <a:pt x="960" y="219"/>
                  </a:cubicBezTo>
                  <a:cubicBezTo>
                    <a:pt x="960" y="219"/>
                    <a:pt x="960" y="219"/>
                    <a:pt x="960" y="219"/>
                  </a:cubicBezTo>
                  <a:cubicBezTo>
                    <a:pt x="959" y="219"/>
                    <a:pt x="959" y="219"/>
                    <a:pt x="959" y="219"/>
                  </a:cubicBezTo>
                  <a:cubicBezTo>
                    <a:pt x="958" y="219"/>
                    <a:pt x="958" y="220"/>
                    <a:pt x="958" y="220"/>
                  </a:cubicBezTo>
                  <a:cubicBezTo>
                    <a:pt x="957" y="220"/>
                    <a:pt x="957" y="220"/>
                    <a:pt x="956" y="220"/>
                  </a:cubicBezTo>
                  <a:cubicBezTo>
                    <a:pt x="956" y="220"/>
                    <a:pt x="956" y="220"/>
                    <a:pt x="956" y="220"/>
                  </a:cubicBezTo>
                  <a:cubicBezTo>
                    <a:pt x="955" y="220"/>
                    <a:pt x="955" y="221"/>
                    <a:pt x="955" y="221"/>
                  </a:cubicBezTo>
                  <a:cubicBezTo>
                    <a:pt x="954" y="221"/>
                    <a:pt x="954" y="221"/>
                    <a:pt x="954" y="221"/>
                  </a:cubicBezTo>
                  <a:cubicBezTo>
                    <a:pt x="953" y="221"/>
                    <a:pt x="953" y="221"/>
                    <a:pt x="953" y="221"/>
                  </a:cubicBezTo>
                  <a:cubicBezTo>
                    <a:pt x="953" y="222"/>
                    <a:pt x="952" y="222"/>
                    <a:pt x="951" y="222"/>
                  </a:cubicBezTo>
                  <a:cubicBezTo>
                    <a:pt x="951" y="223"/>
                    <a:pt x="950" y="223"/>
                    <a:pt x="950" y="223"/>
                  </a:cubicBezTo>
                  <a:cubicBezTo>
                    <a:pt x="949" y="224"/>
                    <a:pt x="949" y="224"/>
                    <a:pt x="949" y="224"/>
                  </a:cubicBezTo>
                  <a:cubicBezTo>
                    <a:pt x="949" y="224"/>
                    <a:pt x="949" y="224"/>
                    <a:pt x="949" y="224"/>
                  </a:cubicBezTo>
                  <a:cubicBezTo>
                    <a:pt x="949" y="224"/>
                    <a:pt x="949" y="224"/>
                    <a:pt x="949" y="224"/>
                  </a:cubicBezTo>
                  <a:cubicBezTo>
                    <a:pt x="948" y="224"/>
                    <a:pt x="948" y="224"/>
                    <a:pt x="948" y="224"/>
                  </a:cubicBezTo>
                  <a:cubicBezTo>
                    <a:pt x="948" y="224"/>
                    <a:pt x="947" y="225"/>
                    <a:pt x="947" y="225"/>
                  </a:cubicBezTo>
                  <a:cubicBezTo>
                    <a:pt x="946" y="225"/>
                    <a:pt x="946" y="226"/>
                    <a:pt x="945" y="226"/>
                  </a:cubicBezTo>
                  <a:cubicBezTo>
                    <a:pt x="945" y="227"/>
                    <a:pt x="945" y="227"/>
                    <a:pt x="945" y="227"/>
                  </a:cubicBezTo>
                  <a:cubicBezTo>
                    <a:pt x="944" y="227"/>
                    <a:pt x="944" y="227"/>
                    <a:pt x="943" y="228"/>
                  </a:cubicBezTo>
                  <a:cubicBezTo>
                    <a:pt x="943" y="228"/>
                    <a:pt x="943" y="228"/>
                    <a:pt x="942" y="229"/>
                  </a:cubicBezTo>
                  <a:cubicBezTo>
                    <a:pt x="942" y="229"/>
                    <a:pt x="941" y="230"/>
                    <a:pt x="941" y="230"/>
                  </a:cubicBezTo>
                  <a:cubicBezTo>
                    <a:pt x="941" y="230"/>
                    <a:pt x="941" y="230"/>
                    <a:pt x="941" y="230"/>
                  </a:cubicBezTo>
                  <a:cubicBezTo>
                    <a:pt x="940" y="231"/>
                    <a:pt x="939" y="232"/>
                    <a:pt x="938" y="232"/>
                  </a:cubicBezTo>
                  <a:cubicBezTo>
                    <a:pt x="938" y="233"/>
                    <a:pt x="937" y="233"/>
                    <a:pt x="937" y="234"/>
                  </a:cubicBezTo>
                  <a:cubicBezTo>
                    <a:pt x="935" y="235"/>
                    <a:pt x="934" y="236"/>
                    <a:pt x="933" y="237"/>
                  </a:cubicBezTo>
                  <a:cubicBezTo>
                    <a:pt x="933" y="238"/>
                    <a:pt x="933" y="238"/>
                    <a:pt x="933" y="238"/>
                  </a:cubicBezTo>
                  <a:cubicBezTo>
                    <a:pt x="932" y="238"/>
                    <a:pt x="932" y="238"/>
                    <a:pt x="932" y="238"/>
                  </a:cubicBezTo>
                  <a:cubicBezTo>
                    <a:pt x="932" y="238"/>
                    <a:pt x="932" y="238"/>
                    <a:pt x="932" y="238"/>
                  </a:cubicBezTo>
                  <a:cubicBezTo>
                    <a:pt x="932" y="238"/>
                    <a:pt x="932" y="238"/>
                    <a:pt x="932" y="238"/>
                  </a:cubicBezTo>
                  <a:cubicBezTo>
                    <a:pt x="932" y="238"/>
                    <a:pt x="932" y="238"/>
                    <a:pt x="932" y="238"/>
                  </a:cubicBezTo>
                  <a:cubicBezTo>
                    <a:pt x="932" y="238"/>
                    <a:pt x="932" y="238"/>
                    <a:pt x="932" y="238"/>
                  </a:cubicBezTo>
                  <a:cubicBezTo>
                    <a:pt x="932" y="238"/>
                    <a:pt x="932" y="238"/>
                    <a:pt x="932" y="238"/>
                  </a:cubicBezTo>
                  <a:cubicBezTo>
                    <a:pt x="932" y="238"/>
                    <a:pt x="932" y="238"/>
                    <a:pt x="932" y="238"/>
                  </a:cubicBezTo>
                  <a:cubicBezTo>
                    <a:pt x="932" y="238"/>
                    <a:pt x="932" y="238"/>
                    <a:pt x="932" y="238"/>
                  </a:cubicBezTo>
                  <a:cubicBezTo>
                    <a:pt x="932" y="238"/>
                    <a:pt x="932" y="238"/>
                    <a:pt x="932" y="238"/>
                  </a:cubicBezTo>
                  <a:cubicBezTo>
                    <a:pt x="932" y="238"/>
                    <a:pt x="932" y="238"/>
                    <a:pt x="932" y="238"/>
                  </a:cubicBezTo>
                  <a:cubicBezTo>
                    <a:pt x="932" y="239"/>
                    <a:pt x="932" y="239"/>
                    <a:pt x="932" y="239"/>
                  </a:cubicBezTo>
                  <a:cubicBezTo>
                    <a:pt x="932" y="239"/>
                    <a:pt x="932" y="239"/>
                    <a:pt x="932" y="239"/>
                  </a:cubicBezTo>
                  <a:cubicBezTo>
                    <a:pt x="931" y="239"/>
                    <a:pt x="931" y="239"/>
                    <a:pt x="931" y="239"/>
                  </a:cubicBezTo>
                  <a:cubicBezTo>
                    <a:pt x="931" y="239"/>
                    <a:pt x="931" y="239"/>
                    <a:pt x="931" y="239"/>
                  </a:cubicBezTo>
                  <a:cubicBezTo>
                    <a:pt x="931" y="239"/>
                    <a:pt x="931" y="239"/>
                    <a:pt x="931" y="239"/>
                  </a:cubicBezTo>
                  <a:cubicBezTo>
                    <a:pt x="931" y="239"/>
                    <a:pt x="931" y="239"/>
                    <a:pt x="931" y="239"/>
                  </a:cubicBezTo>
                  <a:cubicBezTo>
                    <a:pt x="931" y="239"/>
                    <a:pt x="931" y="239"/>
                    <a:pt x="931" y="239"/>
                  </a:cubicBezTo>
                  <a:cubicBezTo>
                    <a:pt x="931" y="239"/>
                    <a:pt x="931" y="239"/>
                    <a:pt x="931" y="239"/>
                  </a:cubicBezTo>
                  <a:cubicBezTo>
                    <a:pt x="931" y="240"/>
                    <a:pt x="931" y="240"/>
                    <a:pt x="931" y="240"/>
                  </a:cubicBezTo>
                  <a:cubicBezTo>
                    <a:pt x="931" y="240"/>
                    <a:pt x="931" y="240"/>
                    <a:pt x="931" y="240"/>
                  </a:cubicBezTo>
                  <a:cubicBezTo>
                    <a:pt x="931" y="240"/>
                    <a:pt x="931" y="240"/>
                    <a:pt x="931" y="240"/>
                  </a:cubicBezTo>
                  <a:cubicBezTo>
                    <a:pt x="931" y="240"/>
                    <a:pt x="931" y="240"/>
                    <a:pt x="931" y="240"/>
                  </a:cubicBezTo>
                  <a:cubicBezTo>
                    <a:pt x="931" y="240"/>
                    <a:pt x="931" y="240"/>
                    <a:pt x="931" y="240"/>
                  </a:cubicBezTo>
                  <a:cubicBezTo>
                    <a:pt x="931" y="241"/>
                    <a:pt x="931" y="241"/>
                    <a:pt x="931" y="241"/>
                  </a:cubicBezTo>
                  <a:cubicBezTo>
                    <a:pt x="931" y="241"/>
                    <a:pt x="931" y="241"/>
                    <a:pt x="931" y="241"/>
                  </a:cubicBezTo>
                  <a:cubicBezTo>
                    <a:pt x="931" y="241"/>
                    <a:pt x="931" y="241"/>
                    <a:pt x="931" y="241"/>
                  </a:cubicBezTo>
                  <a:cubicBezTo>
                    <a:pt x="931" y="242"/>
                    <a:pt x="931" y="242"/>
                    <a:pt x="931" y="242"/>
                  </a:cubicBezTo>
                  <a:cubicBezTo>
                    <a:pt x="917" y="407"/>
                    <a:pt x="917" y="407"/>
                    <a:pt x="917" y="407"/>
                  </a:cubicBezTo>
                  <a:cubicBezTo>
                    <a:pt x="726" y="411"/>
                    <a:pt x="726" y="411"/>
                    <a:pt x="726" y="411"/>
                  </a:cubicBezTo>
                  <a:cubicBezTo>
                    <a:pt x="723" y="411"/>
                    <a:pt x="701" y="412"/>
                    <a:pt x="670" y="412"/>
                  </a:cubicBezTo>
                  <a:cubicBezTo>
                    <a:pt x="638" y="412"/>
                    <a:pt x="596" y="412"/>
                    <a:pt x="552" y="413"/>
                  </a:cubicBezTo>
                  <a:cubicBezTo>
                    <a:pt x="507" y="413"/>
                    <a:pt x="460" y="413"/>
                    <a:pt x="417" y="414"/>
                  </a:cubicBezTo>
                  <a:cubicBezTo>
                    <a:pt x="375" y="414"/>
                    <a:pt x="336" y="415"/>
                    <a:pt x="310" y="415"/>
                  </a:cubicBezTo>
                  <a:cubicBezTo>
                    <a:pt x="309" y="415"/>
                    <a:pt x="308" y="415"/>
                    <a:pt x="307" y="415"/>
                  </a:cubicBezTo>
                  <a:cubicBezTo>
                    <a:pt x="305" y="415"/>
                    <a:pt x="304" y="415"/>
                    <a:pt x="303" y="415"/>
                  </a:cubicBezTo>
                  <a:cubicBezTo>
                    <a:pt x="302" y="415"/>
                    <a:pt x="301" y="415"/>
                    <a:pt x="300" y="415"/>
                  </a:cubicBezTo>
                  <a:cubicBezTo>
                    <a:pt x="299" y="415"/>
                    <a:pt x="297" y="415"/>
                    <a:pt x="296" y="415"/>
                  </a:cubicBezTo>
                  <a:cubicBezTo>
                    <a:pt x="294" y="415"/>
                    <a:pt x="291" y="415"/>
                    <a:pt x="289" y="415"/>
                  </a:cubicBezTo>
                  <a:cubicBezTo>
                    <a:pt x="288" y="415"/>
                    <a:pt x="288" y="415"/>
                    <a:pt x="288" y="415"/>
                  </a:cubicBezTo>
                  <a:cubicBezTo>
                    <a:pt x="285" y="415"/>
                    <a:pt x="283" y="415"/>
                    <a:pt x="281" y="415"/>
                  </a:cubicBezTo>
                  <a:cubicBezTo>
                    <a:pt x="281" y="415"/>
                    <a:pt x="280" y="415"/>
                    <a:pt x="279" y="415"/>
                  </a:cubicBezTo>
                  <a:cubicBezTo>
                    <a:pt x="278" y="415"/>
                    <a:pt x="276" y="415"/>
                    <a:pt x="275" y="415"/>
                  </a:cubicBezTo>
                  <a:cubicBezTo>
                    <a:pt x="274" y="415"/>
                    <a:pt x="273" y="415"/>
                    <a:pt x="273" y="415"/>
                  </a:cubicBezTo>
                  <a:cubicBezTo>
                    <a:pt x="271" y="415"/>
                    <a:pt x="268" y="415"/>
                    <a:pt x="266" y="415"/>
                  </a:cubicBezTo>
                  <a:cubicBezTo>
                    <a:pt x="266" y="415"/>
                    <a:pt x="266" y="415"/>
                    <a:pt x="266" y="415"/>
                  </a:cubicBezTo>
                  <a:cubicBezTo>
                    <a:pt x="264" y="415"/>
                    <a:pt x="262" y="415"/>
                    <a:pt x="261" y="415"/>
                  </a:cubicBezTo>
                  <a:cubicBezTo>
                    <a:pt x="260" y="415"/>
                    <a:pt x="260" y="415"/>
                    <a:pt x="259" y="415"/>
                  </a:cubicBezTo>
                  <a:cubicBezTo>
                    <a:pt x="257" y="415"/>
                    <a:pt x="256" y="414"/>
                    <a:pt x="254" y="414"/>
                  </a:cubicBezTo>
                  <a:cubicBezTo>
                    <a:pt x="254" y="414"/>
                    <a:pt x="254" y="414"/>
                    <a:pt x="254" y="414"/>
                  </a:cubicBezTo>
                  <a:cubicBezTo>
                    <a:pt x="252" y="414"/>
                    <a:pt x="251" y="414"/>
                    <a:pt x="249" y="414"/>
                  </a:cubicBezTo>
                  <a:cubicBezTo>
                    <a:pt x="248" y="414"/>
                    <a:pt x="248" y="414"/>
                    <a:pt x="248" y="414"/>
                  </a:cubicBezTo>
                  <a:cubicBezTo>
                    <a:pt x="247" y="414"/>
                    <a:pt x="245" y="414"/>
                    <a:pt x="244" y="414"/>
                  </a:cubicBezTo>
                  <a:cubicBezTo>
                    <a:pt x="242" y="414"/>
                    <a:pt x="241" y="413"/>
                    <a:pt x="239" y="413"/>
                  </a:cubicBezTo>
                  <a:cubicBezTo>
                    <a:pt x="239" y="413"/>
                    <a:pt x="239" y="413"/>
                    <a:pt x="239" y="413"/>
                  </a:cubicBezTo>
                  <a:cubicBezTo>
                    <a:pt x="238" y="413"/>
                    <a:pt x="236" y="413"/>
                    <a:pt x="235" y="413"/>
                  </a:cubicBezTo>
                  <a:cubicBezTo>
                    <a:pt x="235" y="413"/>
                    <a:pt x="235" y="413"/>
                    <a:pt x="235" y="413"/>
                  </a:cubicBezTo>
                  <a:cubicBezTo>
                    <a:pt x="232" y="412"/>
                    <a:pt x="230" y="412"/>
                    <a:pt x="228" y="412"/>
                  </a:cubicBezTo>
                  <a:cubicBezTo>
                    <a:pt x="227" y="412"/>
                    <a:pt x="227" y="412"/>
                    <a:pt x="227" y="412"/>
                  </a:cubicBezTo>
                  <a:cubicBezTo>
                    <a:pt x="226" y="412"/>
                    <a:pt x="225" y="411"/>
                    <a:pt x="224" y="411"/>
                  </a:cubicBezTo>
                  <a:cubicBezTo>
                    <a:pt x="224" y="411"/>
                    <a:pt x="224" y="411"/>
                    <a:pt x="224" y="411"/>
                  </a:cubicBezTo>
                  <a:cubicBezTo>
                    <a:pt x="224" y="411"/>
                    <a:pt x="223" y="411"/>
                    <a:pt x="223" y="411"/>
                  </a:cubicBezTo>
                  <a:cubicBezTo>
                    <a:pt x="224" y="358"/>
                    <a:pt x="224" y="305"/>
                    <a:pt x="225" y="252"/>
                  </a:cubicBezTo>
                  <a:cubicBezTo>
                    <a:pt x="225" y="251"/>
                    <a:pt x="225" y="250"/>
                    <a:pt x="225" y="249"/>
                  </a:cubicBezTo>
                  <a:cubicBezTo>
                    <a:pt x="225" y="248"/>
                    <a:pt x="225" y="248"/>
                    <a:pt x="225" y="247"/>
                  </a:cubicBezTo>
                  <a:cubicBezTo>
                    <a:pt x="225" y="246"/>
                    <a:pt x="224" y="246"/>
                    <a:pt x="224" y="245"/>
                  </a:cubicBezTo>
                  <a:cubicBezTo>
                    <a:pt x="224" y="245"/>
                    <a:pt x="224" y="245"/>
                    <a:pt x="224" y="245"/>
                  </a:cubicBezTo>
                  <a:cubicBezTo>
                    <a:pt x="224" y="244"/>
                    <a:pt x="224" y="244"/>
                    <a:pt x="224" y="244"/>
                  </a:cubicBezTo>
                  <a:cubicBezTo>
                    <a:pt x="223" y="243"/>
                    <a:pt x="223" y="242"/>
                    <a:pt x="223" y="242"/>
                  </a:cubicBezTo>
                  <a:cubicBezTo>
                    <a:pt x="223" y="241"/>
                    <a:pt x="222" y="241"/>
                    <a:pt x="222" y="240"/>
                  </a:cubicBezTo>
                  <a:cubicBezTo>
                    <a:pt x="222" y="240"/>
                    <a:pt x="221" y="240"/>
                    <a:pt x="221" y="239"/>
                  </a:cubicBezTo>
                  <a:cubicBezTo>
                    <a:pt x="221" y="239"/>
                    <a:pt x="221" y="239"/>
                    <a:pt x="221" y="239"/>
                  </a:cubicBezTo>
                  <a:cubicBezTo>
                    <a:pt x="221" y="239"/>
                    <a:pt x="221" y="239"/>
                    <a:pt x="221" y="239"/>
                  </a:cubicBezTo>
                  <a:cubicBezTo>
                    <a:pt x="220" y="238"/>
                    <a:pt x="220" y="238"/>
                    <a:pt x="220" y="238"/>
                  </a:cubicBezTo>
                  <a:cubicBezTo>
                    <a:pt x="220" y="237"/>
                    <a:pt x="219" y="237"/>
                    <a:pt x="219" y="236"/>
                  </a:cubicBezTo>
                  <a:cubicBezTo>
                    <a:pt x="218" y="236"/>
                    <a:pt x="218" y="236"/>
                    <a:pt x="218" y="236"/>
                  </a:cubicBezTo>
                  <a:cubicBezTo>
                    <a:pt x="220" y="107"/>
                    <a:pt x="220" y="107"/>
                    <a:pt x="220" y="107"/>
                  </a:cubicBezTo>
                  <a:cubicBezTo>
                    <a:pt x="190" y="0"/>
                    <a:pt x="190" y="0"/>
                    <a:pt x="190" y="0"/>
                  </a:cubicBezTo>
                  <a:cubicBezTo>
                    <a:pt x="188" y="178"/>
                    <a:pt x="188" y="178"/>
                    <a:pt x="188" y="178"/>
                  </a:cubicBezTo>
                  <a:cubicBezTo>
                    <a:pt x="201" y="227"/>
                    <a:pt x="201" y="227"/>
                    <a:pt x="201" y="227"/>
                  </a:cubicBezTo>
                  <a:cubicBezTo>
                    <a:pt x="201" y="227"/>
                    <a:pt x="201" y="227"/>
                    <a:pt x="201" y="227"/>
                  </a:cubicBezTo>
                  <a:cubicBezTo>
                    <a:pt x="200" y="227"/>
                    <a:pt x="200" y="227"/>
                    <a:pt x="200" y="227"/>
                  </a:cubicBezTo>
                  <a:cubicBezTo>
                    <a:pt x="199" y="227"/>
                    <a:pt x="199" y="227"/>
                    <a:pt x="199" y="227"/>
                  </a:cubicBezTo>
                  <a:cubicBezTo>
                    <a:pt x="199" y="227"/>
                    <a:pt x="199" y="227"/>
                    <a:pt x="199" y="227"/>
                  </a:cubicBezTo>
                  <a:cubicBezTo>
                    <a:pt x="199" y="227"/>
                    <a:pt x="199" y="227"/>
                    <a:pt x="199" y="227"/>
                  </a:cubicBezTo>
                  <a:cubicBezTo>
                    <a:pt x="199" y="227"/>
                    <a:pt x="199" y="227"/>
                    <a:pt x="199" y="227"/>
                  </a:cubicBezTo>
                  <a:cubicBezTo>
                    <a:pt x="198" y="227"/>
                    <a:pt x="198" y="227"/>
                    <a:pt x="198" y="227"/>
                  </a:cubicBezTo>
                  <a:cubicBezTo>
                    <a:pt x="197" y="227"/>
                    <a:pt x="197" y="227"/>
                    <a:pt x="197" y="227"/>
                  </a:cubicBezTo>
                  <a:cubicBezTo>
                    <a:pt x="197" y="226"/>
                    <a:pt x="197" y="226"/>
                    <a:pt x="197" y="226"/>
                  </a:cubicBezTo>
                  <a:cubicBezTo>
                    <a:pt x="196" y="226"/>
                    <a:pt x="196" y="226"/>
                    <a:pt x="196" y="226"/>
                  </a:cubicBezTo>
                  <a:cubicBezTo>
                    <a:pt x="195" y="226"/>
                    <a:pt x="195" y="226"/>
                    <a:pt x="195" y="226"/>
                  </a:cubicBezTo>
                  <a:cubicBezTo>
                    <a:pt x="195" y="226"/>
                    <a:pt x="195" y="226"/>
                    <a:pt x="195" y="226"/>
                  </a:cubicBezTo>
                  <a:cubicBezTo>
                    <a:pt x="195" y="226"/>
                    <a:pt x="195" y="226"/>
                    <a:pt x="195" y="226"/>
                  </a:cubicBezTo>
                  <a:cubicBezTo>
                    <a:pt x="195" y="226"/>
                    <a:pt x="195" y="226"/>
                    <a:pt x="195" y="226"/>
                  </a:cubicBezTo>
                  <a:cubicBezTo>
                    <a:pt x="195" y="226"/>
                    <a:pt x="195" y="226"/>
                    <a:pt x="195" y="226"/>
                  </a:cubicBezTo>
                  <a:cubicBezTo>
                    <a:pt x="194" y="226"/>
                    <a:pt x="194" y="226"/>
                    <a:pt x="194" y="226"/>
                  </a:cubicBezTo>
                  <a:cubicBezTo>
                    <a:pt x="193" y="226"/>
                    <a:pt x="193" y="226"/>
                    <a:pt x="193" y="226"/>
                  </a:cubicBezTo>
                  <a:cubicBezTo>
                    <a:pt x="192" y="226"/>
                    <a:pt x="192" y="226"/>
                    <a:pt x="192" y="226"/>
                  </a:cubicBezTo>
                  <a:cubicBezTo>
                    <a:pt x="192" y="226"/>
                    <a:pt x="192" y="226"/>
                    <a:pt x="192" y="226"/>
                  </a:cubicBezTo>
                  <a:cubicBezTo>
                    <a:pt x="191" y="226"/>
                    <a:pt x="191" y="226"/>
                    <a:pt x="191" y="226"/>
                  </a:cubicBezTo>
                  <a:cubicBezTo>
                    <a:pt x="190" y="225"/>
                    <a:pt x="190" y="225"/>
                    <a:pt x="190" y="225"/>
                  </a:cubicBezTo>
                  <a:cubicBezTo>
                    <a:pt x="189" y="225"/>
                    <a:pt x="189" y="225"/>
                    <a:pt x="189" y="225"/>
                  </a:cubicBezTo>
                  <a:cubicBezTo>
                    <a:pt x="189" y="225"/>
                    <a:pt x="189" y="225"/>
                    <a:pt x="189" y="225"/>
                  </a:cubicBezTo>
                  <a:cubicBezTo>
                    <a:pt x="188" y="225"/>
                    <a:pt x="188" y="225"/>
                    <a:pt x="188" y="225"/>
                  </a:cubicBezTo>
                  <a:cubicBezTo>
                    <a:pt x="187" y="225"/>
                    <a:pt x="187" y="225"/>
                    <a:pt x="187" y="225"/>
                  </a:cubicBezTo>
                  <a:cubicBezTo>
                    <a:pt x="186" y="225"/>
                    <a:pt x="186" y="225"/>
                    <a:pt x="186" y="225"/>
                  </a:cubicBezTo>
                  <a:cubicBezTo>
                    <a:pt x="186" y="225"/>
                    <a:pt x="186" y="225"/>
                    <a:pt x="186" y="225"/>
                  </a:cubicBezTo>
                  <a:cubicBezTo>
                    <a:pt x="186" y="225"/>
                    <a:pt x="186" y="225"/>
                    <a:pt x="186" y="225"/>
                  </a:cubicBezTo>
                  <a:cubicBezTo>
                    <a:pt x="185" y="225"/>
                    <a:pt x="185" y="225"/>
                    <a:pt x="185" y="225"/>
                  </a:cubicBezTo>
                  <a:cubicBezTo>
                    <a:pt x="184" y="225"/>
                    <a:pt x="184" y="225"/>
                    <a:pt x="184" y="225"/>
                  </a:cubicBezTo>
                  <a:cubicBezTo>
                    <a:pt x="183" y="225"/>
                    <a:pt x="183" y="225"/>
                    <a:pt x="183" y="225"/>
                  </a:cubicBezTo>
                  <a:cubicBezTo>
                    <a:pt x="183" y="225"/>
                    <a:pt x="183" y="225"/>
                    <a:pt x="183" y="225"/>
                  </a:cubicBezTo>
                  <a:cubicBezTo>
                    <a:pt x="182" y="225"/>
                    <a:pt x="182" y="225"/>
                    <a:pt x="182" y="225"/>
                  </a:cubicBezTo>
                  <a:cubicBezTo>
                    <a:pt x="181" y="225"/>
                    <a:pt x="181" y="225"/>
                    <a:pt x="181" y="225"/>
                  </a:cubicBezTo>
                  <a:cubicBezTo>
                    <a:pt x="180" y="225"/>
                    <a:pt x="180" y="225"/>
                    <a:pt x="180" y="225"/>
                  </a:cubicBezTo>
                  <a:cubicBezTo>
                    <a:pt x="179" y="225"/>
                    <a:pt x="179" y="225"/>
                    <a:pt x="179" y="225"/>
                  </a:cubicBezTo>
                  <a:cubicBezTo>
                    <a:pt x="178" y="225"/>
                    <a:pt x="178" y="225"/>
                    <a:pt x="178" y="225"/>
                  </a:cubicBezTo>
                  <a:cubicBezTo>
                    <a:pt x="177" y="225"/>
                    <a:pt x="177" y="225"/>
                    <a:pt x="177" y="225"/>
                  </a:cubicBezTo>
                  <a:cubicBezTo>
                    <a:pt x="177" y="225"/>
                    <a:pt x="177" y="225"/>
                    <a:pt x="177" y="225"/>
                  </a:cubicBezTo>
                  <a:cubicBezTo>
                    <a:pt x="176" y="225"/>
                    <a:pt x="176" y="225"/>
                    <a:pt x="176" y="225"/>
                  </a:cubicBezTo>
                  <a:cubicBezTo>
                    <a:pt x="176" y="225"/>
                    <a:pt x="176" y="225"/>
                    <a:pt x="176" y="225"/>
                  </a:cubicBezTo>
                  <a:cubicBezTo>
                    <a:pt x="175" y="225"/>
                    <a:pt x="175" y="225"/>
                    <a:pt x="175" y="225"/>
                  </a:cubicBezTo>
                  <a:cubicBezTo>
                    <a:pt x="175" y="225"/>
                    <a:pt x="175" y="225"/>
                    <a:pt x="175" y="225"/>
                  </a:cubicBezTo>
                  <a:cubicBezTo>
                    <a:pt x="174" y="225"/>
                    <a:pt x="174" y="225"/>
                    <a:pt x="174" y="225"/>
                  </a:cubicBezTo>
                  <a:cubicBezTo>
                    <a:pt x="174" y="225"/>
                    <a:pt x="174" y="225"/>
                    <a:pt x="173" y="225"/>
                  </a:cubicBezTo>
                  <a:cubicBezTo>
                    <a:pt x="173" y="225"/>
                    <a:pt x="172" y="225"/>
                    <a:pt x="172" y="225"/>
                  </a:cubicBezTo>
                  <a:cubicBezTo>
                    <a:pt x="172" y="225"/>
                    <a:pt x="171" y="225"/>
                    <a:pt x="171" y="225"/>
                  </a:cubicBezTo>
                  <a:cubicBezTo>
                    <a:pt x="170" y="225"/>
                    <a:pt x="170" y="225"/>
                    <a:pt x="170" y="225"/>
                  </a:cubicBezTo>
                  <a:cubicBezTo>
                    <a:pt x="169" y="225"/>
                    <a:pt x="169" y="225"/>
                    <a:pt x="168" y="225"/>
                  </a:cubicBezTo>
                  <a:cubicBezTo>
                    <a:pt x="168" y="225"/>
                    <a:pt x="167" y="225"/>
                    <a:pt x="167" y="225"/>
                  </a:cubicBezTo>
                  <a:cubicBezTo>
                    <a:pt x="167" y="225"/>
                    <a:pt x="167" y="225"/>
                    <a:pt x="167" y="225"/>
                  </a:cubicBezTo>
                  <a:cubicBezTo>
                    <a:pt x="167" y="225"/>
                    <a:pt x="167" y="225"/>
                    <a:pt x="167" y="225"/>
                  </a:cubicBezTo>
                  <a:cubicBezTo>
                    <a:pt x="166" y="225"/>
                    <a:pt x="166" y="225"/>
                    <a:pt x="165" y="225"/>
                  </a:cubicBezTo>
                  <a:cubicBezTo>
                    <a:pt x="165" y="225"/>
                    <a:pt x="164" y="225"/>
                    <a:pt x="164" y="225"/>
                  </a:cubicBezTo>
                  <a:cubicBezTo>
                    <a:pt x="163" y="225"/>
                    <a:pt x="163" y="225"/>
                    <a:pt x="162" y="226"/>
                  </a:cubicBezTo>
                  <a:cubicBezTo>
                    <a:pt x="162" y="226"/>
                    <a:pt x="162" y="226"/>
                    <a:pt x="162" y="226"/>
                  </a:cubicBezTo>
                  <a:cubicBezTo>
                    <a:pt x="162" y="226"/>
                    <a:pt x="162" y="226"/>
                    <a:pt x="162" y="226"/>
                  </a:cubicBezTo>
                  <a:cubicBezTo>
                    <a:pt x="162" y="226"/>
                    <a:pt x="162" y="226"/>
                    <a:pt x="162" y="226"/>
                  </a:cubicBezTo>
                  <a:cubicBezTo>
                    <a:pt x="161" y="226"/>
                    <a:pt x="161" y="226"/>
                    <a:pt x="161" y="226"/>
                  </a:cubicBezTo>
                  <a:cubicBezTo>
                    <a:pt x="160" y="226"/>
                    <a:pt x="159" y="226"/>
                    <a:pt x="159" y="226"/>
                  </a:cubicBezTo>
                  <a:cubicBezTo>
                    <a:pt x="158" y="226"/>
                    <a:pt x="158" y="226"/>
                    <a:pt x="157" y="226"/>
                  </a:cubicBezTo>
                  <a:cubicBezTo>
                    <a:pt x="155" y="226"/>
                    <a:pt x="153" y="227"/>
                    <a:pt x="151" y="227"/>
                  </a:cubicBezTo>
                  <a:cubicBezTo>
                    <a:pt x="150" y="227"/>
                    <a:pt x="148" y="227"/>
                    <a:pt x="147" y="227"/>
                  </a:cubicBezTo>
                  <a:cubicBezTo>
                    <a:pt x="144" y="228"/>
                    <a:pt x="142" y="228"/>
                    <a:pt x="139" y="229"/>
                  </a:cubicBezTo>
                  <a:cubicBezTo>
                    <a:pt x="138" y="229"/>
                    <a:pt x="138" y="229"/>
                    <a:pt x="137" y="229"/>
                  </a:cubicBezTo>
                  <a:cubicBezTo>
                    <a:pt x="134" y="229"/>
                    <a:pt x="131" y="229"/>
                    <a:pt x="128" y="229"/>
                  </a:cubicBezTo>
                  <a:cubicBezTo>
                    <a:pt x="128" y="229"/>
                    <a:pt x="128" y="229"/>
                    <a:pt x="128" y="229"/>
                  </a:cubicBezTo>
                  <a:cubicBezTo>
                    <a:pt x="125" y="230"/>
                    <a:pt x="121" y="230"/>
                    <a:pt x="118" y="230"/>
                  </a:cubicBezTo>
                  <a:cubicBezTo>
                    <a:pt x="115" y="230"/>
                    <a:pt x="112" y="230"/>
                    <a:pt x="110" y="230"/>
                  </a:cubicBezTo>
                  <a:cubicBezTo>
                    <a:pt x="109" y="230"/>
                    <a:pt x="109" y="230"/>
                    <a:pt x="109" y="230"/>
                  </a:cubicBezTo>
                  <a:cubicBezTo>
                    <a:pt x="107" y="230"/>
                    <a:pt x="104" y="229"/>
                    <a:pt x="101" y="229"/>
                  </a:cubicBezTo>
                  <a:cubicBezTo>
                    <a:pt x="101" y="229"/>
                    <a:pt x="101" y="229"/>
                    <a:pt x="101" y="229"/>
                  </a:cubicBezTo>
                  <a:cubicBezTo>
                    <a:pt x="98" y="229"/>
                    <a:pt x="94" y="228"/>
                    <a:pt x="91" y="228"/>
                  </a:cubicBezTo>
                  <a:cubicBezTo>
                    <a:pt x="91" y="228"/>
                    <a:pt x="91" y="228"/>
                    <a:pt x="91" y="228"/>
                  </a:cubicBezTo>
                  <a:cubicBezTo>
                    <a:pt x="88" y="227"/>
                    <a:pt x="85" y="227"/>
                    <a:pt x="81" y="226"/>
                  </a:cubicBezTo>
                  <a:cubicBezTo>
                    <a:pt x="81" y="226"/>
                    <a:pt x="81" y="226"/>
                    <a:pt x="81" y="226"/>
                  </a:cubicBezTo>
                  <a:cubicBezTo>
                    <a:pt x="79" y="226"/>
                    <a:pt x="78" y="225"/>
                    <a:pt x="76" y="225"/>
                  </a:cubicBezTo>
                  <a:cubicBezTo>
                    <a:pt x="76" y="225"/>
                    <a:pt x="76" y="225"/>
                    <a:pt x="76" y="225"/>
                  </a:cubicBezTo>
                  <a:cubicBezTo>
                    <a:pt x="74" y="224"/>
                    <a:pt x="72" y="224"/>
                    <a:pt x="71" y="223"/>
                  </a:cubicBezTo>
                  <a:cubicBezTo>
                    <a:pt x="70" y="223"/>
                    <a:pt x="70" y="223"/>
                    <a:pt x="70" y="223"/>
                  </a:cubicBezTo>
                  <a:cubicBezTo>
                    <a:pt x="67" y="222"/>
                    <a:pt x="63" y="221"/>
                    <a:pt x="59" y="220"/>
                  </a:cubicBezTo>
                  <a:cubicBezTo>
                    <a:pt x="59" y="220"/>
                    <a:pt x="59" y="220"/>
                    <a:pt x="59" y="220"/>
                  </a:cubicBezTo>
                  <a:cubicBezTo>
                    <a:pt x="57" y="219"/>
                    <a:pt x="55" y="219"/>
                    <a:pt x="53" y="218"/>
                  </a:cubicBezTo>
                  <a:cubicBezTo>
                    <a:pt x="52" y="218"/>
                    <a:pt x="52" y="218"/>
                    <a:pt x="52" y="218"/>
                  </a:cubicBezTo>
                  <a:cubicBezTo>
                    <a:pt x="50" y="217"/>
                    <a:pt x="48" y="216"/>
                    <a:pt x="47" y="216"/>
                  </a:cubicBezTo>
                  <a:cubicBezTo>
                    <a:pt x="46" y="216"/>
                    <a:pt x="46" y="216"/>
                    <a:pt x="46" y="216"/>
                  </a:cubicBezTo>
                  <a:cubicBezTo>
                    <a:pt x="44" y="215"/>
                    <a:pt x="43" y="214"/>
                    <a:pt x="41" y="213"/>
                  </a:cubicBezTo>
                  <a:cubicBezTo>
                    <a:pt x="40" y="213"/>
                    <a:pt x="40" y="213"/>
                    <a:pt x="39" y="213"/>
                  </a:cubicBezTo>
                  <a:cubicBezTo>
                    <a:pt x="37" y="212"/>
                    <a:pt x="35" y="211"/>
                    <a:pt x="33" y="210"/>
                  </a:cubicBezTo>
                  <a:cubicBezTo>
                    <a:pt x="32" y="210"/>
                    <a:pt x="31" y="209"/>
                    <a:pt x="30" y="209"/>
                  </a:cubicBezTo>
                  <a:cubicBezTo>
                    <a:pt x="29" y="209"/>
                    <a:pt x="28" y="208"/>
                    <a:pt x="28" y="208"/>
                  </a:cubicBezTo>
                  <a:cubicBezTo>
                    <a:pt x="27" y="208"/>
                    <a:pt x="26" y="207"/>
                    <a:pt x="26" y="207"/>
                  </a:cubicBezTo>
                  <a:cubicBezTo>
                    <a:pt x="25" y="207"/>
                    <a:pt x="25" y="206"/>
                    <a:pt x="24" y="206"/>
                  </a:cubicBezTo>
                  <a:cubicBezTo>
                    <a:pt x="23" y="206"/>
                    <a:pt x="23" y="205"/>
                    <a:pt x="22" y="205"/>
                  </a:cubicBezTo>
                  <a:cubicBezTo>
                    <a:pt x="22" y="205"/>
                    <a:pt x="21" y="204"/>
                    <a:pt x="21" y="204"/>
                  </a:cubicBezTo>
                  <a:cubicBezTo>
                    <a:pt x="20" y="204"/>
                    <a:pt x="19" y="203"/>
                    <a:pt x="19" y="203"/>
                  </a:cubicBezTo>
                  <a:cubicBezTo>
                    <a:pt x="18" y="203"/>
                    <a:pt x="18" y="202"/>
                    <a:pt x="17" y="202"/>
                  </a:cubicBezTo>
                  <a:cubicBezTo>
                    <a:pt x="17" y="202"/>
                    <a:pt x="16" y="201"/>
                    <a:pt x="16" y="201"/>
                  </a:cubicBezTo>
                  <a:cubicBezTo>
                    <a:pt x="15" y="201"/>
                    <a:pt x="15" y="200"/>
                    <a:pt x="15" y="200"/>
                  </a:cubicBezTo>
                  <a:cubicBezTo>
                    <a:pt x="14" y="200"/>
                    <a:pt x="14" y="199"/>
                    <a:pt x="13" y="199"/>
                  </a:cubicBezTo>
                  <a:cubicBezTo>
                    <a:pt x="13" y="198"/>
                    <a:pt x="12" y="198"/>
                    <a:pt x="12" y="198"/>
                  </a:cubicBezTo>
                  <a:cubicBezTo>
                    <a:pt x="12" y="197"/>
                    <a:pt x="11" y="197"/>
                    <a:pt x="11" y="197"/>
                  </a:cubicBezTo>
                  <a:cubicBezTo>
                    <a:pt x="10" y="196"/>
                    <a:pt x="10" y="196"/>
                    <a:pt x="10" y="196"/>
                  </a:cubicBezTo>
                  <a:cubicBezTo>
                    <a:pt x="9" y="195"/>
                    <a:pt x="9" y="195"/>
                    <a:pt x="9" y="194"/>
                  </a:cubicBezTo>
                  <a:cubicBezTo>
                    <a:pt x="8" y="193"/>
                    <a:pt x="8" y="193"/>
                    <a:pt x="8" y="193"/>
                  </a:cubicBezTo>
                  <a:cubicBezTo>
                    <a:pt x="7" y="193"/>
                    <a:pt x="7" y="193"/>
                    <a:pt x="7" y="192"/>
                  </a:cubicBezTo>
                  <a:cubicBezTo>
                    <a:pt x="6" y="191"/>
                    <a:pt x="6" y="191"/>
                    <a:pt x="6" y="191"/>
                  </a:cubicBezTo>
                  <a:cubicBezTo>
                    <a:pt x="6" y="191"/>
                    <a:pt x="5" y="190"/>
                    <a:pt x="5" y="190"/>
                  </a:cubicBezTo>
                  <a:cubicBezTo>
                    <a:pt x="4" y="189"/>
                    <a:pt x="4" y="189"/>
                    <a:pt x="4" y="189"/>
                  </a:cubicBezTo>
                  <a:cubicBezTo>
                    <a:pt x="4" y="189"/>
                    <a:pt x="4" y="188"/>
                    <a:pt x="4" y="188"/>
                  </a:cubicBezTo>
                  <a:cubicBezTo>
                    <a:pt x="3" y="187"/>
                    <a:pt x="3" y="187"/>
                    <a:pt x="3" y="187"/>
                  </a:cubicBezTo>
                  <a:cubicBezTo>
                    <a:pt x="3" y="186"/>
                    <a:pt x="3" y="186"/>
                    <a:pt x="3" y="185"/>
                  </a:cubicBezTo>
                  <a:cubicBezTo>
                    <a:pt x="2" y="184"/>
                    <a:pt x="2" y="184"/>
                    <a:pt x="2" y="184"/>
                  </a:cubicBezTo>
                  <a:cubicBezTo>
                    <a:pt x="2" y="184"/>
                    <a:pt x="2" y="184"/>
                    <a:pt x="2" y="184"/>
                  </a:cubicBezTo>
                  <a:cubicBezTo>
                    <a:pt x="2" y="183"/>
                    <a:pt x="1" y="181"/>
                    <a:pt x="1" y="180"/>
                  </a:cubicBezTo>
                  <a:cubicBezTo>
                    <a:pt x="1" y="180"/>
                    <a:pt x="1" y="180"/>
                    <a:pt x="1" y="180"/>
                  </a:cubicBezTo>
                  <a:cubicBezTo>
                    <a:pt x="1" y="178"/>
                    <a:pt x="0" y="177"/>
                    <a:pt x="0" y="175"/>
                  </a:cubicBezTo>
                  <a:cubicBezTo>
                    <a:pt x="1" y="239"/>
                    <a:pt x="1" y="302"/>
                    <a:pt x="2" y="365"/>
                  </a:cubicBezTo>
                  <a:cubicBezTo>
                    <a:pt x="2" y="367"/>
                    <a:pt x="2" y="368"/>
                    <a:pt x="2" y="370"/>
                  </a:cubicBezTo>
                  <a:cubicBezTo>
                    <a:pt x="2" y="370"/>
                    <a:pt x="2" y="370"/>
                    <a:pt x="2" y="370"/>
                  </a:cubicBezTo>
                  <a:cubicBezTo>
                    <a:pt x="3" y="372"/>
                    <a:pt x="3" y="373"/>
                    <a:pt x="4" y="375"/>
                  </a:cubicBezTo>
                  <a:cubicBezTo>
                    <a:pt x="4" y="375"/>
                    <a:pt x="4" y="375"/>
                    <a:pt x="4" y="375"/>
                  </a:cubicBezTo>
                  <a:cubicBezTo>
                    <a:pt x="4" y="375"/>
                    <a:pt x="4" y="375"/>
                    <a:pt x="4" y="375"/>
                  </a:cubicBezTo>
                  <a:cubicBezTo>
                    <a:pt x="4" y="375"/>
                    <a:pt x="4" y="375"/>
                    <a:pt x="4" y="375"/>
                  </a:cubicBezTo>
                  <a:cubicBezTo>
                    <a:pt x="4" y="376"/>
                    <a:pt x="4" y="376"/>
                    <a:pt x="4" y="376"/>
                  </a:cubicBezTo>
                  <a:cubicBezTo>
                    <a:pt x="4" y="377"/>
                    <a:pt x="4" y="377"/>
                    <a:pt x="5" y="378"/>
                  </a:cubicBezTo>
                  <a:cubicBezTo>
                    <a:pt x="5" y="378"/>
                    <a:pt x="5" y="378"/>
                    <a:pt x="5" y="379"/>
                  </a:cubicBezTo>
                  <a:cubicBezTo>
                    <a:pt x="5" y="379"/>
                    <a:pt x="6" y="380"/>
                    <a:pt x="6" y="380"/>
                  </a:cubicBezTo>
                  <a:cubicBezTo>
                    <a:pt x="6" y="380"/>
                    <a:pt x="6" y="381"/>
                    <a:pt x="7" y="381"/>
                  </a:cubicBezTo>
                  <a:cubicBezTo>
                    <a:pt x="7" y="382"/>
                    <a:pt x="7" y="382"/>
                    <a:pt x="7" y="383"/>
                  </a:cubicBezTo>
                  <a:cubicBezTo>
                    <a:pt x="8" y="384"/>
                    <a:pt x="8" y="384"/>
                    <a:pt x="8" y="384"/>
                  </a:cubicBezTo>
                  <a:cubicBezTo>
                    <a:pt x="9" y="385"/>
                    <a:pt x="9" y="385"/>
                    <a:pt x="9" y="385"/>
                  </a:cubicBezTo>
                  <a:cubicBezTo>
                    <a:pt x="9" y="385"/>
                    <a:pt x="9" y="385"/>
                    <a:pt x="9" y="385"/>
                  </a:cubicBezTo>
                  <a:cubicBezTo>
                    <a:pt x="9" y="385"/>
                    <a:pt x="9" y="385"/>
                    <a:pt x="9" y="385"/>
                  </a:cubicBezTo>
                  <a:cubicBezTo>
                    <a:pt x="10" y="386"/>
                    <a:pt x="10" y="386"/>
                    <a:pt x="10" y="386"/>
                  </a:cubicBezTo>
                  <a:cubicBezTo>
                    <a:pt x="10" y="386"/>
                    <a:pt x="11" y="387"/>
                    <a:pt x="11" y="387"/>
                  </a:cubicBezTo>
                  <a:cubicBezTo>
                    <a:pt x="12" y="388"/>
                    <a:pt x="12" y="388"/>
                    <a:pt x="12" y="388"/>
                  </a:cubicBezTo>
                  <a:cubicBezTo>
                    <a:pt x="12" y="389"/>
                    <a:pt x="13" y="389"/>
                    <a:pt x="13" y="390"/>
                  </a:cubicBezTo>
                  <a:cubicBezTo>
                    <a:pt x="14" y="390"/>
                    <a:pt x="14" y="390"/>
                    <a:pt x="14" y="391"/>
                  </a:cubicBezTo>
                  <a:cubicBezTo>
                    <a:pt x="15" y="391"/>
                    <a:pt x="15" y="391"/>
                    <a:pt x="16" y="392"/>
                  </a:cubicBezTo>
                  <a:cubicBezTo>
                    <a:pt x="16" y="392"/>
                    <a:pt x="17" y="392"/>
                    <a:pt x="17" y="393"/>
                  </a:cubicBezTo>
                  <a:cubicBezTo>
                    <a:pt x="18" y="394"/>
                    <a:pt x="18" y="394"/>
                    <a:pt x="18" y="394"/>
                  </a:cubicBezTo>
                  <a:cubicBezTo>
                    <a:pt x="19" y="394"/>
                    <a:pt x="19" y="394"/>
                    <a:pt x="19" y="394"/>
                  </a:cubicBezTo>
                  <a:cubicBezTo>
                    <a:pt x="19" y="394"/>
                    <a:pt x="19" y="394"/>
                    <a:pt x="19" y="394"/>
                  </a:cubicBezTo>
                  <a:cubicBezTo>
                    <a:pt x="20" y="395"/>
                    <a:pt x="20" y="395"/>
                    <a:pt x="20" y="395"/>
                  </a:cubicBezTo>
                  <a:cubicBezTo>
                    <a:pt x="21" y="395"/>
                    <a:pt x="21" y="396"/>
                    <a:pt x="22" y="396"/>
                  </a:cubicBezTo>
                  <a:cubicBezTo>
                    <a:pt x="22" y="397"/>
                    <a:pt x="23" y="397"/>
                    <a:pt x="23" y="397"/>
                  </a:cubicBezTo>
                  <a:cubicBezTo>
                    <a:pt x="24" y="398"/>
                    <a:pt x="24" y="398"/>
                    <a:pt x="25" y="398"/>
                  </a:cubicBezTo>
                  <a:cubicBezTo>
                    <a:pt x="26" y="399"/>
                    <a:pt x="26" y="399"/>
                    <a:pt x="27" y="399"/>
                  </a:cubicBezTo>
                  <a:cubicBezTo>
                    <a:pt x="27" y="400"/>
                    <a:pt x="28" y="400"/>
                    <a:pt x="29" y="400"/>
                  </a:cubicBezTo>
                  <a:cubicBezTo>
                    <a:pt x="29" y="401"/>
                    <a:pt x="30" y="401"/>
                    <a:pt x="31" y="401"/>
                  </a:cubicBezTo>
                  <a:cubicBezTo>
                    <a:pt x="32" y="402"/>
                    <a:pt x="32" y="402"/>
                    <a:pt x="32" y="402"/>
                  </a:cubicBezTo>
                  <a:cubicBezTo>
                    <a:pt x="32" y="402"/>
                    <a:pt x="32" y="402"/>
                    <a:pt x="32" y="402"/>
                  </a:cubicBezTo>
                  <a:cubicBezTo>
                    <a:pt x="33" y="402"/>
                    <a:pt x="33" y="402"/>
                    <a:pt x="33" y="402"/>
                  </a:cubicBezTo>
                  <a:cubicBezTo>
                    <a:pt x="33" y="403"/>
                    <a:pt x="33" y="403"/>
                    <a:pt x="33" y="403"/>
                  </a:cubicBezTo>
                  <a:cubicBezTo>
                    <a:pt x="34" y="403"/>
                    <a:pt x="34" y="403"/>
                    <a:pt x="34" y="403"/>
                  </a:cubicBezTo>
                  <a:cubicBezTo>
                    <a:pt x="35" y="404"/>
                    <a:pt x="37" y="404"/>
                    <a:pt x="38" y="405"/>
                  </a:cubicBezTo>
                  <a:cubicBezTo>
                    <a:pt x="39" y="405"/>
                    <a:pt x="39" y="405"/>
                    <a:pt x="40" y="406"/>
                  </a:cubicBezTo>
                  <a:cubicBezTo>
                    <a:pt x="40" y="406"/>
                    <a:pt x="41" y="406"/>
                    <a:pt x="41" y="406"/>
                  </a:cubicBezTo>
                  <a:cubicBezTo>
                    <a:pt x="42" y="406"/>
                    <a:pt x="42" y="407"/>
                    <a:pt x="43" y="407"/>
                  </a:cubicBezTo>
                  <a:cubicBezTo>
                    <a:pt x="44" y="407"/>
                    <a:pt x="46" y="408"/>
                    <a:pt x="47" y="409"/>
                  </a:cubicBezTo>
                  <a:cubicBezTo>
                    <a:pt x="47" y="409"/>
                    <a:pt x="47" y="409"/>
                    <a:pt x="47" y="409"/>
                  </a:cubicBezTo>
                  <a:cubicBezTo>
                    <a:pt x="47" y="409"/>
                    <a:pt x="47" y="409"/>
                    <a:pt x="47" y="409"/>
                  </a:cubicBezTo>
                  <a:cubicBezTo>
                    <a:pt x="49" y="409"/>
                    <a:pt x="50" y="410"/>
                    <a:pt x="51" y="410"/>
                  </a:cubicBezTo>
                  <a:cubicBezTo>
                    <a:pt x="52" y="410"/>
                    <a:pt x="52" y="411"/>
                    <a:pt x="53" y="411"/>
                  </a:cubicBezTo>
                  <a:cubicBezTo>
                    <a:pt x="53" y="411"/>
                    <a:pt x="53" y="411"/>
                    <a:pt x="54" y="411"/>
                  </a:cubicBezTo>
                  <a:cubicBezTo>
                    <a:pt x="55" y="412"/>
                    <a:pt x="55" y="412"/>
                    <a:pt x="55" y="412"/>
                  </a:cubicBezTo>
                  <a:cubicBezTo>
                    <a:pt x="56" y="412"/>
                    <a:pt x="57" y="413"/>
                    <a:pt x="58" y="413"/>
                  </a:cubicBezTo>
                  <a:cubicBezTo>
                    <a:pt x="59" y="413"/>
                    <a:pt x="59" y="413"/>
                    <a:pt x="59" y="413"/>
                  </a:cubicBezTo>
                  <a:cubicBezTo>
                    <a:pt x="59" y="413"/>
                    <a:pt x="59" y="413"/>
                    <a:pt x="59" y="413"/>
                  </a:cubicBezTo>
                  <a:cubicBezTo>
                    <a:pt x="60" y="414"/>
                    <a:pt x="60" y="414"/>
                    <a:pt x="60" y="414"/>
                  </a:cubicBezTo>
                  <a:cubicBezTo>
                    <a:pt x="61" y="414"/>
                    <a:pt x="61" y="414"/>
                    <a:pt x="62" y="414"/>
                  </a:cubicBezTo>
                  <a:cubicBezTo>
                    <a:pt x="63" y="415"/>
                    <a:pt x="64" y="415"/>
                    <a:pt x="65" y="415"/>
                  </a:cubicBezTo>
                  <a:cubicBezTo>
                    <a:pt x="65" y="415"/>
                    <a:pt x="65" y="415"/>
                    <a:pt x="65" y="415"/>
                  </a:cubicBezTo>
                  <a:cubicBezTo>
                    <a:pt x="65" y="415"/>
                    <a:pt x="65" y="415"/>
                    <a:pt x="65" y="415"/>
                  </a:cubicBezTo>
                  <a:cubicBezTo>
                    <a:pt x="66" y="416"/>
                    <a:pt x="67" y="416"/>
                    <a:pt x="68" y="416"/>
                  </a:cubicBezTo>
                  <a:cubicBezTo>
                    <a:pt x="68" y="416"/>
                    <a:pt x="69" y="417"/>
                    <a:pt x="70" y="417"/>
                  </a:cubicBezTo>
                  <a:cubicBezTo>
                    <a:pt x="70" y="417"/>
                    <a:pt x="70" y="417"/>
                    <a:pt x="70" y="417"/>
                  </a:cubicBezTo>
                  <a:cubicBezTo>
                    <a:pt x="71" y="417"/>
                    <a:pt x="71" y="417"/>
                    <a:pt x="71" y="417"/>
                  </a:cubicBezTo>
                  <a:cubicBezTo>
                    <a:pt x="71" y="417"/>
                    <a:pt x="72" y="417"/>
                    <a:pt x="72" y="418"/>
                  </a:cubicBezTo>
                  <a:cubicBezTo>
                    <a:pt x="73" y="418"/>
                    <a:pt x="74" y="418"/>
                    <a:pt x="75" y="418"/>
                  </a:cubicBezTo>
                  <a:cubicBezTo>
                    <a:pt x="76" y="418"/>
                    <a:pt x="76" y="418"/>
                    <a:pt x="76" y="418"/>
                  </a:cubicBezTo>
                  <a:cubicBezTo>
                    <a:pt x="76" y="419"/>
                    <a:pt x="76" y="419"/>
                    <a:pt x="76" y="419"/>
                  </a:cubicBezTo>
                  <a:cubicBezTo>
                    <a:pt x="77" y="419"/>
                    <a:pt x="77" y="419"/>
                    <a:pt x="77" y="419"/>
                  </a:cubicBezTo>
                  <a:cubicBezTo>
                    <a:pt x="77" y="419"/>
                    <a:pt x="78" y="419"/>
                    <a:pt x="79" y="419"/>
                  </a:cubicBezTo>
                  <a:cubicBezTo>
                    <a:pt x="79" y="419"/>
                    <a:pt x="80" y="420"/>
                    <a:pt x="81" y="420"/>
                  </a:cubicBezTo>
                  <a:cubicBezTo>
                    <a:pt x="81" y="420"/>
                    <a:pt x="81" y="420"/>
                    <a:pt x="81" y="420"/>
                  </a:cubicBezTo>
                  <a:cubicBezTo>
                    <a:pt x="81" y="420"/>
                    <a:pt x="81" y="420"/>
                    <a:pt x="81" y="420"/>
                  </a:cubicBezTo>
                  <a:cubicBezTo>
                    <a:pt x="81" y="420"/>
                    <a:pt x="81" y="420"/>
                    <a:pt x="81" y="420"/>
                  </a:cubicBezTo>
                  <a:cubicBezTo>
                    <a:pt x="82" y="420"/>
                    <a:pt x="82" y="420"/>
                    <a:pt x="82" y="420"/>
                  </a:cubicBezTo>
                  <a:cubicBezTo>
                    <a:pt x="83" y="420"/>
                    <a:pt x="84" y="420"/>
                    <a:pt x="84" y="420"/>
                  </a:cubicBezTo>
                  <a:cubicBezTo>
                    <a:pt x="85" y="421"/>
                    <a:pt x="85" y="421"/>
                    <a:pt x="86" y="421"/>
                  </a:cubicBezTo>
                  <a:cubicBezTo>
                    <a:pt x="86" y="421"/>
                    <a:pt x="87" y="421"/>
                    <a:pt x="87" y="421"/>
                  </a:cubicBezTo>
                  <a:cubicBezTo>
                    <a:pt x="88" y="421"/>
                    <a:pt x="88" y="421"/>
                    <a:pt x="89" y="421"/>
                  </a:cubicBezTo>
                  <a:cubicBezTo>
                    <a:pt x="89" y="422"/>
                    <a:pt x="90" y="422"/>
                    <a:pt x="90" y="422"/>
                  </a:cubicBezTo>
                  <a:cubicBezTo>
                    <a:pt x="91" y="422"/>
                    <a:pt x="91" y="422"/>
                    <a:pt x="91" y="422"/>
                  </a:cubicBezTo>
                  <a:cubicBezTo>
                    <a:pt x="91" y="422"/>
                    <a:pt x="91" y="422"/>
                    <a:pt x="91" y="422"/>
                  </a:cubicBezTo>
                  <a:cubicBezTo>
                    <a:pt x="92" y="422"/>
                    <a:pt x="92" y="422"/>
                    <a:pt x="92" y="422"/>
                  </a:cubicBezTo>
                  <a:cubicBezTo>
                    <a:pt x="92" y="422"/>
                    <a:pt x="93" y="422"/>
                    <a:pt x="93" y="422"/>
                  </a:cubicBezTo>
                  <a:cubicBezTo>
                    <a:pt x="94" y="422"/>
                    <a:pt x="94" y="422"/>
                    <a:pt x="95" y="422"/>
                  </a:cubicBezTo>
                  <a:cubicBezTo>
                    <a:pt x="95" y="422"/>
                    <a:pt x="95" y="423"/>
                    <a:pt x="96" y="423"/>
                  </a:cubicBezTo>
                  <a:cubicBezTo>
                    <a:pt x="96" y="423"/>
                    <a:pt x="97" y="423"/>
                    <a:pt x="97" y="423"/>
                  </a:cubicBezTo>
                  <a:cubicBezTo>
                    <a:pt x="98" y="423"/>
                    <a:pt x="98" y="423"/>
                    <a:pt x="98" y="423"/>
                  </a:cubicBezTo>
                  <a:cubicBezTo>
                    <a:pt x="99" y="423"/>
                    <a:pt x="99" y="423"/>
                    <a:pt x="100" y="423"/>
                  </a:cubicBezTo>
                  <a:cubicBezTo>
                    <a:pt x="100" y="423"/>
                    <a:pt x="100" y="423"/>
                    <a:pt x="100" y="423"/>
                  </a:cubicBezTo>
                  <a:cubicBezTo>
                    <a:pt x="100" y="423"/>
                    <a:pt x="100" y="423"/>
                    <a:pt x="100" y="423"/>
                  </a:cubicBezTo>
                  <a:cubicBezTo>
                    <a:pt x="100" y="423"/>
                    <a:pt x="100" y="423"/>
                    <a:pt x="100" y="423"/>
                  </a:cubicBezTo>
                  <a:cubicBezTo>
                    <a:pt x="101" y="423"/>
                    <a:pt x="101" y="423"/>
                    <a:pt x="101" y="423"/>
                  </a:cubicBezTo>
                  <a:cubicBezTo>
                    <a:pt x="101" y="423"/>
                    <a:pt x="102" y="423"/>
                    <a:pt x="102" y="423"/>
                  </a:cubicBezTo>
                  <a:cubicBezTo>
                    <a:pt x="103" y="423"/>
                    <a:pt x="103" y="423"/>
                    <a:pt x="103" y="423"/>
                  </a:cubicBezTo>
                  <a:cubicBezTo>
                    <a:pt x="104" y="424"/>
                    <a:pt x="104" y="424"/>
                    <a:pt x="105" y="424"/>
                  </a:cubicBezTo>
                  <a:cubicBezTo>
                    <a:pt x="105" y="424"/>
                    <a:pt x="105" y="424"/>
                    <a:pt x="106" y="424"/>
                  </a:cubicBezTo>
                  <a:cubicBezTo>
                    <a:pt x="106" y="424"/>
                    <a:pt x="107" y="424"/>
                    <a:pt x="107" y="424"/>
                  </a:cubicBezTo>
                  <a:cubicBezTo>
                    <a:pt x="107" y="424"/>
                    <a:pt x="108" y="424"/>
                    <a:pt x="108" y="424"/>
                  </a:cubicBezTo>
                  <a:cubicBezTo>
                    <a:pt x="109" y="424"/>
                    <a:pt x="109" y="424"/>
                    <a:pt x="109" y="424"/>
                  </a:cubicBezTo>
                  <a:cubicBezTo>
                    <a:pt x="109" y="424"/>
                    <a:pt x="109" y="424"/>
                    <a:pt x="109" y="424"/>
                  </a:cubicBezTo>
                  <a:cubicBezTo>
                    <a:pt x="109" y="424"/>
                    <a:pt x="109" y="424"/>
                    <a:pt x="109" y="424"/>
                  </a:cubicBezTo>
                  <a:cubicBezTo>
                    <a:pt x="110" y="424"/>
                    <a:pt x="110" y="424"/>
                    <a:pt x="111" y="424"/>
                  </a:cubicBezTo>
                  <a:cubicBezTo>
                    <a:pt x="111" y="424"/>
                    <a:pt x="111" y="424"/>
                    <a:pt x="112" y="424"/>
                  </a:cubicBezTo>
                  <a:cubicBezTo>
                    <a:pt x="112" y="424"/>
                    <a:pt x="113" y="424"/>
                    <a:pt x="113" y="424"/>
                  </a:cubicBezTo>
                  <a:cubicBezTo>
                    <a:pt x="113" y="424"/>
                    <a:pt x="114" y="424"/>
                    <a:pt x="114" y="424"/>
                  </a:cubicBezTo>
                  <a:cubicBezTo>
                    <a:pt x="115" y="424"/>
                    <a:pt x="115" y="424"/>
                    <a:pt x="115" y="424"/>
                  </a:cubicBezTo>
                  <a:cubicBezTo>
                    <a:pt x="116" y="424"/>
                    <a:pt x="116" y="424"/>
                    <a:pt x="116" y="424"/>
                  </a:cubicBezTo>
                  <a:cubicBezTo>
                    <a:pt x="116" y="424"/>
                    <a:pt x="116" y="424"/>
                    <a:pt x="116" y="424"/>
                  </a:cubicBezTo>
                  <a:cubicBezTo>
                    <a:pt x="117" y="424"/>
                    <a:pt x="117" y="424"/>
                    <a:pt x="117" y="424"/>
                  </a:cubicBezTo>
                  <a:cubicBezTo>
                    <a:pt x="118" y="424"/>
                    <a:pt x="118" y="424"/>
                    <a:pt x="118" y="424"/>
                  </a:cubicBezTo>
                  <a:cubicBezTo>
                    <a:pt x="118" y="424"/>
                    <a:pt x="118" y="424"/>
                    <a:pt x="118" y="424"/>
                  </a:cubicBezTo>
                  <a:cubicBezTo>
                    <a:pt x="119" y="424"/>
                    <a:pt x="119" y="424"/>
                    <a:pt x="119" y="424"/>
                  </a:cubicBezTo>
                  <a:cubicBezTo>
                    <a:pt x="119" y="424"/>
                    <a:pt x="119" y="424"/>
                    <a:pt x="119" y="424"/>
                  </a:cubicBezTo>
                  <a:cubicBezTo>
                    <a:pt x="120" y="424"/>
                    <a:pt x="120" y="424"/>
                    <a:pt x="121" y="424"/>
                  </a:cubicBezTo>
                  <a:cubicBezTo>
                    <a:pt x="121" y="424"/>
                    <a:pt x="122" y="424"/>
                    <a:pt x="122" y="424"/>
                  </a:cubicBezTo>
                  <a:cubicBezTo>
                    <a:pt x="123" y="424"/>
                    <a:pt x="123" y="424"/>
                    <a:pt x="124" y="424"/>
                  </a:cubicBezTo>
                  <a:cubicBezTo>
                    <a:pt x="124" y="424"/>
                    <a:pt x="125" y="424"/>
                    <a:pt x="125" y="424"/>
                  </a:cubicBezTo>
                  <a:cubicBezTo>
                    <a:pt x="126" y="424"/>
                    <a:pt x="126" y="424"/>
                    <a:pt x="127" y="424"/>
                  </a:cubicBezTo>
                  <a:cubicBezTo>
                    <a:pt x="128" y="424"/>
                    <a:pt x="128" y="424"/>
                    <a:pt x="129" y="424"/>
                  </a:cubicBezTo>
                  <a:cubicBezTo>
                    <a:pt x="129" y="424"/>
                    <a:pt x="130" y="423"/>
                    <a:pt x="131" y="423"/>
                  </a:cubicBezTo>
                  <a:cubicBezTo>
                    <a:pt x="131" y="423"/>
                    <a:pt x="132" y="423"/>
                    <a:pt x="132" y="423"/>
                  </a:cubicBezTo>
                  <a:cubicBezTo>
                    <a:pt x="134" y="423"/>
                    <a:pt x="135" y="423"/>
                    <a:pt x="136" y="423"/>
                  </a:cubicBezTo>
                  <a:cubicBezTo>
                    <a:pt x="137" y="423"/>
                    <a:pt x="137" y="423"/>
                    <a:pt x="137" y="423"/>
                  </a:cubicBezTo>
                  <a:cubicBezTo>
                    <a:pt x="138" y="423"/>
                    <a:pt x="138" y="423"/>
                    <a:pt x="138" y="423"/>
                  </a:cubicBezTo>
                  <a:cubicBezTo>
                    <a:pt x="138" y="423"/>
                    <a:pt x="138" y="423"/>
                    <a:pt x="138" y="423"/>
                  </a:cubicBezTo>
                  <a:cubicBezTo>
                    <a:pt x="140" y="422"/>
                    <a:pt x="142" y="422"/>
                    <a:pt x="144" y="422"/>
                  </a:cubicBezTo>
                  <a:cubicBezTo>
                    <a:pt x="145" y="422"/>
                    <a:pt x="145" y="422"/>
                    <a:pt x="146" y="422"/>
                  </a:cubicBezTo>
                  <a:cubicBezTo>
                    <a:pt x="146" y="421"/>
                    <a:pt x="146" y="421"/>
                    <a:pt x="146" y="421"/>
                  </a:cubicBezTo>
                  <a:cubicBezTo>
                    <a:pt x="150" y="421"/>
                    <a:pt x="153" y="421"/>
                    <a:pt x="156" y="420"/>
                  </a:cubicBezTo>
                  <a:cubicBezTo>
                    <a:pt x="157" y="420"/>
                    <a:pt x="159" y="420"/>
                    <a:pt x="160" y="420"/>
                  </a:cubicBezTo>
                  <a:cubicBezTo>
                    <a:pt x="161" y="420"/>
                    <a:pt x="161" y="420"/>
                    <a:pt x="161" y="420"/>
                  </a:cubicBezTo>
                  <a:cubicBezTo>
                    <a:pt x="162" y="419"/>
                    <a:pt x="164" y="419"/>
                    <a:pt x="165" y="419"/>
                  </a:cubicBezTo>
                  <a:cubicBezTo>
                    <a:pt x="165" y="419"/>
                    <a:pt x="165" y="419"/>
                    <a:pt x="165" y="419"/>
                  </a:cubicBezTo>
                  <a:cubicBezTo>
                    <a:pt x="165" y="419"/>
                    <a:pt x="165" y="419"/>
                    <a:pt x="165" y="419"/>
                  </a:cubicBezTo>
                  <a:cubicBezTo>
                    <a:pt x="167" y="419"/>
                    <a:pt x="168" y="419"/>
                    <a:pt x="170" y="419"/>
                  </a:cubicBezTo>
                  <a:cubicBezTo>
                    <a:pt x="170" y="419"/>
                    <a:pt x="170" y="419"/>
                    <a:pt x="170" y="419"/>
                  </a:cubicBezTo>
                  <a:cubicBezTo>
                    <a:pt x="171" y="419"/>
                    <a:pt x="173" y="419"/>
                    <a:pt x="174" y="419"/>
                  </a:cubicBezTo>
                  <a:cubicBezTo>
                    <a:pt x="178" y="419"/>
                    <a:pt x="181" y="419"/>
                    <a:pt x="184" y="419"/>
                  </a:cubicBezTo>
                  <a:cubicBezTo>
                    <a:pt x="184" y="419"/>
                    <a:pt x="184" y="419"/>
                    <a:pt x="184" y="419"/>
                  </a:cubicBezTo>
                  <a:cubicBezTo>
                    <a:pt x="186" y="419"/>
                    <a:pt x="188" y="420"/>
                    <a:pt x="191" y="420"/>
                  </a:cubicBezTo>
                  <a:cubicBezTo>
                    <a:pt x="190" y="478"/>
                    <a:pt x="189" y="535"/>
                    <a:pt x="189" y="593"/>
                  </a:cubicBezTo>
                  <a:cubicBezTo>
                    <a:pt x="189" y="594"/>
                    <a:pt x="189" y="595"/>
                    <a:pt x="189" y="596"/>
                  </a:cubicBezTo>
                  <a:cubicBezTo>
                    <a:pt x="189" y="598"/>
                    <a:pt x="189" y="599"/>
                    <a:pt x="189" y="599"/>
                  </a:cubicBezTo>
                  <a:cubicBezTo>
                    <a:pt x="190" y="600"/>
                    <a:pt x="190" y="601"/>
                    <a:pt x="190" y="602"/>
                  </a:cubicBezTo>
                  <a:cubicBezTo>
                    <a:pt x="191" y="602"/>
                    <a:pt x="191" y="603"/>
                    <a:pt x="192" y="603"/>
                  </a:cubicBezTo>
                  <a:cubicBezTo>
                    <a:pt x="193" y="604"/>
                    <a:pt x="194" y="604"/>
                    <a:pt x="195" y="605"/>
                  </a:cubicBezTo>
                  <a:cubicBezTo>
                    <a:pt x="196" y="606"/>
                    <a:pt x="196" y="606"/>
                    <a:pt x="196" y="606"/>
                  </a:cubicBezTo>
                  <a:cubicBezTo>
                    <a:pt x="196" y="606"/>
                    <a:pt x="197" y="607"/>
                    <a:pt x="198" y="608"/>
                  </a:cubicBezTo>
                  <a:cubicBezTo>
                    <a:pt x="199" y="608"/>
                    <a:pt x="199" y="609"/>
                    <a:pt x="200" y="609"/>
                  </a:cubicBezTo>
                  <a:cubicBezTo>
                    <a:pt x="201" y="610"/>
                    <a:pt x="201" y="610"/>
                    <a:pt x="201" y="610"/>
                  </a:cubicBezTo>
                  <a:cubicBezTo>
                    <a:pt x="201" y="610"/>
                    <a:pt x="201" y="610"/>
                    <a:pt x="201" y="610"/>
                  </a:cubicBezTo>
                  <a:cubicBezTo>
                    <a:pt x="202" y="611"/>
                    <a:pt x="202" y="611"/>
                    <a:pt x="202" y="611"/>
                  </a:cubicBezTo>
                  <a:cubicBezTo>
                    <a:pt x="203" y="611"/>
                    <a:pt x="203" y="611"/>
                    <a:pt x="203" y="611"/>
                  </a:cubicBezTo>
                  <a:cubicBezTo>
                    <a:pt x="204" y="611"/>
                    <a:pt x="204" y="612"/>
                    <a:pt x="205" y="612"/>
                  </a:cubicBezTo>
                  <a:cubicBezTo>
                    <a:pt x="206" y="613"/>
                    <a:pt x="206" y="613"/>
                    <a:pt x="206" y="613"/>
                  </a:cubicBezTo>
                  <a:cubicBezTo>
                    <a:pt x="206" y="613"/>
                    <a:pt x="206" y="613"/>
                    <a:pt x="206" y="613"/>
                  </a:cubicBezTo>
                  <a:cubicBezTo>
                    <a:pt x="206" y="613"/>
                    <a:pt x="206" y="613"/>
                    <a:pt x="206" y="613"/>
                  </a:cubicBezTo>
                  <a:cubicBezTo>
                    <a:pt x="207" y="613"/>
                    <a:pt x="207" y="613"/>
                    <a:pt x="207" y="613"/>
                  </a:cubicBezTo>
                  <a:cubicBezTo>
                    <a:pt x="208" y="613"/>
                    <a:pt x="208" y="613"/>
                    <a:pt x="208" y="613"/>
                  </a:cubicBezTo>
                  <a:cubicBezTo>
                    <a:pt x="208" y="614"/>
                    <a:pt x="208" y="614"/>
                    <a:pt x="208" y="614"/>
                  </a:cubicBezTo>
                  <a:cubicBezTo>
                    <a:pt x="209" y="614"/>
                    <a:pt x="209" y="614"/>
                    <a:pt x="209" y="614"/>
                  </a:cubicBezTo>
                  <a:cubicBezTo>
                    <a:pt x="209" y="614"/>
                    <a:pt x="209" y="614"/>
                    <a:pt x="209" y="614"/>
                  </a:cubicBezTo>
                  <a:cubicBezTo>
                    <a:pt x="209" y="614"/>
                    <a:pt x="209" y="614"/>
                    <a:pt x="209" y="614"/>
                  </a:cubicBezTo>
                  <a:cubicBezTo>
                    <a:pt x="210" y="614"/>
                    <a:pt x="210" y="614"/>
                    <a:pt x="210" y="614"/>
                  </a:cubicBezTo>
                  <a:cubicBezTo>
                    <a:pt x="211" y="615"/>
                    <a:pt x="211" y="615"/>
                    <a:pt x="211" y="615"/>
                  </a:cubicBezTo>
                  <a:cubicBezTo>
                    <a:pt x="211" y="615"/>
                    <a:pt x="211" y="615"/>
                    <a:pt x="211" y="615"/>
                  </a:cubicBezTo>
                  <a:cubicBezTo>
                    <a:pt x="212" y="615"/>
                    <a:pt x="212" y="615"/>
                    <a:pt x="212" y="615"/>
                  </a:cubicBezTo>
                  <a:cubicBezTo>
                    <a:pt x="213" y="615"/>
                    <a:pt x="213" y="615"/>
                    <a:pt x="213" y="615"/>
                  </a:cubicBezTo>
                  <a:cubicBezTo>
                    <a:pt x="213" y="616"/>
                    <a:pt x="213" y="616"/>
                    <a:pt x="213" y="616"/>
                  </a:cubicBezTo>
                  <a:cubicBezTo>
                    <a:pt x="213" y="616"/>
                    <a:pt x="213" y="616"/>
                    <a:pt x="213" y="616"/>
                  </a:cubicBezTo>
                  <a:cubicBezTo>
                    <a:pt x="213" y="616"/>
                    <a:pt x="213" y="616"/>
                    <a:pt x="213" y="616"/>
                  </a:cubicBezTo>
                  <a:cubicBezTo>
                    <a:pt x="214" y="616"/>
                    <a:pt x="214" y="616"/>
                    <a:pt x="214" y="616"/>
                  </a:cubicBezTo>
                  <a:cubicBezTo>
                    <a:pt x="214" y="616"/>
                    <a:pt x="214" y="616"/>
                    <a:pt x="214" y="616"/>
                  </a:cubicBezTo>
                  <a:cubicBezTo>
                    <a:pt x="215" y="616"/>
                    <a:pt x="215" y="616"/>
                    <a:pt x="215" y="616"/>
                  </a:cubicBezTo>
                  <a:cubicBezTo>
                    <a:pt x="216" y="616"/>
                    <a:pt x="216" y="616"/>
                    <a:pt x="216" y="616"/>
                  </a:cubicBezTo>
                  <a:cubicBezTo>
                    <a:pt x="216" y="616"/>
                    <a:pt x="216" y="616"/>
                    <a:pt x="216" y="616"/>
                  </a:cubicBezTo>
                  <a:cubicBezTo>
                    <a:pt x="216" y="616"/>
                    <a:pt x="216" y="616"/>
                    <a:pt x="216" y="616"/>
                  </a:cubicBezTo>
                  <a:cubicBezTo>
                    <a:pt x="217" y="617"/>
                    <a:pt x="217" y="617"/>
                    <a:pt x="217" y="617"/>
                  </a:cubicBezTo>
                  <a:cubicBezTo>
                    <a:pt x="218" y="617"/>
                    <a:pt x="218" y="617"/>
                    <a:pt x="218" y="617"/>
                  </a:cubicBezTo>
                  <a:cubicBezTo>
                    <a:pt x="218" y="617"/>
                    <a:pt x="218" y="617"/>
                    <a:pt x="218" y="617"/>
                  </a:cubicBezTo>
                  <a:cubicBezTo>
                    <a:pt x="218" y="617"/>
                    <a:pt x="218" y="617"/>
                    <a:pt x="218" y="617"/>
                  </a:cubicBezTo>
                  <a:cubicBezTo>
                    <a:pt x="219" y="617"/>
                    <a:pt x="219" y="617"/>
                    <a:pt x="219" y="617"/>
                  </a:cubicBezTo>
                  <a:cubicBezTo>
                    <a:pt x="220" y="617"/>
                    <a:pt x="220" y="617"/>
                    <a:pt x="220" y="617"/>
                  </a:cubicBezTo>
                  <a:cubicBezTo>
                    <a:pt x="221" y="617"/>
                    <a:pt x="221" y="617"/>
                    <a:pt x="221" y="617"/>
                  </a:cubicBezTo>
                  <a:cubicBezTo>
                    <a:pt x="221" y="618"/>
                    <a:pt x="221" y="618"/>
                    <a:pt x="221" y="618"/>
                  </a:cubicBezTo>
                  <a:cubicBezTo>
                    <a:pt x="221" y="618"/>
                    <a:pt x="221" y="618"/>
                    <a:pt x="221" y="618"/>
                  </a:cubicBezTo>
                  <a:cubicBezTo>
                    <a:pt x="222" y="618"/>
                    <a:pt x="222" y="618"/>
                    <a:pt x="222" y="618"/>
                  </a:cubicBezTo>
                  <a:cubicBezTo>
                    <a:pt x="222" y="618"/>
                    <a:pt x="222" y="618"/>
                    <a:pt x="223" y="618"/>
                  </a:cubicBezTo>
                  <a:cubicBezTo>
                    <a:pt x="223" y="618"/>
                    <a:pt x="223" y="618"/>
                    <a:pt x="224" y="618"/>
                  </a:cubicBezTo>
                  <a:cubicBezTo>
                    <a:pt x="224" y="618"/>
                    <a:pt x="224" y="618"/>
                    <a:pt x="224" y="618"/>
                  </a:cubicBezTo>
                  <a:cubicBezTo>
                    <a:pt x="225" y="618"/>
                    <a:pt x="225" y="618"/>
                    <a:pt x="225" y="618"/>
                  </a:cubicBezTo>
                  <a:cubicBezTo>
                    <a:pt x="225" y="618"/>
                    <a:pt x="225" y="618"/>
                    <a:pt x="225" y="618"/>
                  </a:cubicBezTo>
                  <a:cubicBezTo>
                    <a:pt x="226" y="618"/>
                    <a:pt x="226" y="618"/>
                    <a:pt x="226" y="619"/>
                  </a:cubicBezTo>
                  <a:cubicBezTo>
                    <a:pt x="227" y="619"/>
                    <a:pt x="227" y="619"/>
                    <a:pt x="228" y="619"/>
                  </a:cubicBezTo>
                  <a:cubicBezTo>
                    <a:pt x="228" y="619"/>
                    <a:pt x="228" y="619"/>
                    <a:pt x="228" y="619"/>
                  </a:cubicBezTo>
                  <a:cubicBezTo>
                    <a:pt x="228" y="619"/>
                    <a:pt x="228" y="619"/>
                    <a:pt x="228" y="619"/>
                  </a:cubicBezTo>
                  <a:cubicBezTo>
                    <a:pt x="228" y="619"/>
                    <a:pt x="229" y="619"/>
                    <a:pt x="229" y="619"/>
                  </a:cubicBezTo>
                  <a:cubicBezTo>
                    <a:pt x="230" y="619"/>
                    <a:pt x="230" y="619"/>
                    <a:pt x="231" y="619"/>
                  </a:cubicBezTo>
                  <a:cubicBezTo>
                    <a:pt x="232" y="619"/>
                    <a:pt x="232" y="619"/>
                    <a:pt x="232" y="619"/>
                  </a:cubicBezTo>
                  <a:cubicBezTo>
                    <a:pt x="232" y="619"/>
                    <a:pt x="232" y="619"/>
                    <a:pt x="232" y="619"/>
                  </a:cubicBezTo>
                  <a:cubicBezTo>
                    <a:pt x="233" y="619"/>
                    <a:pt x="233" y="619"/>
                    <a:pt x="233" y="619"/>
                  </a:cubicBezTo>
                  <a:cubicBezTo>
                    <a:pt x="233" y="620"/>
                    <a:pt x="234" y="620"/>
                    <a:pt x="235" y="620"/>
                  </a:cubicBezTo>
                  <a:cubicBezTo>
                    <a:pt x="236" y="620"/>
                    <a:pt x="236" y="620"/>
                    <a:pt x="236" y="620"/>
                  </a:cubicBezTo>
                  <a:cubicBezTo>
                    <a:pt x="236" y="620"/>
                    <a:pt x="236" y="620"/>
                    <a:pt x="236" y="620"/>
                  </a:cubicBezTo>
                  <a:cubicBezTo>
                    <a:pt x="237" y="620"/>
                    <a:pt x="237" y="620"/>
                    <a:pt x="237" y="620"/>
                  </a:cubicBezTo>
                  <a:cubicBezTo>
                    <a:pt x="237" y="620"/>
                    <a:pt x="238" y="620"/>
                    <a:pt x="239" y="620"/>
                  </a:cubicBezTo>
                  <a:cubicBezTo>
                    <a:pt x="239" y="620"/>
                    <a:pt x="240" y="620"/>
                    <a:pt x="240" y="620"/>
                  </a:cubicBezTo>
                  <a:cubicBezTo>
                    <a:pt x="240" y="620"/>
                    <a:pt x="240" y="620"/>
                    <a:pt x="240" y="620"/>
                  </a:cubicBezTo>
                  <a:cubicBezTo>
                    <a:pt x="241" y="620"/>
                    <a:pt x="241" y="620"/>
                    <a:pt x="241" y="620"/>
                  </a:cubicBezTo>
                  <a:cubicBezTo>
                    <a:pt x="241" y="620"/>
                    <a:pt x="241" y="620"/>
                    <a:pt x="241" y="620"/>
                  </a:cubicBezTo>
                  <a:cubicBezTo>
                    <a:pt x="242" y="620"/>
                    <a:pt x="243" y="620"/>
                    <a:pt x="244" y="621"/>
                  </a:cubicBezTo>
                  <a:cubicBezTo>
                    <a:pt x="245" y="621"/>
                    <a:pt x="245" y="621"/>
                    <a:pt x="245" y="621"/>
                  </a:cubicBezTo>
                  <a:cubicBezTo>
                    <a:pt x="246" y="621"/>
                    <a:pt x="246" y="621"/>
                    <a:pt x="246" y="621"/>
                  </a:cubicBezTo>
                  <a:cubicBezTo>
                    <a:pt x="246" y="621"/>
                    <a:pt x="247" y="621"/>
                    <a:pt x="247" y="621"/>
                  </a:cubicBezTo>
                  <a:cubicBezTo>
                    <a:pt x="248" y="621"/>
                    <a:pt x="249" y="621"/>
                    <a:pt x="250" y="621"/>
                  </a:cubicBezTo>
                  <a:cubicBezTo>
                    <a:pt x="250" y="621"/>
                    <a:pt x="250" y="621"/>
                    <a:pt x="250" y="621"/>
                  </a:cubicBezTo>
                  <a:cubicBezTo>
                    <a:pt x="251" y="621"/>
                    <a:pt x="251" y="621"/>
                    <a:pt x="251" y="621"/>
                  </a:cubicBezTo>
                  <a:cubicBezTo>
                    <a:pt x="252" y="621"/>
                    <a:pt x="253" y="621"/>
                    <a:pt x="253" y="621"/>
                  </a:cubicBezTo>
                  <a:cubicBezTo>
                    <a:pt x="254" y="621"/>
                    <a:pt x="255" y="621"/>
                    <a:pt x="255" y="621"/>
                  </a:cubicBezTo>
                  <a:cubicBezTo>
                    <a:pt x="256" y="621"/>
                    <a:pt x="256" y="621"/>
                    <a:pt x="257" y="621"/>
                  </a:cubicBezTo>
                  <a:cubicBezTo>
                    <a:pt x="258" y="621"/>
                    <a:pt x="258" y="621"/>
                    <a:pt x="258" y="621"/>
                  </a:cubicBezTo>
                  <a:cubicBezTo>
                    <a:pt x="259" y="621"/>
                    <a:pt x="260" y="622"/>
                    <a:pt x="261" y="622"/>
                  </a:cubicBezTo>
                  <a:cubicBezTo>
                    <a:pt x="262" y="622"/>
                    <a:pt x="262" y="622"/>
                    <a:pt x="263" y="622"/>
                  </a:cubicBezTo>
                  <a:cubicBezTo>
                    <a:pt x="263" y="622"/>
                    <a:pt x="263" y="622"/>
                    <a:pt x="263" y="622"/>
                  </a:cubicBezTo>
                  <a:cubicBezTo>
                    <a:pt x="265" y="622"/>
                    <a:pt x="266" y="622"/>
                    <a:pt x="268" y="622"/>
                  </a:cubicBezTo>
                  <a:cubicBezTo>
                    <a:pt x="269" y="622"/>
                    <a:pt x="269" y="622"/>
                    <a:pt x="269" y="622"/>
                  </a:cubicBezTo>
                  <a:cubicBezTo>
                    <a:pt x="269" y="622"/>
                    <a:pt x="270" y="622"/>
                    <a:pt x="271" y="622"/>
                  </a:cubicBezTo>
                  <a:cubicBezTo>
                    <a:pt x="272" y="622"/>
                    <a:pt x="273" y="622"/>
                    <a:pt x="274" y="622"/>
                  </a:cubicBezTo>
                  <a:cubicBezTo>
                    <a:pt x="274" y="622"/>
                    <a:pt x="275" y="622"/>
                    <a:pt x="275" y="622"/>
                  </a:cubicBezTo>
                  <a:cubicBezTo>
                    <a:pt x="276" y="622"/>
                    <a:pt x="276" y="622"/>
                    <a:pt x="277" y="622"/>
                  </a:cubicBezTo>
                  <a:cubicBezTo>
                    <a:pt x="278" y="622"/>
                    <a:pt x="278" y="622"/>
                    <a:pt x="278" y="622"/>
                  </a:cubicBezTo>
                  <a:cubicBezTo>
                    <a:pt x="279" y="622"/>
                    <a:pt x="281" y="622"/>
                    <a:pt x="282" y="622"/>
                  </a:cubicBezTo>
                  <a:cubicBezTo>
                    <a:pt x="283" y="622"/>
                    <a:pt x="283" y="622"/>
                    <a:pt x="283" y="622"/>
                  </a:cubicBezTo>
                  <a:cubicBezTo>
                    <a:pt x="284" y="622"/>
                    <a:pt x="284" y="622"/>
                    <a:pt x="285" y="622"/>
                  </a:cubicBezTo>
                  <a:cubicBezTo>
                    <a:pt x="285" y="622"/>
                    <a:pt x="286" y="622"/>
                    <a:pt x="287" y="622"/>
                  </a:cubicBezTo>
                  <a:cubicBezTo>
                    <a:pt x="289" y="622"/>
                    <a:pt x="290" y="622"/>
                    <a:pt x="292" y="622"/>
                  </a:cubicBezTo>
                  <a:cubicBezTo>
                    <a:pt x="293" y="622"/>
                    <a:pt x="294" y="622"/>
                    <a:pt x="295" y="622"/>
                  </a:cubicBezTo>
                  <a:cubicBezTo>
                    <a:pt x="296" y="622"/>
                    <a:pt x="297" y="622"/>
                    <a:pt x="298" y="622"/>
                  </a:cubicBezTo>
                  <a:cubicBezTo>
                    <a:pt x="300" y="622"/>
                    <a:pt x="301" y="622"/>
                    <a:pt x="302" y="622"/>
                  </a:cubicBezTo>
                  <a:cubicBezTo>
                    <a:pt x="303" y="622"/>
                    <a:pt x="304" y="622"/>
                    <a:pt x="305" y="622"/>
                  </a:cubicBezTo>
                  <a:cubicBezTo>
                    <a:pt x="331" y="621"/>
                    <a:pt x="368" y="621"/>
                    <a:pt x="410" y="621"/>
                  </a:cubicBezTo>
                  <a:cubicBezTo>
                    <a:pt x="452" y="620"/>
                    <a:pt x="498" y="620"/>
                    <a:pt x="542" y="620"/>
                  </a:cubicBezTo>
                  <a:cubicBezTo>
                    <a:pt x="585" y="620"/>
                    <a:pt x="626" y="619"/>
                    <a:pt x="657" y="619"/>
                  </a:cubicBezTo>
                  <a:cubicBezTo>
                    <a:pt x="688" y="619"/>
                    <a:pt x="709" y="619"/>
                    <a:pt x="713" y="619"/>
                  </a:cubicBezTo>
                  <a:cubicBezTo>
                    <a:pt x="1004" y="612"/>
                    <a:pt x="1004" y="612"/>
                    <a:pt x="1004" y="612"/>
                  </a:cubicBezTo>
                  <a:cubicBezTo>
                    <a:pt x="1023" y="421"/>
                    <a:pt x="1023" y="421"/>
                    <a:pt x="1023" y="421"/>
                  </a:cubicBezTo>
                  <a:cubicBezTo>
                    <a:pt x="1023" y="421"/>
                    <a:pt x="1023" y="421"/>
                    <a:pt x="1023" y="421"/>
                  </a:cubicBezTo>
                  <a:cubicBezTo>
                    <a:pt x="1023" y="421"/>
                    <a:pt x="1024" y="421"/>
                    <a:pt x="1025" y="421"/>
                  </a:cubicBezTo>
                  <a:cubicBezTo>
                    <a:pt x="1025" y="422"/>
                    <a:pt x="1026" y="422"/>
                    <a:pt x="1026" y="422"/>
                  </a:cubicBezTo>
                  <a:cubicBezTo>
                    <a:pt x="1026" y="422"/>
                    <a:pt x="1026" y="422"/>
                    <a:pt x="1026" y="422"/>
                  </a:cubicBezTo>
                  <a:cubicBezTo>
                    <a:pt x="1026" y="422"/>
                    <a:pt x="1026" y="422"/>
                    <a:pt x="1026" y="422"/>
                  </a:cubicBezTo>
                  <a:cubicBezTo>
                    <a:pt x="1027" y="422"/>
                    <a:pt x="1027" y="422"/>
                    <a:pt x="1027" y="422"/>
                  </a:cubicBezTo>
                  <a:cubicBezTo>
                    <a:pt x="1028" y="422"/>
                    <a:pt x="1028" y="422"/>
                    <a:pt x="1029" y="422"/>
                  </a:cubicBezTo>
                  <a:cubicBezTo>
                    <a:pt x="1030" y="422"/>
                    <a:pt x="1031" y="422"/>
                    <a:pt x="1031" y="422"/>
                  </a:cubicBezTo>
                  <a:cubicBezTo>
                    <a:pt x="1032" y="423"/>
                    <a:pt x="1033" y="423"/>
                    <a:pt x="1034" y="423"/>
                  </a:cubicBezTo>
                  <a:cubicBezTo>
                    <a:pt x="1034" y="423"/>
                    <a:pt x="1035" y="423"/>
                    <a:pt x="1036" y="423"/>
                  </a:cubicBezTo>
                  <a:cubicBezTo>
                    <a:pt x="1036" y="423"/>
                    <a:pt x="1037" y="423"/>
                    <a:pt x="1038" y="423"/>
                  </a:cubicBezTo>
                  <a:cubicBezTo>
                    <a:pt x="1038" y="423"/>
                    <a:pt x="1039" y="423"/>
                    <a:pt x="1040" y="424"/>
                  </a:cubicBezTo>
                  <a:cubicBezTo>
                    <a:pt x="1041" y="424"/>
                    <a:pt x="1041" y="424"/>
                    <a:pt x="1041" y="424"/>
                  </a:cubicBezTo>
                  <a:cubicBezTo>
                    <a:pt x="1041" y="424"/>
                    <a:pt x="1041" y="424"/>
                    <a:pt x="1041" y="424"/>
                  </a:cubicBezTo>
                  <a:cubicBezTo>
                    <a:pt x="1041" y="424"/>
                    <a:pt x="1041" y="424"/>
                    <a:pt x="1041" y="424"/>
                  </a:cubicBezTo>
                  <a:cubicBezTo>
                    <a:pt x="1042" y="424"/>
                    <a:pt x="1042" y="424"/>
                    <a:pt x="1042" y="424"/>
                  </a:cubicBezTo>
                  <a:cubicBezTo>
                    <a:pt x="1043" y="424"/>
                    <a:pt x="1043" y="424"/>
                    <a:pt x="1044" y="424"/>
                  </a:cubicBezTo>
                  <a:cubicBezTo>
                    <a:pt x="1045" y="424"/>
                    <a:pt x="1045" y="424"/>
                    <a:pt x="1046" y="424"/>
                  </a:cubicBezTo>
                  <a:cubicBezTo>
                    <a:pt x="1047" y="424"/>
                    <a:pt x="1047" y="424"/>
                    <a:pt x="1048" y="424"/>
                  </a:cubicBezTo>
                  <a:cubicBezTo>
                    <a:pt x="1049" y="424"/>
                    <a:pt x="1049" y="424"/>
                    <a:pt x="1050" y="424"/>
                  </a:cubicBezTo>
                  <a:cubicBezTo>
                    <a:pt x="1051" y="424"/>
                    <a:pt x="1051" y="425"/>
                    <a:pt x="1052" y="425"/>
                  </a:cubicBezTo>
                  <a:cubicBezTo>
                    <a:pt x="1053" y="425"/>
                    <a:pt x="1053" y="425"/>
                    <a:pt x="1054" y="425"/>
                  </a:cubicBezTo>
                  <a:cubicBezTo>
                    <a:pt x="1055" y="425"/>
                    <a:pt x="1055" y="425"/>
                    <a:pt x="1055" y="425"/>
                  </a:cubicBezTo>
                  <a:cubicBezTo>
                    <a:pt x="1055" y="425"/>
                    <a:pt x="1055" y="425"/>
                    <a:pt x="1055" y="425"/>
                  </a:cubicBezTo>
                  <a:cubicBezTo>
                    <a:pt x="1055" y="425"/>
                    <a:pt x="1055" y="425"/>
                    <a:pt x="1055" y="425"/>
                  </a:cubicBezTo>
                  <a:cubicBezTo>
                    <a:pt x="1056" y="425"/>
                    <a:pt x="1056" y="425"/>
                    <a:pt x="1056" y="425"/>
                  </a:cubicBezTo>
                  <a:cubicBezTo>
                    <a:pt x="1057" y="425"/>
                    <a:pt x="1057" y="425"/>
                    <a:pt x="1058" y="425"/>
                  </a:cubicBezTo>
                  <a:cubicBezTo>
                    <a:pt x="1059" y="425"/>
                    <a:pt x="1059" y="425"/>
                    <a:pt x="1060" y="425"/>
                  </a:cubicBezTo>
                  <a:cubicBezTo>
                    <a:pt x="1061" y="425"/>
                    <a:pt x="1061" y="425"/>
                    <a:pt x="1062" y="425"/>
                  </a:cubicBezTo>
                  <a:cubicBezTo>
                    <a:pt x="1063" y="425"/>
                    <a:pt x="1063" y="425"/>
                    <a:pt x="1064" y="425"/>
                  </a:cubicBezTo>
                  <a:cubicBezTo>
                    <a:pt x="1064" y="425"/>
                    <a:pt x="1065" y="425"/>
                    <a:pt x="1065" y="425"/>
                  </a:cubicBezTo>
                  <a:cubicBezTo>
                    <a:pt x="1065" y="425"/>
                    <a:pt x="1066" y="425"/>
                    <a:pt x="1066" y="425"/>
                  </a:cubicBezTo>
                  <a:cubicBezTo>
                    <a:pt x="1066" y="425"/>
                    <a:pt x="1067" y="425"/>
                    <a:pt x="1067" y="425"/>
                  </a:cubicBezTo>
                  <a:cubicBezTo>
                    <a:pt x="1068" y="425"/>
                    <a:pt x="1068" y="425"/>
                    <a:pt x="1068" y="425"/>
                  </a:cubicBezTo>
                  <a:cubicBezTo>
                    <a:pt x="1069" y="425"/>
                    <a:pt x="1069" y="425"/>
                    <a:pt x="1069" y="425"/>
                  </a:cubicBezTo>
                  <a:cubicBezTo>
                    <a:pt x="1070" y="425"/>
                    <a:pt x="1070" y="425"/>
                    <a:pt x="1070" y="425"/>
                  </a:cubicBezTo>
                  <a:cubicBezTo>
                    <a:pt x="1071" y="425"/>
                    <a:pt x="1071" y="425"/>
                    <a:pt x="1071" y="425"/>
                  </a:cubicBezTo>
                  <a:cubicBezTo>
                    <a:pt x="1072" y="425"/>
                    <a:pt x="1072" y="425"/>
                    <a:pt x="1072" y="425"/>
                  </a:cubicBezTo>
                  <a:cubicBezTo>
                    <a:pt x="1072" y="425"/>
                    <a:pt x="1073" y="425"/>
                    <a:pt x="1074" y="425"/>
                  </a:cubicBezTo>
                  <a:cubicBezTo>
                    <a:pt x="1074" y="425"/>
                    <a:pt x="1075" y="425"/>
                    <a:pt x="1076" y="425"/>
                  </a:cubicBezTo>
                  <a:cubicBezTo>
                    <a:pt x="1076" y="425"/>
                    <a:pt x="1076" y="425"/>
                    <a:pt x="1077" y="425"/>
                  </a:cubicBezTo>
                  <a:cubicBezTo>
                    <a:pt x="1077" y="425"/>
                    <a:pt x="1077" y="425"/>
                    <a:pt x="1077" y="425"/>
                  </a:cubicBezTo>
                  <a:cubicBezTo>
                    <a:pt x="1078" y="425"/>
                    <a:pt x="1078" y="425"/>
                    <a:pt x="1078" y="425"/>
                  </a:cubicBezTo>
                  <a:cubicBezTo>
                    <a:pt x="1078" y="425"/>
                    <a:pt x="1079" y="425"/>
                    <a:pt x="1080" y="425"/>
                  </a:cubicBezTo>
                  <a:cubicBezTo>
                    <a:pt x="1080" y="425"/>
                    <a:pt x="1081" y="425"/>
                    <a:pt x="1082" y="425"/>
                  </a:cubicBezTo>
                  <a:cubicBezTo>
                    <a:pt x="1082" y="425"/>
                    <a:pt x="1083" y="424"/>
                    <a:pt x="1084" y="424"/>
                  </a:cubicBezTo>
                  <a:cubicBezTo>
                    <a:pt x="1084" y="424"/>
                    <a:pt x="1085" y="424"/>
                    <a:pt x="1085" y="424"/>
                  </a:cubicBezTo>
                  <a:cubicBezTo>
                    <a:pt x="1085" y="424"/>
                    <a:pt x="1085" y="424"/>
                    <a:pt x="1085" y="424"/>
                  </a:cubicBezTo>
                  <a:cubicBezTo>
                    <a:pt x="1086" y="424"/>
                    <a:pt x="1086" y="424"/>
                    <a:pt x="1086" y="424"/>
                  </a:cubicBezTo>
                  <a:cubicBezTo>
                    <a:pt x="1087" y="424"/>
                    <a:pt x="1087" y="424"/>
                    <a:pt x="1088" y="424"/>
                  </a:cubicBezTo>
                  <a:cubicBezTo>
                    <a:pt x="1089" y="424"/>
                    <a:pt x="1090" y="424"/>
                    <a:pt x="1090" y="424"/>
                  </a:cubicBezTo>
                  <a:cubicBezTo>
                    <a:pt x="1091" y="424"/>
                    <a:pt x="1092" y="424"/>
                    <a:pt x="1093" y="424"/>
                  </a:cubicBezTo>
                  <a:cubicBezTo>
                    <a:pt x="1093" y="423"/>
                    <a:pt x="1093" y="423"/>
                    <a:pt x="1093" y="423"/>
                  </a:cubicBezTo>
                  <a:cubicBezTo>
                    <a:pt x="1093" y="423"/>
                    <a:pt x="1093" y="423"/>
                    <a:pt x="1093" y="423"/>
                  </a:cubicBezTo>
                  <a:cubicBezTo>
                    <a:pt x="1094" y="423"/>
                    <a:pt x="1094" y="423"/>
                    <a:pt x="1095" y="423"/>
                  </a:cubicBezTo>
                  <a:cubicBezTo>
                    <a:pt x="1096" y="423"/>
                    <a:pt x="1097" y="423"/>
                    <a:pt x="1097" y="423"/>
                  </a:cubicBezTo>
                  <a:cubicBezTo>
                    <a:pt x="1099" y="423"/>
                    <a:pt x="1100" y="422"/>
                    <a:pt x="1101" y="422"/>
                  </a:cubicBezTo>
                  <a:cubicBezTo>
                    <a:pt x="1102" y="422"/>
                    <a:pt x="1103" y="422"/>
                    <a:pt x="1104" y="422"/>
                  </a:cubicBezTo>
                  <a:cubicBezTo>
                    <a:pt x="1105" y="421"/>
                    <a:pt x="1106" y="421"/>
                    <a:pt x="1107" y="421"/>
                  </a:cubicBezTo>
                  <a:cubicBezTo>
                    <a:pt x="1107" y="421"/>
                    <a:pt x="1107" y="421"/>
                    <a:pt x="1107" y="421"/>
                  </a:cubicBezTo>
                  <a:cubicBezTo>
                    <a:pt x="1108" y="421"/>
                    <a:pt x="1108" y="421"/>
                    <a:pt x="1108" y="421"/>
                  </a:cubicBezTo>
                  <a:cubicBezTo>
                    <a:pt x="1109" y="421"/>
                    <a:pt x="1110" y="421"/>
                    <a:pt x="1110" y="420"/>
                  </a:cubicBezTo>
                  <a:cubicBezTo>
                    <a:pt x="1111" y="420"/>
                    <a:pt x="1111" y="420"/>
                    <a:pt x="1112" y="420"/>
                  </a:cubicBezTo>
                  <a:cubicBezTo>
                    <a:pt x="1113" y="419"/>
                    <a:pt x="1115" y="419"/>
                    <a:pt x="1117" y="419"/>
                  </a:cubicBezTo>
                  <a:cubicBezTo>
                    <a:pt x="1117" y="418"/>
                    <a:pt x="1118" y="418"/>
                    <a:pt x="1118" y="418"/>
                  </a:cubicBezTo>
                  <a:cubicBezTo>
                    <a:pt x="1119" y="418"/>
                    <a:pt x="1119" y="418"/>
                    <a:pt x="1119" y="418"/>
                  </a:cubicBezTo>
                  <a:cubicBezTo>
                    <a:pt x="1121" y="417"/>
                    <a:pt x="1123" y="417"/>
                    <a:pt x="1124" y="416"/>
                  </a:cubicBezTo>
                  <a:cubicBezTo>
                    <a:pt x="1125" y="416"/>
                    <a:pt x="1125" y="416"/>
                    <a:pt x="1125" y="416"/>
                  </a:cubicBezTo>
                  <a:cubicBezTo>
                    <a:pt x="1126" y="416"/>
                    <a:pt x="1126" y="416"/>
                    <a:pt x="1126" y="416"/>
                  </a:cubicBezTo>
                  <a:cubicBezTo>
                    <a:pt x="1126" y="415"/>
                    <a:pt x="1126" y="415"/>
                    <a:pt x="1126" y="415"/>
                  </a:cubicBezTo>
                  <a:cubicBezTo>
                    <a:pt x="1128" y="415"/>
                    <a:pt x="1130" y="414"/>
                    <a:pt x="1132" y="413"/>
                  </a:cubicBezTo>
                  <a:cubicBezTo>
                    <a:pt x="1132" y="413"/>
                    <a:pt x="1132" y="413"/>
                    <a:pt x="1132" y="413"/>
                  </a:cubicBezTo>
                  <a:cubicBezTo>
                    <a:pt x="1132" y="413"/>
                    <a:pt x="1133" y="412"/>
                    <a:pt x="1133" y="412"/>
                  </a:cubicBezTo>
                  <a:cubicBezTo>
                    <a:pt x="1134" y="412"/>
                    <a:pt x="1136" y="411"/>
                    <a:pt x="1137" y="410"/>
                  </a:cubicBezTo>
                  <a:cubicBezTo>
                    <a:pt x="1138" y="410"/>
                    <a:pt x="1138" y="410"/>
                    <a:pt x="1138" y="410"/>
                  </a:cubicBezTo>
                  <a:cubicBezTo>
                    <a:pt x="1139" y="409"/>
                    <a:pt x="1139" y="409"/>
                    <a:pt x="1140" y="408"/>
                  </a:cubicBezTo>
                  <a:cubicBezTo>
                    <a:pt x="1140" y="408"/>
                    <a:pt x="1140" y="408"/>
                    <a:pt x="1140" y="408"/>
                  </a:cubicBezTo>
                  <a:cubicBezTo>
                    <a:pt x="1141" y="408"/>
                    <a:pt x="1141" y="408"/>
                    <a:pt x="1141" y="408"/>
                  </a:cubicBezTo>
                  <a:cubicBezTo>
                    <a:pt x="1141" y="408"/>
                    <a:pt x="1142" y="407"/>
                    <a:pt x="1142" y="407"/>
                  </a:cubicBezTo>
                  <a:cubicBezTo>
                    <a:pt x="1143" y="406"/>
                    <a:pt x="1143" y="406"/>
                    <a:pt x="1144" y="405"/>
                  </a:cubicBezTo>
                  <a:cubicBezTo>
                    <a:pt x="1144" y="405"/>
                    <a:pt x="1144" y="405"/>
                    <a:pt x="1144" y="405"/>
                  </a:cubicBezTo>
                  <a:cubicBezTo>
                    <a:pt x="1144" y="405"/>
                    <a:pt x="1144" y="405"/>
                    <a:pt x="1144" y="405"/>
                  </a:cubicBezTo>
                  <a:cubicBezTo>
                    <a:pt x="1144" y="405"/>
                    <a:pt x="1144" y="405"/>
                    <a:pt x="1144" y="405"/>
                  </a:cubicBezTo>
                  <a:cubicBezTo>
                    <a:pt x="1145" y="405"/>
                    <a:pt x="1145" y="404"/>
                    <a:pt x="1146" y="404"/>
                  </a:cubicBezTo>
                  <a:cubicBezTo>
                    <a:pt x="1146" y="404"/>
                    <a:pt x="1146" y="404"/>
                    <a:pt x="1146" y="404"/>
                  </a:cubicBezTo>
                  <a:cubicBezTo>
                    <a:pt x="1146" y="404"/>
                    <a:pt x="1147" y="403"/>
                    <a:pt x="1147" y="403"/>
                  </a:cubicBezTo>
                  <a:cubicBezTo>
                    <a:pt x="1147" y="403"/>
                    <a:pt x="1147" y="403"/>
                    <a:pt x="1147" y="403"/>
                  </a:cubicBezTo>
                  <a:cubicBezTo>
                    <a:pt x="1147" y="402"/>
                    <a:pt x="1147" y="402"/>
                    <a:pt x="1147" y="402"/>
                  </a:cubicBezTo>
                  <a:cubicBezTo>
                    <a:pt x="1148" y="402"/>
                    <a:pt x="1148" y="402"/>
                    <a:pt x="1148" y="402"/>
                  </a:cubicBezTo>
                  <a:cubicBezTo>
                    <a:pt x="1149" y="401"/>
                    <a:pt x="1149" y="401"/>
                    <a:pt x="1149" y="401"/>
                  </a:cubicBezTo>
                  <a:cubicBezTo>
                    <a:pt x="1150" y="400"/>
                    <a:pt x="1150" y="400"/>
                    <a:pt x="1150" y="400"/>
                  </a:cubicBezTo>
                  <a:cubicBezTo>
                    <a:pt x="1150" y="400"/>
                    <a:pt x="1150" y="400"/>
                    <a:pt x="1150" y="400"/>
                  </a:cubicBezTo>
                  <a:cubicBezTo>
                    <a:pt x="1150" y="399"/>
                    <a:pt x="1150" y="399"/>
                    <a:pt x="1150" y="399"/>
                  </a:cubicBezTo>
                  <a:cubicBezTo>
                    <a:pt x="1150" y="399"/>
                    <a:pt x="1150" y="399"/>
                    <a:pt x="1150" y="399"/>
                  </a:cubicBezTo>
                  <a:cubicBezTo>
                    <a:pt x="1151" y="398"/>
                    <a:pt x="1151" y="398"/>
                    <a:pt x="1151" y="398"/>
                  </a:cubicBezTo>
                  <a:cubicBezTo>
                    <a:pt x="1152" y="397"/>
                    <a:pt x="1152" y="397"/>
                    <a:pt x="1152" y="397"/>
                  </a:cubicBezTo>
                  <a:cubicBezTo>
                    <a:pt x="1152" y="396"/>
                    <a:pt x="1152" y="396"/>
                    <a:pt x="1152" y="396"/>
                  </a:cubicBezTo>
                  <a:cubicBezTo>
                    <a:pt x="1152" y="396"/>
                    <a:pt x="1152" y="396"/>
                    <a:pt x="1152" y="396"/>
                  </a:cubicBezTo>
                  <a:cubicBezTo>
                    <a:pt x="1152" y="396"/>
                    <a:pt x="1152" y="396"/>
                    <a:pt x="1152" y="396"/>
                  </a:cubicBezTo>
                  <a:cubicBezTo>
                    <a:pt x="1153" y="396"/>
                    <a:pt x="1153" y="396"/>
                    <a:pt x="1153" y="396"/>
                  </a:cubicBezTo>
                  <a:cubicBezTo>
                    <a:pt x="1153" y="395"/>
                    <a:pt x="1153" y="395"/>
                    <a:pt x="1153" y="395"/>
                  </a:cubicBezTo>
                  <a:cubicBezTo>
                    <a:pt x="1153" y="394"/>
                    <a:pt x="1153" y="394"/>
                    <a:pt x="1153" y="394"/>
                  </a:cubicBezTo>
                  <a:cubicBezTo>
                    <a:pt x="1154" y="394"/>
                    <a:pt x="1154" y="394"/>
                    <a:pt x="1154" y="394"/>
                  </a:cubicBezTo>
                  <a:cubicBezTo>
                    <a:pt x="1154" y="394"/>
                    <a:pt x="1154" y="394"/>
                    <a:pt x="1154" y="394"/>
                  </a:cubicBezTo>
                  <a:cubicBezTo>
                    <a:pt x="1154" y="393"/>
                    <a:pt x="1154" y="393"/>
                    <a:pt x="1154" y="393"/>
                  </a:cubicBezTo>
                  <a:cubicBezTo>
                    <a:pt x="1154" y="393"/>
                    <a:pt x="1154" y="393"/>
                    <a:pt x="1154" y="393"/>
                  </a:cubicBezTo>
                  <a:cubicBezTo>
                    <a:pt x="1154" y="393"/>
                    <a:pt x="1154" y="393"/>
                    <a:pt x="1154" y="393"/>
                  </a:cubicBezTo>
                  <a:cubicBezTo>
                    <a:pt x="1154" y="393"/>
                    <a:pt x="1154" y="393"/>
                    <a:pt x="1154" y="392"/>
                  </a:cubicBezTo>
                  <a:cubicBezTo>
                    <a:pt x="1154" y="392"/>
                    <a:pt x="1154" y="391"/>
                    <a:pt x="1154" y="391"/>
                  </a:cubicBezTo>
                  <a:cubicBezTo>
                    <a:pt x="1155" y="391"/>
                    <a:pt x="1155" y="390"/>
                    <a:pt x="1155" y="390"/>
                  </a:cubicBezTo>
                  <a:cubicBezTo>
                    <a:pt x="1155" y="390"/>
                    <a:pt x="1155" y="389"/>
                    <a:pt x="1155" y="389"/>
                  </a:cubicBezTo>
                  <a:cubicBezTo>
                    <a:pt x="1155" y="388"/>
                    <a:pt x="1155" y="388"/>
                    <a:pt x="1155" y="388"/>
                  </a:cubicBezTo>
                  <a:cubicBezTo>
                    <a:pt x="1155" y="388"/>
                    <a:pt x="1155" y="388"/>
                    <a:pt x="1155" y="388"/>
                  </a:cubicBezTo>
                  <a:cubicBezTo>
                    <a:pt x="1155" y="388"/>
                    <a:pt x="1155" y="388"/>
                    <a:pt x="1155" y="388"/>
                  </a:cubicBezTo>
                  <a:cubicBezTo>
                    <a:pt x="1155" y="387"/>
                    <a:pt x="1155" y="387"/>
                    <a:pt x="1155" y="387"/>
                  </a:cubicBezTo>
                  <a:cubicBezTo>
                    <a:pt x="1156" y="387"/>
                    <a:pt x="1156" y="387"/>
                    <a:pt x="1156" y="386"/>
                  </a:cubicBezTo>
                  <a:cubicBezTo>
                    <a:pt x="1156" y="386"/>
                    <a:pt x="1156" y="386"/>
                    <a:pt x="1156" y="386"/>
                  </a:cubicBezTo>
                  <a:cubicBezTo>
                    <a:pt x="1156" y="386"/>
                    <a:pt x="1156" y="386"/>
                    <a:pt x="1156" y="386"/>
                  </a:cubicBezTo>
                  <a:cubicBezTo>
                    <a:pt x="1156" y="385"/>
                    <a:pt x="1156" y="385"/>
                    <a:pt x="1156" y="385"/>
                  </a:cubicBezTo>
                  <a:cubicBezTo>
                    <a:pt x="1156" y="385"/>
                    <a:pt x="1156" y="385"/>
                    <a:pt x="1156" y="385"/>
                  </a:cubicBezTo>
                  <a:cubicBezTo>
                    <a:pt x="1156" y="384"/>
                    <a:pt x="1156" y="384"/>
                    <a:pt x="1156" y="383"/>
                  </a:cubicBezTo>
                  <a:cubicBezTo>
                    <a:pt x="1156" y="383"/>
                    <a:pt x="1156" y="383"/>
                    <a:pt x="1156" y="383"/>
                  </a:cubicBezTo>
                  <a:cubicBezTo>
                    <a:pt x="1156" y="383"/>
                    <a:pt x="1156" y="383"/>
                    <a:pt x="1156" y="383"/>
                  </a:cubicBezTo>
                  <a:cubicBezTo>
                    <a:pt x="1156" y="383"/>
                    <a:pt x="1156" y="383"/>
                    <a:pt x="1156" y="383"/>
                  </a:cubicBezTo>
                  <a:cubicBezTo>
                    <a:pt x="1156" y="383"/>
                    <a:pt x="1156" y="383"/>
                    <a:pt x="1156" y="383"/>
                  </a:cubicBezTo>
                  <a:cubicBezTo>
                    <a:pt x="1177" y="189"/>
                    <a:pt x="1177" y="189"/>
                    <a:pt x="1177" y="189"/>
                  </a:cubicBezTo>
                  <a:cubicBezTo>
                    <a:pt x="1177" y="190"/>
                    <a:pt x="1177" y="191"/>
                    <a:pt x="1177" y="192"/>
                  </a:cubicBezTo>
                  <a:close/>
                </a:path>
              </a:pathLst>
            </a:custGeom>
            <a:solidFill>
              <a:schemeClr val="hlink"/>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35" name="Freeform 15"/>
            <p:cNvSpPr>
              <a:spLocks/>
            </p:cNvSpPr>
            <p:nvPr/>
          </p:nvSpPr>
          <p:spPr bwMode="auto">
            <a:xfrm>
              <a:off x="5637386" y="2441997"/>
              <a:ext cx="1006475" cy="287337"/>
            </a:xfrm>
            <a:custGeom>
              <a:avLst/>
              <a:gdLst>
                <a:gd name="T0" fmla="*/ 672 w 685"/>
                <a:gd name="T1" fmla="*/ 7 h 196"/>
                <a:gd name="T2" fmla="*/ 665 w 685"/>
                <a:gd name="T3" fmla="*/ 12 h 196"/>
                <a:gd name="T4" fmla="*/ 653 w 685"/>
                <a:gd name="T5" fmla="*/ 17 h 196"/>
                <a:gd name="T6" fmla="*/ 593 w 685"/>
                <a:gd name="T7" fmla="*/ 24 h 196"/>
                <a:gd name="T8" fmla="*/ 485 w 685"/>
                <a:gd name="T9" fmla="*/ 56 h 196"/>
                <a:gd name="T10" fmla="*/ 321 w 685"/>
                <a:gd name="T11" fmla="*/ 71 h 196"/>
                <a:gd name="T12" fmla="*/ 293 w 685"/>
                <a:gd name="T13" fmla="*/ 51 h 196"/>
                <a:gd name="T14" fmla="*/ 302 w 685"/>
                <a:gd name="T15" fmla="*/ 36 h 196"/>
                <a:gd name="T16" fmla="*/ 289 w 685"/>
                <a:gd name="T17" fmla="*/ 33 h 196"/>
                <a:gd name="T18" fmla="*/ 250 w 685"/>
                <a:gd name="T19" fmla="*/ 32 h 196"/>
                <a:gd name="T20" fmla="*/ 229 w 685"/>
                <a:gd name="T21" fmla="*/ 34 h 196"/>
                <a:gd name="T22" fmla="*/ 210 w 685"/>
                <a:gd name="T23" fmla="*/ 39 h 196"/>
                <a:gd name="T24" fmla="*/ 190 w 685"/>
                <a:gd name="T25" fmla="*/ 53 h 196"/>
                <a:gd name="T26" fmla="*/ 170 w 685"/>
                <a:gd name="T27" fmla="*/ 65 h 196"/>
                <a:gd name="T28" fmla="*/ 145 w 685"/>
                <a:gd name="T29" fmla="*/ 68 h 196"/>
                <a:gd name="T30" fmla="*/ 128 w 685"/>
                <a:gd name="T31" fmla="*/ 67 h 196"/>
                <a:gd name="T32" fmla="*/ 88 w 685"/>
                <a:gd name="T33" fmla="*/ 65 h 196"/>
                <a:gd name="T34" fmla="*/ 70 w 685"/>
                <a:gd name="T35" fmla="*/ 185 h 196"/>
                <a:gd name="T36" fmla="*/ 129 w 685"/>
                <a:gd name="T37" fmla="*/ 190 h 196"/>
                <a:gd name="T38" fmla="*/ 153 w 685"/>
                <a:gd name="T39" fmla="*/ 191 h 196"/>
                <a:gd name="T40" fmla="*/ 161 w 685"/>
                <a:gd name="T41" fmla="*/ 192 h 196"/>
                <a:gd name="T42" fmla="*/ 164 w 685"/>
                <a:gd name="T43" fmla="*/ 192 h 196"/>
                <a:gd name="T44" fmla="*/ 169 w 685"/>
                <a:gd name="T45" fmla="*/ 192 h 196"/>
                <a:gd name="T46" fmla="*/ 180 w 685"/>
                <a:gd name="T47" fmla="*/ 190 h 196"/>
                <a:gd name="T48" fmla="*/ 187 w 685"/>
                <a:gd name="T49" fmla="*/ 188 h 196"/>
                <a:gd name="T50" fmla="*/ 193 w 685"/>
                <a:gd name="T51" fmla="*/ 186 h 196"/>
                <a:gd name="T52" fmla="*/ 198 w 685"/>
                <a:gd name="T53" fmla="*/ 183 h 196"/>
                <a:gd name="T54" fmla="*/ 203 w 685"/>
                <a:gd name="T55" fmla="*/ 180 h 196"/>
                <a:gd name="T56" fmla="*/ 206 w 685"/>
                <a:gd name="T57" fmla="*/ 177 h 196"/>
                <a:gd name="T58" fmla="*/ 208 w 685"/>
                <a:gd name="T59" fmla="*/ 174 h 196"/>
                <a:gd name="T60" fmla="*/ 237 w 685"/>
                <a:gd name="T61" fmla="*/ 157 h 196"/>
                <a:gd name="T62" fmla="*/ 285 w 685"/>
                <a:gd name="T63" fmla="*/ 152 h 196"/>
                <a:gd name="T64" fmla="*/ 294 w 685"/>
                <a:gd name="T65" fmla="*/ 193 h 196"/>
                <a:gd name="T66" fmla="*/ 299 w 685"/>
                <a:gd name="T67" fmla="*/ 194 h 196"/>
                <a:gd name="T68" fmla="*/ 304 w 685"/>
                <a:gd name="T69" fmla="*/ 195 h 196"/>
                <a:gd name="T70" fmla="*/ 308 w 685"/>
                <a:gd name="T71" fmla="*/ 196 h 196"/>
                <a:gd name="T72" fmla="*/ 311 w 685"/>
                <a:gd name="T73" fmla="*/ 196 h 196"/>
                <a:gd name="T74" fmla="*/ 348 w 685"/>
                <a:gd name="T75" fmla="*/ 195 h 196"/>
                <a:gd name="T76" fmla="*/ 416 w 685"/>
                <a:gd name="T77" fmla="*/ 194 h 196"/>
                <a:gd name="T78" fmla="*/ 457 w 685"/>
                <a:gd name="T79" fmla="*/ 193 h 196"/>
                <a:gd name="T80" fmla="*/ 472 w 685"/>
                <a:gd name="T81" fmla="*/ 192 h 196"/>
                <a:gd name="T82" fmla="*/ 482 w 685"/>
                <a:gd name="T83" fmla="*/ 191 h 196"/>
                <a:gd name="T84" fmla="*/ 490 w 685"/>
                <a:gd name="T85" fmla="*/ 189 h 196"/>
                <a:gd name="T86" fmla="*/ 492 w 685"/>
                <a:gd name="T87" fmla="*/ 188 h 196"/>
                <a:gd name="T88" fmla="*/ 493 w 685"/>
                <a:gd name="T89" fmla="*/ 187 h 196"/>
                <a:gd name="T90" fmla="*/ 494 w 685"/>
                <a:gd name="T91" fmla="*/ 187 h 196"/>
                <a:gd name="T92" fmla="*/ 494 w 685"/>
                <a:gd name="T93" fmla="*/ 186 h 196"/>
                <a:gd name="T94" fmla="*/ 494 w 685"/>
                <a:gd name="T95" fmla="*/ 186 h 196"/>
                <a:gd name="T96" fmla="*/ 502 w 685"/>
                <a:gd name="T97" fmla="*/ 174 h 196"/>
                <a:gd name="T98" fmla="*/ 525 w 685"/>
                <a:gd name="T99" fmla="*/ 147 h 196"/>
                <a:gd name="T100" fmla="*/ 583 w 685"/>
                <a:gd name="T101" fmla="*/ 142 h 196"/>
                <a:gd name="T102" fmla="*/ 601 w 685"/>
                <a:gd name="T103" fmla="*/ 145 h 196"/>
                <a:gd name="T104" fmla="*/ 609 w 685"/>
                <a:gd name="T105" fmla="*/ 145 h 196"/>
                <a:gd name="T106" fmla="*/ 616 w 685"/>
                <a:gd name="T107" fmla="*/ 146 h 196"/>
                <a:gd name="T108" fmla="*/ 622 w 685"/>
                <a:gd name="T109" fmla="*/ 145 h 196"/>
                <a:gd name="T110" fmla="*/ 641 w 685"/>
                <a:gd name="T111" fmla="*/ 143 h 196"/>
                <a:gd name="T112" fmla="*/ 661 w 685"/>
                <a:gd name="T113" fmla="*/ 138 h 196"/>
                <a:gd name="T114" fmla="*/ 669 w 685"/>
                <a:gd name="T115" fmla="*/ 136 h 196"/>
                <a:gd name="T116" fmla="*/ 673 w 685"/>
                <a:gd name="T117" fmla="*/ 134 h 196"/>
                <a:gd name="T118" fmla="*/ 677 w 685"/>
                <a:gd name="T119" fmla="*/ 131 h 196"/>
                <a:gd name="T120" fmla="*/ 680 w 685"/>
                <a:gd name="T121" fmla="*/ 129 h 196"/>
                <a:gd name="T122" fmla="*/ 683 w 685"/>
                <a:gd name="T123" fmla="*/ 125 h 196"/>
                <a:gd name="T124" fmla="*/ 685 w 685"/>
                <a:gd name="T125" fmla="*/ 120 h 1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85"/>
                <a:gd name="T190" fmla="*/ 0 h 196"/>
                <a:gd name="T191" fmla="*/ 685 w 685"/>
                <a:gd name="T192" fmla="*/ 196 h 1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85" h="196">
                  <a:moveTo>
                    <a:pt x="674" y="2"/>
                  </a:moveTo>
                  <a:cubicBezTo>
                    <a:pt x="674" y="2"/>
                    <a:pt x="674" y="2"/>
                    <a:pt x="674" y="2"/>
                  </a:cubicBezTo>
                  <a:cubicBezTo>
                    <a:pt x="674" y="3"/>
                    <a:pt x="674" y="4"/>
                    <a:pt x="674" y="4"/>
                  </a:cubicBezTo>
                  <a:cubicBezTo>
                    <a:pt x="673" y="5"/>
                    <a:pt x="673" y="5"/>
                    <a:pt x="673" y="5"/>
                  </a:cubicBezTo>
                  <a:cubicBezTo>
                    <a:pt x="673" y="5"/>
                    <a:pt x="673" y="5"/>
                    <a:pt x="673" y="5"/>
                  </a:cubicBezTo>
                  <a:cubicBezTo>
                    <a:pt x="673" y="5"/>
                    <a:pt x="673" y="5"/>
                    <a:pt x="673" y="5"/>
                  </a:cubicBezTo>
                  <a:cubicBezTo>
                    <a:pt x="673" y="5"/>
                    <a:pt x="673" y="5"/>
                    <a:pt x="673" y="5"/>
                  </a:cubicBezTo>
                  <a:cubicBezTo>
                    <a:pt x="673" y="6"/>
                    <a:pt x="673" y="6"/>
                    <a:pt x="673" y="6"/>
                  </a:cubicBezTo>
                  <a:cubicBezTo>
                    <a:pt x="673" y="6"/>
                    <a:pt x="673" y="6"/>
                    <a:pt x="673" y="6"/>
                  </a:cubicBezTo>
                  <a:cubicBezTo>
                    <a:pt x="673" y="6"/>
                    <a:pt x="673" y="6"/>
                    <a:pt x="673" y="6"/>
                  </a:cubicBezTo>
                  <a:cubicBezTo>
                    <a:pt x="672" y="6"/>
                    <a:pt x="672" y="7"/>
                    <a:pt x="672" y="7"/>
                  </a:cubicBezTo>
                  <a:cubicBezTo>
                    <a:pt x="672" y="7"/>
                    <a:pt x="672" y="7"/>
                    <a:pt x="672" y="7"/>
                  </a:cubicBezTo>
                  <a:cubicBezTo>
                    <a:pt x="672" y="7"/>
                    <a:pt x="672" y="7"/>
                    <a:pt x="672" y="7"/>
                  </a:cubicBezTo>
                  <a:cubicBezTo>
                    <a:pt x="671" y="7"/>
                    <a:pt x="671" y="7"/>
                    <a:pt x="671" y="7"/>
                  </a:cubicBezTo>
                  <a:cubicBezTo>
                    <a:pt x="670" y="8"/>
                    <a:pt x="670" y="8"/>
                    <a:pt x="670" y="8"/>
                  </a:cubicBezTo>
                  <a:cubicBezTo>
                    <a:pt x="670" y="8"/>
                    <a:pt x="670" y="8"/>
                    <a:pt x="670" y="8"/>
                  </a:cubicBezTo>
                  <a:cubicBezTo>
                    <a:pt x="670" y="9"/>
                    <a:pt x="670" y="9"/>
                    <a:pt x="670" y="9"/>
                  </a:cubicBezTo>
                  <a:cubicBezTo>
                    <a:pt x="669" y="9"/>
                    <a:pt x="669" y="9"/>
                    <a:pt x="669" y="9"/>
                  </a:cubicBezTo>
                  <a:cubicBezTo>
                    <a:pt x="669" y="9"/>
                    <a:pt x="669" y="9"/>
                    <a:pt x="669" y="9"/>
                  </a:cubicBezTo>
                  <a:cubicBezTo>
                    <a:pt x="669" y="9"/>
                    <a:pt x="669" y="9"/>
                    <a:pt x="669" y="9"/>
                  </a:cubicBezTo>
                  <a:cubicBezTo>
                    <a:pt x="669" y="10"/>
                    <a:pt x="668" y="10"/>
                    <a:pt x="668" y="10"/>
                  </a:cubicBezTo>
                  <a:cubicBezTo>
                    <a:pt x="667" y="11"/>
                    <a:pt x="667" y="11"/>
                    <a:pt x="667" y="11"/>
                  </a:cubicBezTo>
                  <a:cubicBezTo>
                    <a:pt x="667" y="11"/>
                    <a:pt x="667" y="11"/>
                    <a:pt x="667" y="11"/>
                  </a:cubicBezTo>
                  <a:cubicBezTo>
                    <a:pt x="667" y="11"/>
                    <a:pt x="666" y="11"/>
                    <a:pt x="665" y="12"/>
                  </a:cubicBezTo>
                  <a:cubicBezTo>
                    <a:pt x="665" y="12"/>
                    <a:pt x="665" y="12"/>
                    <a:pt x="665" y="12"/>
                  </a:cubicBezTo>
                  <a:cubicBezTo>
                    <a:pt x="665" y="12"/>
                    <a:pt x="665" y="12"/>
                    <a:pt x="665" y="12"/>
                  </a:cubicBezTo>
                  <a:cubicBezTo>
                    <a:pt x="665" y="12"/>
                    <a:pt x="665" y="12"/>
                    <a:pt x="665" y="12"/>
                  </a:cubicBezTo>
                  <a:cubicBezTo>
                    <a:pt x="664" y="12"/>
                    <a:pt x="664" y="12"/>
                    <a:pt x="664" y="12"/>
                  </a:cubicBezTo>
                  <a:cubicBezTo>
                    <a:pt x="663" y="13"/>
                    <a:pt x="663" y="13"/>
                    <a:pt x="663" y="13"/>
                  </a:cubicBezTo>
                  <a:cubicBezTo>
                    <a:pt x="663" y="13"/>
                    <a:pt x="663" y="13"/>
                    <a:pt x="663" y="13"/>
                  </a:cubicBezTo>
                  <a:cubicBezTo>
                    <a:pt x="663" y="13"/>
                    <a:pt x="662" y="13"/>
                    <a:pt x="662" y="14"/>
                  </a:cubicBezTo>
                  <a:cubicBezTo>
                    <a:pt x="661" y="14"/>
                    <a:pt x="661" y="14"/>
                    <a:pt x="661" y="14"/>
                  </a:cubicBezTo>
                  <a:cubicBezTo>
                    <a:pt x="661" y="14"/>
                    <a:pt x="661" y="14"/>
                    <a:pt x="661" y="14"/>
                  </a:cubicBezTo>
                  <a:cubicBezTo>
                    <a:pt x="660" y="14"/>
                    <a:pt x="659" y="15"/>
                    <a:pt x="658" y="15"/>
                  </a:cubicBezTo>
                  <a:cubicBezTo>
                    <a:pt x="657" y="15"/>
                    <a:pt x="657" y="15"/>
                    <a:pt x="657" y="15"/>
                  </a:cubicBezTo>
                  <a:cubicBezTo>
                    <a:pt x="656" y="16"/>
                    <a:pt x="656" y="16"/>
                    <a:pt x="655" y="16"/>
                  </a:cubicBezTo>
                  <a:cubicBezTo>
                    <a:pt x="655" y="16"/>
                    <a:pt x="655" y="16"/>
                    <a:pt x="655" y="16"/>
                  </a:cubicBezTo>
                  <a:cubicBezTo>
                    <a:pt x="655" y="16"/>
                    <a:pt x="654" y="16"/>
                    <a:pt x="654" y="16"/>
                  </a:cubicBezTo>
                  <a:cubicBezTo>
                    <a:pt x="654" y="16"/>
                    <a:pt x="653" y="17"/>
                    <a:pt x="653" y="17"/>
                  </a:cubicBezTo>
                  <a:cubicBezTo>
                    <a:pt x="652" y="17"/>
                    <a:pt x="652" y="17"/>
                    <a:pt x="652" y="17"/>
                  </a:cubicBezTo>
                  <a:cubicBezTo>
                    <a:pt x="652" y="17"/>
                    <a:pt x="652" y="17"/>
                    <a:pt x="652" y="17"/>
                  </a:cubicBezTo>
                  <a:cubicBezTo>
                    <a:pt x="651" y="17"/>
                    <a:pt x="650" y="17"/>
                    <a:pt x="649" y="18"/>
                  </a:cubicBezTo>
                  <a:cubicBezTo>
                    <a:pt x="644" y="19"/>
                    <a:pt x="640" y="20"/>
                    <a:pt x="636" y="20"/>
                  </a:cubicBezTo>
                  <a:cubicBezTo>
                    <a:pt x="632" y="21"/>
                    <a:pt x="629" y="22"/>
                    <a:pt x="625" y="23"/>
                  </a:cubicBezTo>
                  <a:cubicBezTo>
                    <a:pt x="622" y="23"/>
                    <a:pt x="620" y="23"/>
                    <a:pt x="617" y="24"/>
                  </a:cubicBezTo>
                  <a:cubicBezTo>
                    <a:pt x="616" y="24"/>
                    <a:pt x="615" y="24"/>
                    <a:pt x="614" y="24"/>
                  </a:cubicBezTo>
                  <a:cubicBezTo>
                    <a:pt x="614" y="24"/>
                    <a:pt x="614" y="24"/>
                    <a:pt x="614" y="24"/>
                  </a:cubicBezTo>
                  <a:cubicBezTo>
                    <a:pt x="611" y="24"/>
                    <a:pt x="608" y="24"/>
                    <a:pt x="604" y="24"/>
                  </a:cubicBezTo>
                  <a:cubicBezTo>
                    <a:pt x="602" y="24"/>
                    <a:pt x="601" y="24"/>
                    <a:pt x="599" y="24"/>
                  </a:cubicBezTo>
                  <a:cubicBezTo>
                    <a:pt x="598" y="24"/>
                    <a:pt x="597" y="24"/>
                    <a:pt x="596" y="24"/>
                  </a:cubicBezTo>
                  <a:cubicBezTo>
                    <a:pt x="596" y="24"/>
                    <a:pt x="596" y="24"/>
                    <a:pt x="596" y="24"/>
                  </a:cubicBezTo>
                  <a:cubicBezTo>
                    <a:pt x="595" y="24"/>
                    <a:pt x="594" y="24"/>
                    <a:pt x="593" y="24"/>
                  </a:cubicBezTo>
                  <a:cubicBezTo>
                    <a:pt x="591" y="24"/>
                    <a:pt x="589" y="24"/>
                    <a:pt x="587" y="24"/>
                  </a:cubicBezTo>
                  <a:cubicBezTo>
                    <a:pt x="585" y="23"/>
                    <a:pt x="583" y="23"/>
                    <a:pt x="581" y="23"/>
                  </a:cubicBezTo>
                  <a:cubicBezTo>
                    <a:pt x="578" y="22"/>
                    <a:pt x="574" y="22"/>
                    <a:pt x="571" y="21"/>
                  </a:cubicBezTo>
                  <a:cubicBezTo>
                    <a:pt x="567" y="21"/>
                    <a:pt x="563" y="21"/>
                    <a:pt x="560" y="20"/>
                  </a:cubicBezTo>
                  <a:cubicBezTo>
                    <a:pt x="556" y="20"/>
                    <a:pt x="552" y="19"/>
                    <a:pt x="549" y="19"/>
                  </a:cubicBezTo>
                  <a:cubicBezTo>
                    <a:pt x="545" y="19"/>
                    <a:pt x="542" y="19"/>
                    <a:pt x="538" y="19"/>
                  </a:cubicBezTo>
                  <a:cubicBezTo>
                    <a:pt x="536" y="19"/>
                    <a:pt x="534" y="19"/>
                    <a:pt x="531" y="19"/>
                  </a:cubicBezTo>
                  <a:cubicBezTo>
                    <a:pt x="529" y="20"/>
                    <a:pt x="527" y="20"/>
                    <a:pt x="525" y="20"/>
                  </a:cubicBezTo>
                  <a:cubicBezTo>
                    <a:pt x="523" y="21"/>
                    <a:pt x="521" y="21"/>
                    <a:pt x="520" y="22"/>
                  </a:cubicBezTo>
                  <a:cubicBezTo>
                    <a:pt x="518" y="22"/>
                    <a:pt x="517" y="23"/>
                    <a:pt x="515" y="24"/>
                  </a:cubicBezTo>
                  <a:cubicBezTo>
                    <a:pt x="512" y="26"/>
                    <a:pt x="508" y="29"/>
                    <a:pt x="505" y="33"/>
                  </a:cubicBezTo>
                  <a:cubicBezTo>
                    <a:pt x="501" y="37"/>
                    <a:pt x="497" y="41"/>
                    <a:pt x="494" y="45"/>
                  </a:cubicBezTo>
                  <a:cubicBezTo>
                    <a:pt x="491" y="49"/>
                    <a:pt x="487" y="53"/>
                    <a:pt x="485" y="56"/>
                  </a:cubicBezTo>
                  <a:cubicBezTo>
                    <a:pt x="483" y="59"/>
                    <a:pt x="481" y="61"/>
                    <a:pt x="481" y="62"/>
                  </a:cubicBezTo>
                  <a:cubicBezTo>
                    <a:pt x="481" y="62"/>
                    <a:pt x="481" y="62"/>
                    <a:pt x="481" y="62"/>
                  </a:cubicBezTo>
                  <a:cubicBezTo>
                    <a:pt x="480" y="63"/>
                    <a:pt x="479" y="64"/>
                    <a:pt x="477" y="64"/>
                  </a:cubicBezTo>
                  <a:cubicBezTo>
                    <a:pt x="475" y="65"/>
                    <a:pt x="471" y="66"/>
                    <a:pt x="466" y="67"/>
                  </a:cubicBezTo>
                  <a:cubicBezTo>
                    <a:pt x="460" y="67"/>
                    <a:pt x="453" y="68"/>
                    <a:pt x="443" y="68"/>
                  </a:cubicBezTo>
                  <a:cubicBezTo>
                    <a:pt x="433" y="69"/>
                    <a:pt x="419" y="69"/>
                    <a:pt x="404" y="69"/>
                  </a:cubicBezTo>
                  <a:cubicBezTo>
                    <a:pt x="389" y="70"/>
                    <a:pt x="373" y="70"/>
                    <a:pt x="357" y="70"/>
                  </a:cubicBezTo>
                  <a:cubicBezTo>
                    <a:pt x="351" y="70"/>
                    <a:pt x="344" y="70"/>
                    <a:pt x="338" y="71"/>
                  </a:cubicBezTo>
                  <a:cubicBezTo>
                    <a:pt x="337" y="71"/>
                    <a:pt x="337" y="71"/>
                    <a:pt x="337" y="71"/>
                  </a:cubicBezTo>
                  <a:cubicBezTo>
                    <a:pt x="336" y="71"/>
                    <a:pt x="334" y="71"/>
                    <a:pt x="333" y="71"/>
                  </a:cubicBezTo>
                  <a:cubicBezTo>
                    <a:pt x="332" y="71"/>
                    <a:pt x="332" y="71"/>
                    <a:pt x="332" y="71"/>
                  </a:cubicBezTo>
                  <a:cubicBezTo>
                    <a:pt x="331" y="71"/>
                    <a:pt x="330" y="71"/>
                    <a:pt x="329" y="71"/>
                  </a:cubicBezTo>
                  <a:cubicBezTo>
                    <a:pt x="326" y="71"/>
                    <a:pt x="324" y="71"/>
                    <a:pt x="321" y="71"/>
                  </a:cubicBezTo>
                  <a:cubicBezTo>
                    <a:pt x="320" y="71"/>
                    <a:pt x="319" y="71"/>
                    <a:pt x="318" y="71"/>
                  </a:cubicBezTo>
                  <a:cubicBezTo>
                    <a:pt x="317" y="71"/>
                    <a:pt x="315" y="71"/>
                    <a:pt x="314" y="71"/>
                  </a:cubicBezTo>
                  <a:cubicBezTo>
                    <a:pt x="314" y="71"/>
                    <a:pt x="314" y="71"/>
                    <a:pt x="314" y="71"/>
                  </a:cubicBezTo>
                  <a:cubicBezTo>
                    <a:pt x="314" y="71"/>
                    <a:pt x="314" y="71"/>
                    <a:pt x="314" y="71"/>
                  </a:cubicBezTo>
                  <a:cubicBezTo>
                    <a:pt x="305" y="71"/>
                    <a:pt x="299" y="71"/>
                    <a:pt x="298" y="71"/>
                  </a:cubicBezTo>
                  <a:cubicBezTo>
                    <a:pt x="297" y="71"/>
                    <a:pt x="295" y="71"/>
                    <a:pt x="292" y="71"/>
                  </a:cubicBezTo>
                  <a:cubicBezTo>
                    <a:pt x="290" y="71"/>
                    <a:pt x="288" y="71"/>
                    <a:pt x="285" y="71"/>
                  </a:cubicBezTo>
                  <a:cubicBezTo>
                    <a:pt x="283" y="70"/>
                    <a:pt x="281" y="70"/>
                    <a:pt x="279" y="69"/>
                  </a:cubicBezTo>
                  <a:cubicBezTo>
                    <a:pt x="277" y="68"/>
                    <a:pt x="276" y="67"/>
                    <a:pt x="275" y="66"/>
                  </a:cubicBezTo>
                  <a:cubicBezTo>
                    <a:pt x="274" y="64"/>
                    <a:pt x="273" y="63"/>
                    <a:pt x="274" y="61"/>
                  </a:cubicBezTo>
                  <a:cubicBezTo>
                    <a:pt x="274" y="60"/>
                    <a:pt x="275" y="59"/>
                    <a:pt x="276" y="58"/>
                  </a:cubicBezTo>
                  <a:cubicBezTo>
                    <a:pt x="277" y="57"/>
                    <a:pt x="280" y="56"/>
                    <a:pt x="282" y="55"/>
                  </a:cubicBezTo>
                  <a:cubicBezTo>
                    <a:pt x="285" y="54"/>
                    <a:pt x="288" y="52"/>
                    <a:pt x="293" y="51"/>
                  </a:cubicBezTo>
                  <a:cubicBezTo>
                    <a:pt x="297" y="49"/>
                    <a:pt x="300" y="48"/>
                    <a:pt x="302" y="46"/>
                  </a:cubicBezTo>
                  <a:cubicBezTo>
                    <a:pt x="305" y="45"/>
                    <a:pt x="306" y="43"/>
                    <a:pt x="307" y="42"/>
                  </a:cubicBezTo>
                  <a:cubicBezTo>
                    <a:pt x="307" y="41"/>
                    <a:pt x="307" y="41"/>
                    <a:pt x="307" y="40"/>
                  </a:cubicBezTo>
                  <a:cubicBezTo>
                    <a:pt x="306" y="39"/>
                    <a:pt x="306" y="39"/>
                    <a:pt x="306" y="39"/>
                  </a:cubicBezTo>
                  <a:cubicBezTo>
                    <a:pt x="306" y="38"/>
                    <a:pt x="306" y="38"/>
                    <a:pt x="306" y="38"/>
                  </a:cubicBezTo>
                  <a:cubicBezTo>
                    <a:pt x="305" y="38"/>
                    <a:pt x="305" y="38"/>
                    <a:pt x="305" y="38"/>
                  </a:cubicBezTo>
                  <a:cubicBezTo>
                    <a:pt x="305" y="37"/>
                    <a:pt x="305" y="37"/>
                    <a:pt x="305" y="37"/>
                  </a:cubicBezTo>
                  <a:cubicBezTo>
                    <a:pt x="305" y="37"/>
                    <a:pt x="305" y="37"/>
                    <a:pt x="305" y="37"/>
                  </a:cubicBezTo>
                  <a:cubicBezTo>
                    <a:pt x="304" y="37"/>
                    <a:pt x="304" y="37"/>
                    <a:pt x="304" y="37"/>
                  </a:cubicBezTo>
                  <a:cubicBezTo>
                    <a:pt x="303" y="36"/>
                    <a:pt x="303" y="36"/>
                    <a:pt x="303" y="36"/>
                  </a:cubicBezTo>
                  <a:cubicBezTo>
                    <a:pt x="303" y="36"/>
                    <a:pt x="303" y="36"/>
                    <a:pt x="303" y="36"/>
                  </a:cubicBezTo>
                  <a:cubicBezTo>
                    <a:pt x="303" y="36"/>
                    <a:pt x="303" y="36"/>
                    <a:pt x="303" y="36"/>
                  </a:cubicBezTo>
                  <a:cubicBezTo>
                    <a:pt x="302" y="36"/>
                    <a:pt x="302" y="36"/>
                    <a:pt x="302" y="36"/>
                  </a:cubicBezTo>
                  <a:cubicBezTo>
                    <a:pt x="302" y="36"/>
                    <a:pt x="301" y="35"/>
                    <a:pt x="301" y="35"/>
                  </a:cubicBezTo>
                  <a:cubicBezTo>
                    <a:pt x="300" y="35"/>
                    <a:pt x="299" y="35"/>
                    <a:pt x="299" y="35"/>
                  </a:cubicBezTo>
                  <a:cubicBezTo>
                    <a:pt x="299" y="35"/>
                    <a:pt x="299" y="35"/>
                    <a:pt x="299" y="35"/>
                  </a:cubicBezTo>
                  <a:cubicBezTo>
                    <a:pt x="298" y="34"/>
                    <a:pt x="297" y="34"/>
                    <a:pt x="296" y="34"/>
                  </a:cubicBezTo>
                  <a:cubicBezTo>
                    <a:pt x="295" y="33"/>
                    <a:pt x="294" y="33"/>
                    <a:pt x="293" y="33"/>
                  </a:cubicBezTo>
                  <a:cubicBezTo>
                    <a:pt x="293" y="33"/>
                    <a:pt x="293" y="33"/>
                    <a:pt x="293" y="33"/>
                  </a:cubicBezTo>
                  <a:cubicBezTo>
                    <a:pt x="293" y="33"/>
                    <a:pt x="293" y="33"/>
                    <a:pt x="293" y="33"/>
                  </a:cubicBezTo>
                  <a:cubicBezTo>
                    <a:pt x="292" y="33"/>
                    <a:pt x="290" y="33"/>
                    <a:pt x="289" y="33"/>
                  </a:cubicBezTo>
                  <a:cubicBezTo>
                    <a:pt x="289" y="33"/>
                    <a:pt x="289" y="33"/>
                    <a:pt x="289" y="33"/>
                  </a:cubicBezTo>
                  <a:cubicBezTo>
                    <a:pt x="289" y="33"/>
                    <a:pt x="289" y="33"/>
                    <a:pt x="289" y="33"/>
                  </a:cubicBezTo>
                  <a:cubicBezTo>
                    <a:pt x="289" y="33"/>
                    <a:pt x="289" y="33"/>
                    <a:pt x="289" y="33"/>
                  </a:cubicBezTo>
                  <a:cubicBezTo>
                    <a:pt x="289" y="33"/>
                    <a:pt x="289" y="33"/>
                    <a:pt x="289" y="33"/>
                  </a:cubicBezTo>
                  <a:cubicBezTo>
                    <a:pt x="289" y="33"/>
                    <a:pt x="289" y="33"/>
                    <a:pt x="289" y="33"/>
                  </a:cubicBezTo>
                  <a:cubicBezTo>
                    <a:pt x="289" y="33"/>
                    <a:pt x="289" y="33"/>
                    <a:pt x="289" y="33"/>
                  </a:cubicBezTo>
                  <a:cubicBezTo>
                    <a:pt x="288" y="32"/>
                    <a:pt x="287" y="32"/>
                    <a:pt x="285" y="32"/>
                  </a:cubicBezTo>
                  <a:cubicBezTo>
                    <a:pt x="285" y="32"/>
                    <a:pt x="285" y="32"/>
                    <a:pt x="285" y="32"/>
                  </a:cubicBezTo>
                  <a:cubicBezTo>
                    <a:pt x="284" y="32"/>
                    <a:pt x="283" y="32"/>
                    <a:pt x="281" y="32"/>
                  </a:cubicBezTo>
                  <a:cubicBezTo>
                    <a:pt x="281" y="32"/>
                    <a:pt x="281" y="32"/>
                    <a:pt x="281" y="32"/>
                  </a:cubicBezTo>
                  <a:cubicBezTo>
                    <a:pt x="281" y="32"/>
                    <a:pt x="281" y="32"/>
                    <a:pt x="281" y="32"/>
                  </a:cubicBezTo>
                  <a:cubicBezTo>
                    <a:pt x="278" y="32"/>
                    <a:pt x="275" y="31"/>
                    <a:pt x="272" y="31"/>
                  </a:cubicBezTo>
                  <a:cubicBezTo>
                    <a:pt x="272" y="31"/>
                    <a:pt x="272" y="31"/>
                    <a:pt x="272" y="31"/>
                  </a:cubicBezTo>
                  <a:cubicBezTo>
                    <a:pt x="269" y="31"/>
                    <a:pt x="266" y="31"/>
                    <a:pt x="262" y="31"/>
                  </a:cubicBezTo>
                  <a:cubicBezTo>
                    <a:pt x="258" y="31"/>
                    <a:pt x="254" y="32"/>
                    <a:pt x="250" y="32"/>
                  </a:cubicBezTo>
                  <a:cubicBezTo>
                    <a:pt x="250" y="32"/>
                    <a:pt x="250" y="32"/>
                    <a:pt x="250" y="32"/>
                  </a:cubicBezTo>
                  <a:cubicBezTo>
                    <a:pt x="250" y="32"/>
                    <a:pt x="250" y="32"/>
                    <a:pt x="250" y="32"/>
                  </a:cubicBezTo>
                  <a:cubicBezTo>
                    <a:pt x="250" y="32"/>
                    <a:pt x="250" y="32"/>
                    <a:pt x="250" y="32"/>
                  </a:cubicBezTo>
                  <a:cubicBezTo>
                    <a:pt x="248" y="32"/>
                    <a:pt x="246" y="32"/>
                    <a:pt x="245" y="32"/>
                  </a:cubicBezTo>
                  <a:cubicBezTo>
                    <a:pt x="244" y="32"/>
                    <a:pt x="244" y="32"/>
                    <a:pt x="244" y="32"/>
                  </a:cubicBezTo>
                  <a:cubicBezTo>
                    <a:pt x="244" y="32"/>
                    <a:pt x="244" y="32"/>
                    <a:pt x="244" y="32"/>
                  </a:cubicBezTo>
                  <a:cubicBezTo>
                    <a:pt x="244" y="32"/>
                    <a:pt x="244" y="32"/>
                    <a:pt x="244" y="32"/>
                  </a:cubicBezTo>
                  <a:cubicBezTo>
                    <a:pt x="242" y="32"/>
                    <a:pt x="241" y="32"/>
                    <a:pt x="239" y="33"/>
                  </a:cubicBezTo>
                  <a:cubicBezTo>
                    <a:pt x="239" y="33"/>
                    <a:pt x="239" y="33"/>
                    <a:pt x="239" y="33"/>
                  </a:cubicBezTo>
                  <a:cubicBezTo>
                    <a:pt x="239" y="33"/>
                    <a:pt x="239" y="33"/>
                    <a:pt x="239" y="33"/>
                  </a:cubicBezTo>
                  <a:cubicBezTo>
                    <a:pt x="239" y="33"/>
                    <a:pt x="239" y="33"/>
                    <a:pt x="239" y="33"/>
                  </a:cubicBezTo>
                  <a:cubicBezTo>
                    <a:pt x="239" y="33"/>
                    <a:pt x="239" y="33"/>
                    <a:pt x="239" y="33"/>
                  </a:cubicBezTo>
                  <a:cubicBezTo>
                    <a:pt x="237" y="33"/>
                    <a:pt x="235" y="33"/>
                    <a:pt x="234" y="33"/>
                  </a:cubicBezTo>
                  <a:cubicBezTo>
                    <a:pt x="233" y="33"/>
                    <a:pt x="233" y="33"/>
                    <a:pt x="233" y="33"/>
                  </a:cubicBezTo>
                  <a:cubicBezTo>
                    <a:pt x="233" y="33"/>
                    <a:pt x="233" y="33"/>
                    <a:pt x="233" y="33"/>
                  </a:cubicBezTo>
                  <a:cubicBezTo>
                    <a:pt x="232" y="34"/>
                    <a:pt x="230" y="34"/>
                    <a:pt x="229" y="34"/>
                  </a:cubicBezTo>
                  <a:cubicBezTo>
                    <a:pt x="229" y="34"/>
                    <a:pt x="229" y="34"/>
                    <a:pt x="229" y="34"/>
                  </a:cubicBezTo>
                  <a:cubicBezTo>
                    <a:pt x="229" y="34"/>
                    <a:pt x="229" y="34"/>
                    <a:pt x="229" y="34"/>
                  </a:cubicBezTo>
                  <a:cubicBezTo>
                    <a:pt x="228" y="34"/>
                    <a:pt x="228" y="34"/>
                    <a:pt x="228" y="34"/>
                  </a:cubicBezTo>
                  <a:cubicBezTo>
                    <a:pt x="228" y="34"/>
                    <a:pt x="228" y="34"/>
                    <a:pt x="228" y="34"/>
                  </a:cubicBezTo>
                  <a:cubicBezTo>
                    <a:pt x="227" y="34"/>
                    <a:pt x="226" y="34"/>
                    <a:pt x="225" y="35"/>
                  </a:cubicBezTo>
                  <a:cubicBezTo>
                    <a:pt x="225" y="35"/>
                    <a:pt x="225" y="35"/>
                    <a:pt x="225" y="35"/>
                  </a:cubicBezTo>
                  <a:cubicBezTo>
                    <a:pt x="224" y="35"/>
                    <a:pt x="224" y="35"/>
                    <a:pt x="224" y="35"/>
                  </a:cubicBezTo>
                  <a:cubicBezTo>
                    <a:pt x="224" y="35"/>
                    <a:pt x="224" y="35"/>
                    <a:pt x="224" y="35"/>
                  </a:cubicBezTo>
                  <a:cubicBezTo>
                    <a:pt x="223" y="35"/>
                    <a:pt x="222" y="35"/>
                    <a:pt x="221" y="36"/>
                  </a:cubicBezTo>
                  <a:cubicBezTo>
                    <a:pt x="219" y="36"/>
                    <a:pt x="217" y="37"/>
                    <a:pt x="215" y="37"/>
                  </a:cubicBezTo>
                  <a:cubicBezTo>
                    <a:pt x="215" y="37"/>
                    <a:pt x="215" y="37"/>
                    <a:pt x="215" y="37"/>
                  </a:cubicBezTo>
                  <a:cubicBezTo>
                    <a:pt x="215" y="37"/>
                    <a:pt x="215" y="37"/>
                    <a:pt x="215" y="37"/>
                  </a:cubicBezTo>
                  <a:cubicBezTo>
                    <a:pt x="213" y="38"/>
                    <a:pt x="212" y="38"/>
                    <a:pt x="210" y="39"/>
                  </a:cubicBezTo>
                  <a:cubicBezTo>
                    <a:pt x="210" y="39"/>
                    <a:pt x="210" y="39"/>
                    <a:pt x="210" y="39"/>
                  </a:cubicBezTo>
                  <a:cubicBezTo>
                    <a:pt x="210" y="39"/>
                    <a:pt x="210" y="39"/>
                    <a:pt x="210" y="39"/>
                  </a:cubicBezTo>
                  <a:cubicBezTo>
                    <a:pt x="210" y="39"/>
                    <a:pt x="210" y="39"/>
                    <a:pt x="210" y="39"/>
                  </a:cubicBezTo>
                  <a:cubicBezTo>
                    <a:pt x="207" y="40"/>
                    <a:pt x="204" y="41"/>
                    <a:pt x="201" y="42"/>
                  </a:cubicBezTo>
                  <a:cubicBezTo>
                    <a:pt x="199" y="44"/>
                    <a:pt x="197" y="45"/>
                    <a:pt x="195" y="47"/>
                  </a:cubicBezTo>
                  <a:cubicBezTo>
                    <a:pt x="194" y="47"/>
                    <a:pt x="194" y="48"/>
                    <a:pt x="193" y="49"/>
                  </a:cubicBezTo>
                  <a:cubicBezTo>
                    <a:pt x="193" y="49"/>
                    <a:pt x="193" y="49"/>
                    <a:pt x="193" y="49"/>
                  </a:cubicBezTo>
                  <a:cubicBezTo>
                    <a:pt x="192" y="50"/>
                    <a:pt x="192" y="51"/>
                    <a:pt x="192" y="52"/>
                  </a:cubicBezTo>
                  <a:cubicBezTo>
                    <a:pt x="191" y="52"/>
                    <a:pt x="191" y="52"/>
                    <a:pt x="191" y="53"/>
                  </a:cubicBezTo>
                  <a:cubicBezTo>
                    <a:pt x="191" y="53"/>
                    <a:pt x="191" y="53"/>
                    <a:pt x="191" y="53"/>
                  </a:cubicBezTo>
                  <a:cubicBezTo>
                    <a:pt x="191" y="53"/>
                    <a:pt x="191" y="53"/>
                    <a:pt x="191" y="53"/>
                  </a:cubicBezTo>
                  <a:cubicBezTo>
                    <a:pt x="191" y="53"/>
                    <a:pt x="191" y="53"/>
                    <a:pt x="191" y="53"/>
                  </a:cubicBezTo>
                  <a:cubicBezTo>
                    <a:pt x="190" y="53"/>
                    <a:pt x="190" y="53"/>
                    <a:pt x="190" y="53"/>
                  </a:cubicBezTo>
                  <a:cubicBezTo>
                    <a:pt x="190" y="54"/>
                    <a:pt x="190" y="54"/>
                    <a:pt x="190" y="54"/>
                  </a:cubicBezTo>
                  <a:cubicBezTo>
                    <a:pt x="190" y="54"/>
                    <a:pt x="190" y="54"/>
                    <a:pt x="190" y="54"/>
                  </a:cubicBezTo>
                  <a:cubicBezTo>
                    <a:pt x="189" y="55"/>
                    <a:pt x="189" y="55"/>
                    <a:pt x="189" y="55"/>
                  </a:cubicBezTo>
                  <a:cubicBezTo>
                    <a:pt x="188" y="56"/>
                    <a:pt x="188" y="56"/>
                    <a:pt x="187" y="57"/>
                  </a:cubicBezTo>
                  <a:cubicBezTo>
                    <a:pt x="187" y="57"/>
                    <a:pt x="187" y="57"/>
                    <a:pt x="187" y="57"/>
                  </a:cubicBezTo>
                  <a:cubicBezTo>
                    <a:pt x="187" y="57"/>
                    <a:pt x="187" y="57"/>
                    <a:pt x="187" y="57"/>
                  </a:cubicBezTo>
                  <a:cubicBezTo>
                    <a:pt x="187" y="57"/>
                    <a:pt x="187" y="57"/>
                    <a:pt x="187" y="57"/>
                  </a:cubicBezTo>
                  <a:cubicBezTo>
                    <a:pt x="184" y="59"/>
                    <a:pt x="180" y="61"/>
                    <a:pt x="176" y="62"/>
                  </a:cubicBezTo>
                  <a:cubicBezTo>
                    <a:pt x="176" y="62"/>
                    <a:pt x="176" y="62"/>
                    <a:pt x="176" y="62"/>
                  </a:cubicBezTo>
                  <a:cubicBezTo>
                    <a:pt x="175" y="63"/>
                    <a:pt x="174" y="63"/>
                    <a:pt x="173" y="63"/>
                  </a:cubicBezTo>
                  <a:cubicBezTo>
                    <a:pt x="173" y="64"/>
                    <a:pt x="173" y="64"/>
                    <a:pt x="173" y="64"/>
                  </a:cubicBezTo>
                  <a:cubicBezTo>
                    <a:pt x="172" y="64"/>
                    <a:pt x="171" y="64"/>
                    <a:pt x="170" y="65"/>
                  </a:cubicBezTo>
                  <a:cubicBezTo>
                    <a:pt x="170" y="65"/>
                    <a:pt x="170" y="65"/>
                    <a:pt x="170" y="65"/>
                  </a:cubicBezTo>
                  <a:cubicBezTo>
                    <a:pt x="170" y="65"/>
                    <a:pt x="170" y="65"/>
                    <a:pt x="170" y="65"/>
                  </a:cubicBezTo>
                  <a:cubicBezTo>
                    <a:pt x="168" y="65"/>
                    <a:pt x="167" y="65"/>
                    <a:pt x="166" y="65"/>
                  </a:cubicBezTo>
                  <a:cubicBezTo>
                    <a:pt x="166" y="66"/>
                    <a:pt x="166" y="66"/>
                    <a:pt x="166" y="66"/>
                  </a:cubicBezTo>
                  <a:cubicBezTo>
                    <a:pt x="165" y="66"/>
                    <a:pt x="164" y="66"/>
                    <a:pt x="162" y="66"/>
                  </a:cubicBezTo>
                  <a:cubicBezTo>
                    <a:pt x="162" y="66"/>
                    <a:pt x="162" y="66"/>
                    <a:pt x="162" y="66"/>
                  </a:cubicBezTo>
                  <a:cubicBezTo>
                    <a:pt x="162" y="66"/>
                    <a:pt x="162" y="66"/>
                    <a:pt x="162" y="66"/>
                  </a:cubicBezTo>
                  <a:cubicBezTo>
                    <a:pt x="160" y="67"/>
                    <a:pt x="158" y="67"/>
                    <a:pt x="156" y="67"/>
                  </a:cubicBezTo>
                  <a:cubicBezTo>
                    <a:pt x="155" y="67"/>
                    <a:pt x="155" y="68"/>
                    <a:pt x="154" y="68"/>
                  </a:cubicBezTo>
                  <a:cubicBezTo>
                    <a:pt x="154" y="68"/>
                    <a:pt x="154" y="68"/>
                    <a:pt x="154" y="68"/>
                  </a:cubicBezTo>
                  <a:cubicBezTo>
                    <a:pt x="152" y="68"/>
                    <a:pt x="149" y="68"/>
                    <a:pt x="146" y="68"/>
                  </a:cubicBezTo>
                  <a:cubicBezTo>
                    <a:pt x="145" y="68"/>
                    <a:pt x="145" y="68"/>
                    <a:pt x="145" y="68"/>
                  </a:cubicBezTo>
                  <a:cubicBezTo>
                    <a:pt x="145" y="68"/>
                    <a:pt x="145" y="68"/>
                    <a:pt x="145" y="68"/>
                  </a:cubicBezTo>
                  <a:cubicBezTo>
                    <a:pt x="145" y="68"/>
                    <a:pt x="145" y="68"/>
                    <a:pt x="145" y="68"/>
                  </a:cubicBezTo>
                  <a:cubicBezTo>
                    <a:pt x="145" y="68"/>
                    <a:pt x="145" y="68"/>
                    <a:pt x="145" y="68"/>
                  </a:cubicBezTo>
                  <a:cubicBezTo>
                    <a:pt x="144" y="68"/>
                    <a:pt x="144" y="68"/>
                    <a:pt x="144" y="68"/>
                  </a:cubicBezTo>
                  <a:cubicBezTo>
                    <a:pt x="144" y="68"/>
                    <a:pt x="144" y="68"/>
                    <a:pt x="144" y="68"/>
                  </a:cubicBezTo>
                  <a:cubicBezTo>
                    <a:pt x="143" y="68"/>
                    <a:pt x="143" y="68"/>
                    <a:pt x="143" y="68"/>
                  </a:cubicBezTo>
                  <a:cubicBezTo>
                    <a:pt x="142" y="68"/>
                    <a:pt x="142" y="68"/>
                    <a:pt x="141" y="68"/>
                  </a:cubicBezTo>
                  <a:cubicBezTo>
                    <a:pt x="140" y="68"/>
                    <a:pt x="140" y="68"/>
                    <a:pt x="140" y="68"/>
                  </a:cubicBezTo>
                  <a:cubicBezTo>
                    <a:pt x="139" y="68"/>
                    <a:pt x="139" y="68"/>
                    <a:pt x="139" y="68"/>
                  </a:cubicBezTo>
                  <a:cubicBezTo>
                    <a:pt x="139" y="68"/>
                    <a:pt x="139" y="68"/>
                    <a:pt x="138" y="68"/>
                  </a:cubicBezTo>
                  <a:cubicBezTo>
                    <a:pt x="138" y="68"/>
                    <a:pt x="138" y="68"/>
                    <a:pt x="138" y="68"/>
                  </a:cubicBezTo>
                  <a:cubicBezTo>
                    <a:pt x="137" y="68"/>
                    <a:pt x="137" y="68"/>
                    <a:pt x="137" y="68"/>
                  </a:cubicBezTo>
                  <a:cubicBezTo>
                    <a:pt x="136" y="68"/>
                    <a:pt x="135" y="68"/>
                    <a:pt x="135" y="68"/>
                  </a:cubicBezTo>
                  <a:cubicBezTo>
                    <a:pt x="134" y="68"/>
                    <a:pt x="134" y="68"/>
                    <a:pt x="134" y="68"/>
                  </a:cubicBezTo>
                  <a:cubicBezTo>
                    <a:pt x="132" y="68"/>
                    <a:pt x="130" y="67"/>
                    <a:pt x="128" y="67"/>
                  </a:cubicBezTo>
                  <a:cubicBezTo>
                    <a:pt x="127" y="67"/>
                    <a:pt x="127" y="67"/>
                    <a:pt x="127" y="67"/>
                  </a:cubicBezTo>
                  <a:cubicBezTo>
                    <a:pt x="126" y="67"/>
                    <a:pt x="125" y="67"/>
                    <a:pt x="125" y="67"/>
                  </a:cubicBezTo>
                  <a:cubicBezTo>
                    <a:pt x="125" y="67"/>
                    <a:pt x="125" y="67"/>
                    <a:pt x="125" y="67"/>
                  </a:cubicBezTo>
                  <a:cubicBezTo>
                    <a:pt x="123" y="67"/>
                    <a:pt x="122" y="67"/>
                    <a:pt x="120" y="67"/>
                  </a:cubicBezTo>
                  <a:cubicBezTo>
                    <a:pt x="120" y="67"/>
                    <a:pt x="120" y="67"/>
                    <a:pt x="120" y="67"/>
                  </a:cubicBezTo>
                  <a:cubicBezTo>
                    <a:pt x="120" y="67"/>
                    <a:pt x="120" y="67"/>
                    <a:pt x="120" y="67"/>
                  </a:cubicBezTo>
                  <a:cubicBezTo>
                    <a:pt x="117" y="67"/>
                    <a:pt x="114" y="66"/>
                    <a:pt x="111" y="66"/>
                  </a:cubicBezTo>
                  <a:cubicBezTo>
                    <a:pt x="108" y="66"/>
                    <a:pt x="104" y="66"/>
                    <a:pt x="100" y="66"/>
                  </a:cubicBezTo>
                  <a:cubicBezTo>
                    <a:pt x="100" y="66"/>
                    <a:pt x="100" y="66"/>
                    <a:pt x="100" y="66"/>
                  </a:cubicBezTo>
                  <a:cubicBezTo>
                    <a:pt x="100" y="66"/>
                    <a:pt x="100" y="66"/>
                    <a:pt x="100" y="66"/>
                  </a:cubicBezTo>
                  <a:cubicBezTo>
                    <a:pt x="97" y="65"/>
                    <a:pt x="94" y="65"/>
                    <a:pt x="91" y="65"/>
                  </a:cubicBezTo>
                  <a:cubicBezTo>
                    <a:pt x="91" y="65"/>
                    <a:pt x="90" y="65"/>
                    <a:pt x="89" y="65"/>
                  </a:cubicBezTo>
                  <a:cubicBezTo>
                    <a:pt x="89" y="65"/>
                    <a:pt x="89" y="65"/>
                    <a:pt x="88" y="65"/>
                  </a:cubicBezTo>
                  <a:cubicBezTo>
                    <a:pt x="80" y="64"/>
                    <a:pt x="73" y="64"/>
                    <a:pt x="65" y="63"/>
                  </a:cubicBezTo>
                  <a:cubicBezTo>
                    <a:pt x="61" y="63"/>
                    <a:pt x="57" y="63"/>
                    <a:pt x="53" y="62"/>
                  </a:cubicBezTo>
                  <a:cubicBezTo>
                    <a:pt x="53" y="62"/>
                    <a:pt x="52" y="62"/>
                    <a:pt x="51" y="62"/>
                  </a:cubicBezTo>
                  <a:cubicBezTo>
                    <a:pt x="44" y="62"/>
                    <a:pt x="38" y="61"/>
                    <a:pt x="32" y="61"/>
                  </a:cubicBezTo>
                  <a:cubicBezTo>
                    <a:pt x="28" y="61"/>
                    <a:pt x="25" y="60"/>
                    <a:pt x="22" y="60"/>
                  </a:cubicBezTo>
                  <a:cubicBezTo>
                    <a:pt x="16" y="60"/>
                    <a:pt x="10" y="59"/>
                    <a:pt x="7" y="59"/>
                  </a:cubicBezTo>
                  <a:cubicBezTo>
                    <a:pt x="6" y="59"/>
                    <a:pt x="5" y="59"/>
                    <a:pt x="4" y="59"/>
                  </a:cubicBezTo>
                  <a:cubicBezTo>
                    <a:pt x="2" y="59"/>
                    <a:pt x="1" y="59"/>
                    <a:pt x="0" y="59"/>
                  </a:cubicBezTo>
                  <a:cubicBezTo>
                    <a:pt x="19" y="181"/>
                    <a:pt x="19" y="181"/>
                    <a:pt x="19" y="181"/>
                  </a:cubicBezTo>
                  <a:cubicBezTo>
                    <a:pt x="19" y="181"/>
                    <a:pt x="21" y="181"/>
                    <a:pt x="24" y="182"/>
                  </a:cubicBezTo>
                  <a:cubicBezTo>
                    <a:pt x="27" y="182"/>
                    <a:pt x="30" y="182"/>
                    <a:pt x="35" y="183"/>
                  </a:cubicBezTo>
                  <a:cubicBezTo>
                    <a:pt x="44" y="183"/>
                    <a:pt x="56" y="184"/>
                    <a:pt x="69" y="185"/>
                  </a:cubicBezTo>
                  <a:cubicBezTo>
                    <a:pt x="70" y="185"/>
                    <a:pt x="70" y="185"/>
                    <a:pt x="70" y="185"/>
                  </a:cubicBezTo>
                  <a:cubicBezTo>
                    <a:pt x="73" y="186"/>
                    <a:pt x="75" y="186"/>
                    <a:pt x="77" y="186"/>
                  </a:cubicBezTo>
                  <a:cubicBezTo>
                    <a:pt x="79" y="186"/>
                    <a:pt x="80" y="186"/>
                    <a:pt x="81" y="186"/>
                  </a:cubicBezTo>
                  <a:cubicBezTo>
                    <a:pt x="82" y="186"/>
                    <a:pt x="82" y="186"/>
                    <a:pt x="83" y="186"/>
                  </a:cubicBezTo>
                  <a:cubicBezTo>
                    <a:pt x="84" y="186"/>
                    <a:pt x="85" y="186"/>
                    <a:pt x="86" y="187"/>
                  </a:cubicBezTo>
                  <a:cubicBezTo>
                    <a:pt x="88" y="187"/>
                    <a:pt x="90" y="187"/>
                    <a:pt x="93" y="187"/>
                  </a:cubicBezTo>
                  <a:cubicBezTo>
                    <a:pt x="94" y="187"/>
                    <a:pt x="95" y="187"/>
                    <a:pt x="96" y="187"/>
                  </a:cubicBezTo>
                  <a:cubicBezTo>
                    <a:pt x="98" y="188"/>
                    <a:pt x="100" y="188"/>
                    <a:pt x="102" y="188"/>
                  </a:cubicBezTo>
                  <a:cubicBezTo>
                    <a:pt x="104" y="188"/>
                    <a:pt x="106" y="188"/>
                    <a:pt x="107" y="188"/>
                  </a:cubicBezTo>
                  <a:cubicBezTo>
                    <a:pt x="108" y="188"/>
                    <a:pt x="109" y="188"/>
                    <a:pt x="110" y="188"/>
                  </a:cubicBezTo>
                  <a:cubicBezTo>
                    <a:pt x="114" y="189"/>
                    <a:pt x="118" y="189"/>
                    <a:pt x="122" y="189"/>
                  </a:cubicBezTo>
                  <a:cubicBezTo>
                    <a:pt x="123" y="189"/>
                    <a:pt x="123" y="189"/>
                    <a:pt x="124" y="189"/>
                  </a:cubicBezTo>
                  <a:cubicBezTo>
                    <a:pt x="125" y="190"/>
                    <a:pt x="126" y="190"/>
                    <a:pt x="127" y="190"/>
                  </a:cubicBezTo>
                  <a:cubicBezTo>
                    <a:pt x="128" y="190"/>
                    <a:pt x="128" y="190"/>
                    <a:pt x="129" y="190"/>
                  </a:cubicBezTo>
                  <a:cubicBezTo>
                    <a:pt x="131" y="190"/>
                    <a:pt x="134" y="190"/>
                    <a:pt x="137" y="190"/>
                  </a:cubicBezTo>
                  <a:cubicBezTo>
                    <a:pt x="137" y="190"/>
                    <a:pt x="137" y="190"/>
                    <a:pt x="137" y="190"/>
                  </a:cubicBezTo>
                  <a:cubicBezTo>
                    <a:pt x="138" y="190"/>
                    <a:pt x="139" y="191"/>
                    <a:pt x="141" y="191"/>
                  </a:cubicBezTo>
                  <a:cubicBezTo>
                    <a:pt x="141" y="191"/>
                    <a:pt x="141" y="191"/>
                    <a:pt x="141" y="191"/>
                  </a:cubicBezTo>
                  <a:cubicBezTo>
                    <a:pt x="142" y="191"/>
                    <a:pt x="143" y="191"/>
                    <a:pt x="144" y="191"/>
                  </a:cubicBezTo>
                  <a:cubicBezTo>
                    <a:pt x="145" y="191"/>
                    <a:pt x="145" y="191"/>
                    <a:pt x="145" y="191"/>
                  </a:cubicBezTo>
                  <a:cubicBezTo>
                    <a:pt x="145" y="191"/>
                    <a:pt x="145" y="191"/>
                    <a:pt x="145" y="191"/>
                  </a:cubicBezTo>
                  <a:cubicBezTo>
                    <a:pt x="145" y="191"/>
                    <a:pt x="145" y="191"/>
                    <a:pt x="145" y="191"/>
                  </a:cubicBezTo>
                  <a:cubicBezTo>
                    <a:pt x="146" y="191"/>
                    <a:pt x="147" y="191"/>
                    <a:pt x="148" y="191"/>
                  </a:cubicBezTo>
                  <a:cubicBezTo>
                    <a:pt x="149" y="191"/>
                    <a:pt x="149" y="191"/>
                    <a:pt x="149" y="191"/>
                  </a:cubicBezTo>
                  <a:cubicBezTo>
                    <a:pt x="150" y="191"/>
                    <a:pt x="150" y="191"/>
                    <a:pt x="150" y="191"/>
                  </a:cubicBezTo>
                  <a:cubicBezTo>
                    <a:pt x="151" y="191"/>
                    <a:pt x="151" y="191"/>
                    <a:pt x="152" y="191"/>
                  </a:cubicBezTo>
                  <a:cubicBezTo>
                    <a:pt x="153" y="191"/>
                    <a:pt x="153" y="191"/>
                    <a:pt x="153" y="191"/>
                  </a:cubicBezTo>
                  <a:cubicBezTo>
                    <a:pt x="153" y="191"/>
                    <a:pt x="153" y="191"/>
                    <a:pt x="153" y="191"/>
                  </a:cubicBezTo>
                  <a:cubicBezTo>
                    <a:pt x="154" y="191"/>
                    <a:pt x="155" y="192"/>
                    <a:pt x="155" y="192"/>
                  </a:cubicBezTo>
                  <a:cubicBezTo>
                    <a:pt x="156" y="192"/>
                    <a:pt x="156" y="192"/>
                    <a:pt x="156" y="192"/>
                  </a:cubicBezTo>
                  <a:cubicBezTo>
                    <a:pt x="157" y="192"/>
                    <a:pt x="157" y="192"/>
                    <a:pt x="157" y="192"/>
                  </a:cubicBezTo>
                  <a:cubicBezTo>
                    <a:pt x="157" y="192"/>
                    <a:pt x="158" y="192"/>
                    <a:pt x="158" y="192"/>
                  </a:cubicBezTo>
                  <a:cubicBezTo>
                    <a:pt x="159" y="192"/>
                    <a:pt x="159" y="192"/>
                    <a:pt x="159" y="192"/>
                  </a:cubicBezTo>
                  <a:cubicBezTo>
                    <a:pt x="159" y="192"/>
                    <a:pt x="159" y="192"/>
                    <a:pt x="159" y="192"/>
                  </a:cubicBezTo>
                  <a:cubicBezTo>
                    <a:pt x="159" y="192"/>
                    <a:pt x="159" y="192"/>
                    <a:pt x="159" y="192"/>
                  </a:cubicBezTo>
                  <a:cubicBezTo>
                    <a:pt x="159" y="192"/>
                    <a:pt x="159" y="192"/>
                    <a:pt x="159" y="192"/>
                  </a:cubicBezTo>
                  <a:cubicBezTo>
                    <a:pt x="160" y="192"/>
                    <a:pt x="160" y="192"/>
                    <a:pt x="160" y="192"/>
                  </a:cubicBezTo>
                  <a:cubicBezTo>
                    <a:pt x="160" y="192"/>
                    <a:pt x="160" y="192"/>
                    <a:pt x="160" y="192"/>
                  </a:cubicBezTo>
                  <a:cubicBezTo>
                    <a:pt x="160" y="192"/>
                    <a:pt x="160" y="192"/>
                    <a:pt x="160" y="192"/>
                  </a:cubicBezTo>
                  <a:cubicBezTo>
                    <a:pt x="161" y="192"/>
                    <a:pt x="161" y="192"/>
                    <a:pt x="161" y="192"/>
                  </a:cubicBezTo>
                  <a:cubicBezTo>
                    <a:pt x="161" y="192"/>
                    <a:pt x="161" y="192"/>
                    <a:pt x="161" y="192"/>
                  </a:cubicBezTo>
                  <a:cubicBezTo>
                    <a:pt x="161" y="192"/>
                    <a:pt x="161" y="192"/>
                    <a:pt x="161" y="192"/>
                  </a:cubicBezTo>
                  <a:cubicBezTo>
                    <a:pt x="162" y="192"/>
                    <a:pt x="162" y="192"/>
                    <a:pt x="162" y="192"/>
                  </a:cubicBezTo>
                  <a:cubicBezTo>
                    <a:pt x="162" y="192"/>
                    <a:pt x="162" y="192"/>
                    <a:pt x="162" y="192"/>
                  </a:cubicBezTo>
                  <a:cubicBezTo>
                    <a:pt x="162" y="192"/>
                    <a:pt x="162" y="192"/>
                    <a:pt x="162" y="192"/>
                  </a:cubicBezTo>
                  <a:cubicBezTo>
                    <a:pt x="162" y="192"/>
                    <a:pt x="162" y="192"/>
                    <a:pt x="162" y="192"/>
                  </a:cubicBezTo>
                  <a:cubicBezTo>
                    <a:pt x="162" y="192"/>
                    <a:pt x="162" y="192"/>
                    <a:pt x="162" y="192"/>
                  </a:cubicBezTo>
                  <a:cubicBezTo>
                    <a:pt x="163" y="192"/>
                    <a:pt x="163" y="192"/>
                    <a:pt x="163" y="192"/>
                  </a:cubicBezTo>
                  <a:cubicBezTo>
                    <a:pt x="163" y="192"/>
                    <a:pt x="163" y="192"/>
                    <a:pt x="163" y="192"/>
                  </a:cubicBezTo>
                  <a:cubicBezTo>
                    <a:pt x="163" y="192"/>
                    <a:pt x="163" y="192"/>
                    <a:pt x="163" y="192"/>
                  </a:cubicBezTo>
                  <a:cubicBezTo>
                    <a:pt x="163" y="192"/>
                    <a:pt x="163" y="192"/>
                    <a:pt x="163" y="192"/>
                  </a:cubicBezTo>
                  <a:cubicBezTo>
                    <a:pt x="163" y="192"/>
                    <a:pt x="163" y="192"/>
                    <a:pt x="163" y="192"/>
                  </a:cubicBezTo>
                  <a:cubicBezTo>
                    <a:pt x="164" y="192"/>
                    <a:pt x="164" y="192"/>
                    <a:pt x="164" y="192"/>
                  </a:cubicBezTo>
                  <a:cubicBezTo>
                    <a:pt x="164" y="192"/>
                    <a:pt x="164" y="192"/>
                    <a:pt x="164" y="192"/>
                  </a:cubicBezTo>
                  <a:cubicBezTo>
                    <a:pt x="164" y="192"/>
                    <a:pt x="164" y="192"/>
                    <a:pt x="164" y="192"/>
                  </a:cubicBezTo>
                  <a:cubicBezTo>
                    <a:pt x="164" y="192"/>
                    <a:pt x="164" y="192"/>
                    <a:pt x="164" y="192"/>
                  </a:cubicBezTo>
                  <a:cubicBezTo>
                    <a:pt x="165" y="192"/>
                    <a:pt x="165" y="192"/>
                    <a:pt x="165" y="192"/>
                  </a:cubicBezTo>
                  <a:cubicBezTo>
                    <a:pt x="165" y="192"/>
                    <a:pt x="165" y="192"/>
                    <a:pt x="165" y="192"/>
                  </a:cubicBezTo>
                  <a:cubicBezTo>
                    <a:pt x="165" y="192"/>
                    <a:pt x="165" y="192"/>
                    <a:pt x="165" y="192"/>
                  </a:cubicBezTo>
                  <a:cubicBezTo>
                    <a:pt x="166" y="192"/>
                    <a:pt x="166" y="192"/>
                    <a:pt x="166" y="192"/>
                  </a:cubicBezTo>
                  <a:cubicBezTo>
                    <a:pt x="166" y="192"/>
                    <a:pt x="166" y="192"/>
                    <a:pt x="166" y="192"/>
                  </a:cubicBezTo>
                  <a:cubicBezTo>
                    <a:pt x="167" y="192"/>
                    <a:pt x="167" y="192"/>
                    <a:pt x="167" y="192"/>
                  </a:cubicBezTo>
                  <a:cubicBezTo>
                    <a:pt x="167" y="192"/>
                    <a:pt x="167" y="192"/>
                    <a:pt x="167" y="192"/>
                  </a:cubicBezTo>
                  <a:cubicBezTo>
                    <a:pt x="168" y="192"/>
                    <a:pt x="168" y="192"/>
                    <a:pt x="168" y="192"/>
                  </a:cubicBezTo>
                  <a:cubicBezTo>
                    <a:pt x="168" y="192"/>
                    <a:pt x="168" y="192"/>
                    <a:pt x="168" y="192"/>
                  </a:cubicBezTo>
                  <a:cubicBezTo>
                    <a:pt x="169" y="192"/>
                    <a:pt x="169" y="192"/>
                    <a:pt x="169" y="192"/>
                  </a:cubicBezTo>
                  <a:cubicBezTo>
                    <a:pt x="169" y="192"/>
                    <a:pt x="169" y="192"/>
                    <a:pt x="169" y="192"/>
                  </a:cubicBezTo>
                  <a:cubicBezTo>
                    <a:pt x="170" y="191"/>
                    <a:pt x="170" y="191"/>
                    <a:pt x="170" y="191"/>
                  </a:cubicBezTo>
                  <a:cubicBezTo>
                    <a:pt x="171" y="191"/>
                    <a:pt x="171" y="191"/>
                    <a:pt x="171" y="191"/>
                  </a:cubicBezTo>
                  <a:cubicBezTo>
                    <a:pt x="171" y="191"/>
                    <a:pt x="171" y="191"/>
                    <a:pt x="171" y="191"/>
                  </a:cubicBezTo>
                  <a:cubicBezTo>
                    <a:pt x="172" y="191"/>
                    <a:pt x="172" y="191"/>
                    <a:pt x="172" y="191"/>
                  </a:cubicBezTo>
                  <a:cubicBezTo>
                    <a:pt x="173" y="191"/>
                    <a:pt x="173" y="191"/>
                    <a:pt x="174" y="191"/>
                  </a:cubicBezTo>
                  <a:cubicBezTo>
                    <a:pt x="175" y="191"/>
                    <a:pt x="175" y="191"/>
                    <a:pt x="176" y="191"/>
                  </a:cubicBezTo>
                  <a:cubicBezTo>
                    <a:pt x="177" y="190"/>
                    <a:pt x="177" y="190"/>
                    <a:pt x="178" y="190"/>
                  </a:cubicBezTo>
                  <a:cubicBezTo>
                    <a:pt x="179" y="190"/>
                    <a:pt x="179" y="190"/>
                    <a:pt x="179" y="190"/>
                  </a:cubicBezTo>
                  <a:cubicBezTo>
                    <a:pt x="179" y="190"/>
                    <a:pt x="179" y="190"/>
                    <a:pt x="179" y="190"/>
                  </a:cubicBezTo>
                  <a:cubicBezTo>
                    <a:pt x="179" y="190"/>
                    <a:pt x="179" y="190"/>
                    <a:pt x="179" y="190"/>
                  </a:cubicBezTo>
                  <a:cubicBezTo>
                    <a:pt x="180" y="190"/>
                    <a:pt x="180" y="190"/>
                    <a:pt x="180" y="190"/>
                  </a:cubicBezTo>
                  <a:cubicBezTo>
                    <a:pt x="180" y="190"/>
                    <a:pt x="180" y="190"/>
                    <a:pt x="180" y="190"/>
                  </a:cubicBezTo>
                  <a:cubicBezTo>
                    <a:pt x="180" y="190"/>
                    <a:pt x="180" y="190"/>
                    <a:pt x="180" y="190"/>
                  </a:cubicBezTo>
                  <a:cubicBezTo>
                    <a:pt x="180" y="190"/>
                    <a:pt x="180" y="190"/>
                    <a:pt x="180" y="190"/>
                  </a:cubicBezTo>
                  <a:cubicBezTo>
                    <a:pt x="180" y="190"/>
                    <a:pt x="181" y="190"/>
                    <a:pt x="181" y="189"/>
                  </a:cubicBezTo>
                  <a:cubicBezTo>
                    <a:pt x="181" y="189"/>
                    <a:pt x="182" y="189"/>
                    <a:pt x="182" y="189"/>
                  </a:cubicBezTo>
                  <a:cubicBezTo>
                    <a:pt x="183" y="189"/>
                    <a:pt x="183" y="189"/>
                    <a:pt x="183" y="189"/>
                  </a:cubicBezTo>
                  <a:cubicBezTo>
                    <a:pt x="183" y="189"/>
                    <a:pt x="183" y="189"/>
                    <a:pt x="183" y="189"/>
                  </a:cubicBezTo>
                  <a:cubicBezTo>
                    <a:pt x="183" y="189"/>
                    <a:pt x="183" y="189"/>
                    <a:pt x="183" y="189"/>
                  </a:cubicBezTo>
                  <a:cubicBezTo>
                    <a:pt x="184" y="189"/>
                    <a:pt x="184" y="189"/>
                    <a:pt x="184" y="189"/>
                  </a:cubicBezTo>
                  <a:cubicBezTo>
                    <a:pt x="185" y="188"/>
                    <a:pt x="185" y="188"/>
                    <a:pt x="185" y="188"/>
                  </a:cubicBezTo>
                  <a:cubicBezTo>
                    <a:pt x="186" y="188"/>
                    <a:pt x="186" y="188"/>
                    <a:pt x="186" y="188"/>
                  </a:cubicBezTo>
                  <a:cubicBezTo>
                    <a:pt x="186" y="188"/>
                    <a:pt x="186" y="188"/>
                    <a:pt x="186" y="188"/>
                  </a:cubicBezTo>
                  <a:cubicBezTo>
                    <a:pt x="186" y="188"/>
                    <a:pt x="186" y="188"/>
                    <a:pt x="186" y="188"/>
                  </a:cubicBezTo>
                  <a:cubicBezTo>
                    <a:pt x="187" y="188"/>
                    <a:pt x="187" y="188"/>
                    <a:pt x="187" y="188"/>
                  </a:cubicBezTo>
                  <a:cubicBezTo>
                    <a:pt x="187" y="188"/>
                    <a:pt x="187" y="188"/>
                    <a:pt x="187" y="188"/>
                  </a:cubicBezTo>
                  <a:cubicBezTo>
                    <a:pt x="188" y="187"/>
                    <a:pt x="188" y="187"/>
                    <a:pt x="188" y="187"/>
                  </a:cubicBezTo>
                  <a:cubicBezTo>
                    <a:pt x="189" y="187"/>
                    <a:pt x="189" y="187"/>
                    <a:pt x="189" y="187"/>
                  </a:cubicBezTo>
                  <a:cubicBezTo>
                    <a:pt x="189" y="187"/>
                    <a:pt x="189" y="187"/>
                    <a:pt x="189" y="187"/>
                  </a:cubicBezTo>
                  <a:cubicBezTo>
                    <a:pt x="190" y="187"/>
                    <a:pt x="190" y="187"/>
                    <a:pt x="190" y="187"/>
                  </a:cubicBezTo>
                  <a:cubicBezTo>
                    <a:pt x="190" y="187"/>
                    <a:pt x="190" y="187"/>
                    <a:pt x="190" y="187"/>
                  </a:cubicBezTo>
                  <a:cubicBezTo>
                    <a:pt x="190" y="187"/>
                    <a:pt x="190" y="187"/>
                    <a:pt x="190" y="187"/>
                  </a:cubicBezTo>
                  <a:cubicBezTo>
                    <a:pt x="191" y="187"/>
                    <a:pt x="191" y="187"/>
                    <a:pt x="191" y="187"/>
                  </a:cubicBezTo>
                  <a:cubicBezTo>
                    <a:pt x="191" y="186"/>
                    <a:pt x="191" y="186"/>
                    <a:pt x="191" y="186"/>
                  </a:cubicBezTo>
                  <a:cubicBezTo>
                    <a:pt x="192" y="186"/>
                    <a:pt x="192" y="186"/>
                    <a:pt x="192" y="186"/>
                  </a:cubicBezTo>
                  <a:cubicBezTo>
                    <a:pt x="192" y="186"/>
                    <a:pt x="192" y="186"/>
                    <a:pt x="192" y="186"/>
                  </a:cubicBezTo>
                  <a:cubicBezTo>
                    <a:pt x="193" y="186"/>
                    <a:pt x="193" y="186"/>
                    <a:pt x="193" y="186"/>
                  </a:cubicBezTo>
                  <a:cubicBezTo>
                    <a:pt x="193" y="186"/>
                    <a:pt x="193" y="186"/>
                    <a:pt x="193" y="186"/>
                  </a:cubicBezTo>
                  <a:cubicBezTo>
                    <a:pt x="193" y="186"/>
                    <a:pt x="193" y="186"/>
                    <a:pt x="193" y="186"/>
                  </a:cubicBezTo>
                  <a:cubicBezTo>
                    <a:pt x="193" y="186"/>
                    <a:pt x="193" y="186"/>
                    <a:pt x="193" y="186"/>
                  </a:cubicBezTo>
                  <a:cubicBezTo>
                    <a:pt x="194" y="185"/>
                    <a:pt x="194" y="185"/>
                    <a:pt x="194" y="185"/>
                  </a:cubicBezTo>
                  <a:cubicBezTo>
                    <a:pt x="194" y="185"/>
                    <a:pt x="194" y="185"/>
                    <a:pt x="194" y="185"/>
                  </a:cubicBezTo>
                  <a:cubicBezTo>
                    <a:pt x="195" y="185"/>
                    <a:pt x="195" y="185"/>
                    <a:pt x="195" y="185"/>
                  </a:cubicBezTo>
                  <a:cubicBezTo>
                    <a:pt x="195" y="185"/>
                    <a:pt x="195" y="185"/>
                    <a:pt x="195" y="185"/>
                  </a:cubicBezTo>
                  <a:cubicBezTo>
                    <a:pt x="196" y="184"/>
                    <a:pt x="196" y="184"/>
                    <a:pt x="196" y="184"/>
                  </a:cubicBezTo>
                  <a:cubicBezTo>
                    <a:pt x="196" y="184"/>
                    <a:pt x="196" y="184"/>
                    <a:pt x="196" y="184"/>
                  </a:cubicBezTo>
                  <a:cubicBezTo>
                    <a:pt x="196" y="184"/>
                    <a:pt x="196" y="184"/>
                    <a:pt x="196" y="184"/>
                  </a:cubicBezTo>
                  <a:cubicBezTo>
                    <a:pt x="196" y="184"/>
                    <a:pt x="196" y="184"/>
                    <a:pt x="196" y="184"/>
                  </a:cubicBezTo>
                  <a:cubicBezTo>
                    <a:pt x="197" y="184"/>
                    <a:pt x="197" y="184"/>
                    <a:pt x="197" y="184"/>
                  </a:cubicBezTo>
                  <a:cubicBezTo>
                    <a:pt x="197" y="183"/>
                    <a:pt x="197" y="183"/>
                    <a:pt x="197" y="183"/>
                  </a:cubicBezTo>
                  <a:cubicBezTo>
                    <a:pt x="198" y="183"/>
                    <a:pt x="198" y="183"/>
                    <a:pt x="198" y="183"/>
                  </a:cubicBezTo>
                  <a:cubicBezTo>
                    <a:pt x="198" y="183"/>
                    <a:pt x="198" y="183"/>
                    <a:pt x="198" y="183"/>
                  </a:cubicBezTo>
                  <a:cubicBezTo>
                    <a:pt x="199" y="183"/>
                    <a:pt x="199" y="183"/>
                    <a:pt x="199" y="183"/>
                  </a:cubicBezTo>
                  <a:cubicBezTo>
                    <a:pt x="199" y="182"/>
                    <a:pt x="199" y="182"/>
                    <a:pt x="199" y="182"/>
                  </a:cubicBezTo>
                  <a:cubicBezTo>
                    <a:pt x="200" y="182"/>
                    <a:pt x="200" y="182"/>
                    <a:pt x="200" y="182"/>
                  </a:cubicBezTo>
                  <a:cubicBezTo>
                    <a:pt x="200" y="182"/>
                    <a:pt x="200" y="182"/>
                    <a:pt x="200" y="182"/>
                  </a:cubicBezTo>
                  <a:cubicBezTo>
                    <a:pt x="201" y="182"/>
                    <a:pt x="201" y="182"/>
                    <a:pt x="201" y="182"/>
                  </a:cubicBezTo>
                  <a:cubicBezTo>
                    <a:pt x="201" y="181"/>
                    <a:pt x="201" y="181"/>
                    <a:pt x="201" y="181"/>
                  </a:cubicBezTo>
                  <a:cubicBezTo>
                    <a:pt x="202" y="181"/>
                    <a:pt x="202" y="181"/>
                    <a:pt x="202" y="181"/>
                  </a:cubicBezTo>
                  <a:cubicBezTo>
                    <a:pt x="202" y="181"/>
                    <a:pt x="202" y="181"/>
                    <a:pt x="202" y="181"/>
                  </a:cubicBezTo>
                  <a:cubicBezTo>
                    <a:pt x="202" y="180"/>
                    <a:pt x="202" y="180"/>
                    <a:pt x="202" y="180"/>
                  </a:cubicBezTo>
                  <a:cubicBezTo>
                    <a:pt x="203" y="180"/>
                    <a:pt x="203" y="180"/>
                    <a:pt x="203" y="180"/>
                  </a:cubicBezTo>
                  <a:cubicBezTo>
                    <a:pt x="203" y="180"/>
                    <a:pt x="203" y="180"/>
                    <a:pt x="203" y="180"/>
                  </a:cubicBezTo>
                  <a:cubicBezTo>
                    <a:pt x="203" y="180"/>
                    <a:pt x="203" y="180"/>
                    <a:pt x="203" y="180"/>
                  </a:cubicBezTo>
                  <a:cubicBezTo>
                    <a:pt x="203" y="180"/>
                    <a:pt x="203" y="180"/>
                    <a:pt x="203" y="180"/>
                  </a:cubicBezTo>
                  <a:cubicBezTo>
                    <a:pt x="203" y="180"/>
                    <a:pt x="203" y="180"/>
                    <a:pt x="203" y="180"/>
                  </a:cubicBezTo>
                  <a:cubicBezTo>
                    <a:pt x="204" y="179"/>
                    <a:pt x="204" y="179"/>
                    <a:pt x="204" y="179"/>
                  </a:cubicBezTo>
                  <a:cubicBezTo>
                    <a:pt x="204" y="179"/>
                    <a:pt x="204" y="179"/>
                    <a:pt x="204" y="179"/>
                  </a:cubicBezTo>
                  <a:cubicBezTo>
                    <a:pt x="204" y="179"/>
                    <a:pt x="204" y="179"/>
                    <a:pt x="204" y="179"/>
                  </a:cubicBezTo>
                  <a:cubicBezTo>
                    <a:pt x="205" y="178"/>
                    <a:pt x="205" y="178"/>
                    <a:pt x="205" y="178"/>
                  </a:cubicBezTo>
                  <a:cubicBezTo>
                    <a:pt x="205" y="178"/>
                    <a:pt x="205" y="178"/>
                    <a:pt x="205" y="178"/>
                  </a:cubicBezTo>
                  <a:cubicBezTo>
                    <a:pt x="205" y="178"/>
                    <a:pt x="205" y="178"/>
                    <a:pt x="205" y="178"/>
                  </a:cubicBezTo>
                  <a:cubicBezTo>
                    <a:pt x="205" y="178"/>
                    <a:pt x="205" y="178"/>
                    <a:pt x="205" y="178"/>
                  </a:cubicBezTo>
                  <a:cubicBezTo>
                    <a:pt x="205" y="178"/>
                    <a:pt x="205" y="178"/>
                    <a:pt x="205" y="178"/>
                  </a:cubicBezTo>
                  <a:cubicBezTo>
                    <a:pt x="206" y="177"/>
                    <a:pt x="206" y="177"/>
                    <a:pt x="206" y="177"/>
                  </a:cubicBezTo>
                  <a:cubicBezTo>
                    <a:pt x="206" y="177"/>
                    <a:pt x="206" y="177"/>
                    <a:pt x="206" y="177"/>
                  </a:cubicBezTo>
                  <a:cubicBezTo>
                    <a:pt x="206" y="177"/>
                    <a:pt x="206" y="177"/>
                    <a:pt x="206" y="177"/>
                  </a:cubicBezTo>
                  <a:cubicBezTo>
                    <a:pt x="206" y="177"/>
                    <a:pt x="206" y="177"/>
                    <a:pt x="206" y="177"/>
                  </a:cubicBezTo>
                  <a:cubicBezTo>
                    <a:pt x="206" y="177"/>
                    <a:pt x="206" y="177"/>
                    <a:pt x="206" y="177"/>
                  </a:cubicBezTo>
                  <a:cubicBezTo>
                    <a:pt x="206" y="177"/>
                    <a:pt x="206" y="177"/>
                    <a:pt x="206" y="177"/>
                  </a:cubicBezTo>
                  <a:cubicBezTo>
                    <a:pt x="207" y="176"/>
                    <a:pt x="207" y="176"/>
                    <a:pt x="207" y="176"/>
                  </a:cubicBezTo>
                  <a:cubicBezTo>
                    <a:pt x="207" y="176"/>
                    <a:pt x="207" y="176"/>
                    <a:pt x="207" y="176"/>
                  </a:cubicBezTo>
                  <a:cubicBezTo>
                    <a:pt x="207" y="176"/>
                    <a:pt x="207" y="176"/>
                    <a:pt x="207" y="176"/>
                  </a:cubicBezTo>
                  <a:cubicBezTo>
                    <a:pt x="207" y="175"/>
                    <a:pt x="207" y="175"/>
                    <a:pt x="207" y="175"/>
                  </a:cubicBezTo>
                  <a:cubicBezTo>
                    <a:pt x="207" y="175"/>
                    <a:pt x="207" y="175"/>
                    <a:pt x="207" y="175"/>
                  </a:cubicBezTo>
                  <a:cubicBezTo>
                    <a:pt x="207" y="175"/>
                    <a:pt x="207" y="175"/>
                    <a:pt x="207" y="175"/>
                  </a:cubicBezTo>
                  <a:cubicBezTo>
                    <a:pt x="207" y="175"/>
                    <a:pt x="207" y="175"/>
                    <a:pt x="207" y="175"/>
                  </a:cubicBezTo>
                  <a:cubicBezTo>
                    <a:pt x="208" y="175"/>
                    <a:pt x="208" y="175"/>
                    <a:pt x="208" y="175"/>
                  </a:cubicBezTo>
                  <a:cubicBezTo>
                    <a:pt x="208" y="174"/>
                    <a:pt x="208" y="174"/>
                    <a:pt x="208" y="174"/>
                  </a:cubicBezTo>
                  <a:cubicBezTo>
                    <a:pt x="208" y="174"/>
                    <a:pt x="208" y="174"/>
                    <a:pt x="208" y="174"/>
                  </a:cubicBezTo>
                  <a:cubicBezTo>
                    <a:pt x="208" y="173"/>
                    <a:pt x="209" y="172"/>
                    <a:pt x="209" y="171"/>
                  </a:cubicBezTo>
                  <a:cubicBezTo>
                    <a:pt x="209" y="171"/>
                    <a:pt x="209" y="171"/>
                    <a:pt x="209" y="171"/>
                  </a:cubicBezTo>
                  <a:cubicBezTo>
                    <a:pt x="210" y="170"/>
                    <a:pt x="210" y="169"/>
                    <a:pt x="211" y="169"/>
                  </a:cubicBezTo>
                  <a:cubicBezTo>
                    <a:pt x="211" y="169"/>
                    <a:pt x="211" y="169"/>
                    <a:pt x="211" y="169"/>
                  </a:cubicBezTo>
                  <a:cubicBezTo>
                    <a:pt x="212" y="168"/>
                    <a:pt x="213" y="167"/>
                    <a:pt x="214" y="166"/>
                  </a:cubicBezTo>
                  <a:cubicBezTo>
                    <a:pt x="214" y="166"/>
                    <a:pt x="214" y="166"/>
                    <a:pt x="214" y="166"/>
                  </a:cubicBezTo>
                  <a:cubicBezTo>
                    <a:pt x="215" y="166"/>
                    <a:pt x="216" y="165"/>
                    <a:pt x="217" y="164"/>
                  </a:cubicBezTo>
                  <a:cubicBezTo>
                    <a:pt x="217" y="164"/>
                    <a:pt x="217" y="164"/>
                    <a:pt x="217" y="164"/>
                  </a:cubicBezTo>
                  <a:cubicBezTo>
                    <a:pt x="220" y="163"/>
                    <a:pt x="223" y="161"/>
                    <a:pt x="226" y="160"/>
                  </a:cubicBezTo>
                  <a:cubicBezTo>
                    <a:pt x="226" y="160"/>
                    <a:pt x="226" y="160"/>
                    <a:pt x="226" y="160"/>
                  </a:cubicBezTo>
                  <a:cubicBezTo>
                    <a:pt x="228" y="160"/>
                    <a:pt x="229" y="159"/>
                    <a:pt x="231" y="158"/>
                  </a:cubicBezTo>
                  <a:cubicBezTo>
                    <a:pt x="231" y="158"/>
                    <a:pt x="231" y="158"/>
                    <a:pt x="231" y="158"/>
                  </a:cubicBezTo>
                  <a:cubicBezTo>
                    <a:pt x="233" y="158"/>
                    <a:pt x="235" y="157"/>
                    <a:pt x="237" y="157"/>
                  </a:cubicBezTo>
                  <a:cubicBezTo>
                    <a:pt x="238" y="156"/>
                    <a:pt x="239" y="156"/>
                    <a:pt x="240" y="156"/>
                  </a:cubicBezTo>
                  <a:cubicBezTo>
                    <a:pt x="240" y="156"/>
                    <a:pt x="240" y="156"/>
                    <a:pt x="240" y="156"/>
                  </a:cubicBezTo>
                  <a:cubicBezTo>
                    <a:pt x="241" y="156"/>
                    <a:pt x="243" y="155"/>
                    <a:pt x="244" y="155"/>
                  </a:cubicBezTo>
                  <a:cubicBezTo>
                    <a:pt x="245" y="155"/>
                    <a:pt x="245" y="155"/>
                    <a:pt x="245" y="155"/>
                  </a:cubicBezTo>
                  <a:cubicBezTo>
                    <a:pt x="246" y="155"/>
                    <a:pt x="247" y="154"/>
                    <a:pt x="249" y="154"/>
                  </a:cubicBezTo>
                  <a:cubicBezTo>
                    <a:pt x="249" y="154"/>
                    <a:pt x="249" y="154"/>
                    <a:pt x="249" y="154"/>
                  </a:cubicBezTo>
                  <a:cubicBezTo>
                    <a:pt x="251" y="154"/>
                    <a:pt x="253" y="154"/>
                    <a:pt x="254" y="154"/>
                  </a:cubicBezTo>
                  <a:cubicBezTo>
                    <a:pt x="256" y="153"/>
                    <a:pt x="258" y="153"/>
                    <a:pt x="260" y="153"/>
                  </a:cubicBezTo>
                  <a:cubicBezTo>
                    <a:pt x="260" y="153"/>
                    <a:pt x="260" y="153"/>
                    <a:pt x="260" y="153"/>
                  </a:cubicBezTo>
                  <a:cubicBezTo>
                    <a:pt x="262" y="153"/>
                    <a:pt x="264" y="153"/>
                    <a:pt x="266" y="153"/>
                  </a:cubicBezTo>
                  <a:cubicBezTo>
                    <a:pt x="266" y="153"/>
                    <a:pt x="266" y="153"/>
                    <a:pt x="266" y="153"/>
                  </a:cubicBezTo>
                  <a:cubicBezTo>
                    <a:pt x="270" y="152"/>
                    <a:pt x="274" y="152"/>
                    <a:pt x="278" y="152"/>
                  </a:cubicBezTo>
                  <a:cubicBezTo>
                    <a:pt x="280" y="152"/>
                    <a:pt x="283" y="152"/>
                    <a:pt x="285" y="152"/>
                  </a:cubicBezTo>
                  <a:cubicBezTo>
                    <a:pt x="286" y="164"/>
                    <a:pt x="288" y="175"/>
                    <a:pt x="289" y="186"/>
                  </a:cubicBezTo>
                  <a:cubicBezTo>
                    <a:pt x="289" y="187"/>
                    <a:pt x="289" y="187"/>
                    <a:pt x="289" y="187"/>
                  </a:cubicBezTo>
                  <a:cubicBezTo>
                    <a:pt x="290" y="188"/>
                    <a:pt x="290" y="188"/>
                    <a:pt x="290" y="188"/>
                  </a:cubicBezTo>
                  <a:cubicBezTo>
                    <a:pt x="290" y="189"/>
                    <a:pt x="290" y="189"/>
                    <a:pt x="290" y="189"/>
                  </a:cubicBezTo>
                  <a:cubicBezTo>
                    <a:pt x="290" y="189"/>
                    <a:pt x="290" y="189"/>
                    <a:pt x="290" y="189"/>
                  </a:cubicBezTo>
                  <a:cubicBezTo>
                    <a:pt x="291" y="190"/>
                    <a:pt x="291" y="190"/>
                    <a:pt x="291" y="191"/>
                  </a:cubicBezTo>
                  <a:cubicBezTo>
                    <a:pt x="291" y="191"/>
                    <a:pt x="291" y="191"/>
                    <a:pt x="291" y="191"/>
                  </a:cubicBezTo>
                  <a:cubicBezTo>
                    <a:pt x="292" y="191"/>
                    <a:pt x="292" y="191"/>
                    <a:pt x="292" y="191"/>
                  </a:cubicBezTo>
                  <a:cubicBezTo>
                    <a:pt x="292" y="192"/>
                    <a:pt x="292" y="192"/>
                    <a:pt x="292" y="192"/>
                  </a:cubicBezTo>
                  <a:cubicBezTo>
                    <a:pt x="292" y="192"/>
                    <a:pt x="292" y="192"/>
                    <a:pt x="292" y="192"/>
                  </a:cubicBezTo>
                  <a:cubicBezTo>
                    <a:pt x="293" y="192"/>
                    <a:pt x="293" y="192"/>
                    <a:pt x="293" y="192"/>
                  </a:cubicBezTo>
                  <a:cubicBezTo>
                    <a:pt x="294" y="192"/>
                    <a:pt x="294" y="192"/>
                    <a:pt x="294" y="192"/>
                  </a:cubicBezTo>
                  <a:cubicBezTo>
                    <a:pt x="294" y="193"/>
                    <a:pt x="294" y="193"/>
                    <a:pt x="294" y="193"/>
                  </a:cubicBezTo>
                  <a:cubicBezTo>
                    <a:pt x="294" y="193"/>
                    <a:pt x="294" y="193"/>
                    <a:pt x="294" y="193"/>
                  </a:cubicBezTo>
                  <a:cubicBezTo>
                    <a:pt x="295" y="193"/>
                    <a:pt x="295" y="193"/>
                    <a:pt x="295" y="193"/>
                  </a:cubicBezTo>
                  <a:cubicBezTo>
                    <a:pt x="295" y="193"/>
                    <a:pt x="295" y="193"/>
                    <a:pt x="295" y="193"/>
                  </a:cubicBezTo>
                  <a:cubicBezTo>
                    <a:pt x="296" y="193"/>
                    <a:pt x="296" y="193"/>
                    <a:pt x="296" y="193"/>
                  </a:cubicBezTo>
                  <a:cubicBezTo>
                    <a:pt x="296" y="194"/>
                    <a:pt x="296" y="194"/>
                    <a:pt x="296" y="194"/>
                  </a:cubicBezTo>
                  <a:cubicBezTo>
                    <a:pt x="296" y="194"/>
                    <a:pt x="296" y="194"/>
                    <a:pt x="296" y="194"/>
                  </a:cubicBezTo>
                  <a:cubicBezTo>
                    <a:pt x="297" y="194"/>
                    <a:pt x="297" y="194"/>
                    <a:pt x="297" y="194"/>
                  </a:cubicBezTo>
                  <a:cubicBezTo>
                    <a:pt x="297" y="194"/>
                    <a:pt x="297" y="194"/>
                    <a:pt x="297" y="194"/>
                  </a:cubicBezTo>
                  <a:cubicBezTo>
                    <a:pt x="298" y="194"/>
                    <a:pt x="298" y="194"/>
                    <a:pt x="298" y="194"/>
                  </a:cubicBezTo>
                  <a:cubicBezTo>
                    <a:pt x="298" y="194"/>
                    <a:pt x="298" y="194"/>
                    <a:pt x="298" y="194"/>
                  </a:cubicBezTo>
                  <a:cubicBezTo>
                    <a:pt x="298" y="194"/>
                    <a:pt x="298" y="194"/>
                    <a:pt x="298" y="194"/>
                  </a:cubicBezTo>
                  <a:cubicBezTo>
                    <a:pt x="298" y="194"/>
                    <a:pt x="298" y="194"/>
                    <a:pt x="298" y="194"/>
                  </a:cubicBezTo>
                  <a:cubicBezTo>
                    <a:pt x="299" y="194"/>
                    <a:pt x="299" y="194"/>
                    <a:pt x="299" y="194"/>
                  </a:cubicBezTo>
                  <a:cubicBezTo>
                    <a:pt x="299" y="194"/>
                    <a:pt x="299" y="194"/>
                    <a:pt x="299" y="194"/>
                  </a:cubicBezTo>
                  <a:cubicBezTo>
                    <a:pt x="299" y="195"/>
                    <a:pt x="299" y="195"/>
                    <a:pt x="299" y="195"/>
                  </a:cubicBezTo>
                  <a:cubicBezTo>
                    <a:pt x="300" y="195"/>
                    <a:pt x="300" y="195"/>
                    <a:pt x="300" y="195"/>
                  </a:cubicBezTo>
                  <a:cubicBezTo>
                    <a:pt x="300" y="195"/>
                    <a:pt x="300" y="195"/>
                    <a:pt x="300" y="195"/>
                  </a:cubicBezTo>
                  <a:cubicBezTo>
                    <a:pt x="301" y="195"/>
                    <a:pt x="301" y="195"/>
                    <a:pt x="301" y="195"/>
                  </a:cubicBezTo>
                  <a:cubicBezTo>
                    <a:pt x="301" y="195"/>
                    <a:pt x="301" y="195"/>
                    <a:pt x="301" y="195"/>
                  </a:cubicBezTo>
                  <a:cubicBezTo>
                    <a:pt x="301" y="195"/>
                    <a:pt x="301" y="195"/>
                    <a:pt x="301" y="195"/>
                  </a:cubicBezTo>
                  <a:cubicBezTo>
                    <a:pt x="302" y="195"/>
                    <a:pt x="302" y="195"/>
                    <a:pt x="302" y="195"/>
                  </a:cubicBezTo>
                  <a:cubicBezTo>
                    <a:pt x="302" y="195"/>
                    <a:pt x="302" y="195"/>
                    <a:pt x="302" y="195"/>
                  </a:cubicBezTo>
                  <a:cubicBezTo>
                    <a:pt x="302" y="195"/>
                    <a:pt x="302" y="195"/>
                    <a:pt x="302" y="195"/>
                  </a:cubicBezTo>
                  <a:cubicBezTo>
                    <a:pt x="303" y="195"/>
                    <a:pt x="303" y="195"/>
                    <a:pt x="303" y="195"/>
                  </a:cubicBezTo>
                  <a:cubicBezTo>
                    <a:pt x="303" y="195"/>
                    <a:pt x="303" y="195"/>
                    <a:pt x="303" y="195"/>
                  </a:cubicBezTo>
                  <a:cubicBezTo>
                    <a:pt x="304" y="195"/>
                    <a:pt x="304" y="195"/>
                    <a:pt x="304" y="195"/>
                  </a:cubicBezTo>
                  <a:cubicBezTo>
                    <a:pt x="304" y="195"/>
                    <a:pt x="304" y="195"/>
                    <a:pt x="304" y="195"/>
                  </a:cubicBezTo>
                  <a:cubicBezTo>
                    <a:pt x="304" y="195"/>
                    <a:pt x="304" y="195"/>
                    <a:pt x="304" y="195"/>
                  </a:cubicBezTo>
                  <a:cubicBezTo>
                    <a:pt x="304" y="195"/>
                    <a:pt x="304" y="195"/>
                    <a:pt x="304" y="195"/>
                  </a:cubicBezTo>
                  <a:cubicBezTo>
                    <a:pt x="304" y="195"/>
                    <a:pt x="304" y="195"/>
                    <a:pt x="304" y="195"/>
                  </a:cubicBezTo>
                  <a:cubicBezTo>
                    <a:pt x="305" y="195"/>
                    <a:pt x="305" y="195"/>
                    <a:pt x="305" y="195"/>
                  </a:cubicBezTo>
                  <a:cubicBezTo>
                    <a:pt x="305" y="195"/>
                    <a:pt x="305" y="195"/>
                    <a:pt x="305" y="195"/>
                  </a:cubicBezTo>
                  <a:cubicBezTo>
                    <a:pt x="306" y="195"/>
                    <a:pt x="306" y="195"/>
                    <a:pt x="306" y="195"/>
                  </a:cubicBezTo>
                  <a:cubicBezTo>
                    <a:pt x="306" y="195"/>
                    <a:pt x="306" y="195"/>
                    <a:pt x="306" y="195"/>
                  </a:cubicBezTo>
                  <a:cubicBezTo>
                    <a:pt x="306" y="196"/>
                    <a:pt x="306" y="196"/>
                    <a:pt x="306" y="196"/>
                  </a:cubicBezTo>
                  <a:cubicBezTo>
                    <a:pt x="307" y="196"/>
                    <a:pt x="307" y="196"/>
                    <a:pt x="307" y="196"/>
                  </a:cubicBezTo>
                  <a:cubicBezTo>
                    <a:pt x="307" y="196"/>
                    <a:pt x="307" y="196"/>
                    <a:pt x="307" y="196"/>
                  </a:cubicBezTo>
                  <a:cubicBezTo>
                    <a:pt x="308" y="196"/>
                    <a:pt x="308" y="196"/>
                    <a:pt x="308" y="196"/>
                  </a:cubicBezTo>
                  <a:cubicBezTo>
                    <a:pt x="308" y="196"/>
                    <a:pt x="308" y="196"/>
                    <a:pt x="308" y="196"/>
                  </a:cubicBezTo>
                  <a:cubicBezTo>
                    <a:pt x="308" y="196"/>
                    <a:pt x="308" y="196"/>
                    <a:pt x="308" y="196"/>
                  </a:cubicBezTo>
                  <a:cubicBezTo>
                    <a:pt x="308" y="196"/>
                    <a:pt x="308" y="196"/>
                    <a:pt x="308" y="196"/>
                  </a:cubicBezTo>
                  <a:cubicBezTo>
                    <a:pt x="308" y="196"/>
                    <a:pt x="308" y="196"/>
                    <a:pt x="308" y="196"/>
                  </a:cubicBezTo>
                  <a:cubicBezTo>
                    <a:pt x="309" y="196"/>
                    <a:pt x="309" y="196"/>
                    <a:pt x="309" y="196"/>
                  </a:cubicBezTo>
                  <a:cubicBezTo>
                    <a:pt x="309" y="196"/>
                    <a:pt x="309" y="196"/>
                    <a:pt x="309" y="196"/>
                  </a:cubicBezTo>
                  <a:cubicBezTo>
                    <a:pt x="310" y="196"/>
                    <a:pt x="310" y="196"/>
                    <a:pt x="310" y="196"/>
                  </a:cubicBezTo>
                  <a:cubicBezTo>
                    <a:pt x="310" y="196"/>
                    <a:pt x="310" y="196"/>
                    <a:pt x="310" y="196"/>
                  </a:cubicBezTo>
                  <a:cubicBezTo>
                    <a:pt x="310" y="196"/>
                    <a:pt x="310" y="196"/>
                    <a:pt x="310" y="196"/>
                  </a:cubicBezTo>
                  <a:cubicBezTo>
                    <a:pt x="310" y="196"/>
                    <a:pt x="310" y="196"/>
                    <a:pt x="310" y="196"/>
                  </a:cubicBezTo>
                  <a:cubicBezTo>
                    <a:pt x="310" y="196"/>
                    <a:pt x="310" y="196"/>
                    <a:pt x="310" y="196"/>
                  </a:cubicBezTo>
                  <a:cubicBezTo>
                    <a:pt x="311" y="196"/>
                    <a:pt x="311" y="196"/>
                    <a:pt x="311" y="196"/>
                  </a:cubicBezTo>
                  <a:cubicBezTo>
                    <a:pt x="311" y="196"/>
                    <a:pt x="311" y="196"/>
                    <a:pt x="311" y="196"/>
                  </a:cubicBezTo>
                  <a:cubicBezTo>
                    <a:pt x="311" y="196"/>
                    <a:pt x="311" y="196"/>
                    <a:pt x="311" y="196"/>
                  </a:cubicBezTo>
                  <a:cubicBezTo>
                    <a:pt x="311" y="196"/>
                    <a:pt x="311" y="196"/>
                    <a:pt x="311" y="196"/>
                  </a:cubicBezTo>
                  <a:cubicBezTo>
                    <a:pt x="312" y="196"/>
                    <a:pt x="312" y="196"/>
                    <a:pt x="312" y="196"/>
                  </a:cubicBezTo>
                  <a:cubicBezTo>
                    <a:pt x="312" y="196"/>
                    <a:pt x="312" y="196"/>
                    <a:pt x="312" y="196"/>
                  </a:cubicBezTo>
                  <a:cubicBezTo>
                    <a:pt x="312" y="196"/>
                    <a:pt x="312" y="196"/>
                    <a:pt x="312" y="196"/>
                  </a:cubicBezTo>
                  <a:cubicBezTo>
                    <a:pt x="313" y="196"/>
                    <a:pt x="313" y="196"/>
                    <a:pt x="313" y="196"/>
                  </a:cubicBezTo>
                  <a:cubicBezTo>
                    <a:pt x="313" y="196"/>
                    <a:pt x="313" y="196"/>
                    <a:pt x="313" y="196"/>
                  </a:cubicBezTo>
                  <a:cubicBezTo>
                    <a:pt x="313" y="196"/>
                    <a:pt x="313" y="196"/>
                    <a:pt x="313" y="196"/>
                  </a:cubicBezTo>
                  <a:cubicBezTo>
                    <a:pt x="315" y="196"/>
                    <a:pt x="322" y="196"/>
                    <a:pt x="332" y="195"/>
                  </a:cubicBezTo>
                  <a:cubicBezTo>
                    <a:pt x="333" y="195"/>
                    <a:pt x="334" y="195"/>
                    <a:pt x="335" y="195"/>
                  </a:cubicBezTo>
                  <a:cubicBezTo>
                    <a:pt x="335" y="195"/>
                    <a:pt x="335" y="195"/>
                    <a:pt x="335" y="195"/>
                  </a:cubicBezTo>
                  <a:cubicBezTo>
                    <a:pt x="339" y="195"/>
                    <a:pt x="343" y="195"/>
                    <a:pt x="347" y="195"/>
                  </a:cubicBezTo>
                  <a:cubicBezTo>
                    <a:pt x="348" y="195"/>
                    <a:pt x="348" y="195"/>
                    <a:pt x="348" y="195"/>
                  </a:cubicBezTo>
                  <a:cubicBezTo>
                    <a:pt x="348" y="195"/>
                    <a:pt x="348" y="195"/>
                    <a:pt x="348" y="195"/>
                  </a:cubicBezTo>
                  <a:cubicBezTo>
                    <a:pt x="350" y="195"/>
                    <a:pt x="351" y="195"/>
                    <a:pt x="352" y="195"/>
                  </a:cubicBezTo>
                  <a:cubicBezTo>
                    <a:pt x="354" y="195"/>
                    <a:pt x="357" y="195"/>
                    <a:pt x="359" y="195"/>
                  </a:cubicBezTo>
                  <a:cubicBezTo>
                    <a:pt x="360" y="195"/>
                    <a:pt x="361" y="195"/>
                    <a:pt x="361" y="195"/>
                  </a:cubicBezTo>
                  <a:cubicBezTo>
                    <a:pt x="362" y="195"/>
                    <a:pt x="363" y="195"/>
                    <a:pt x="364" y="195"/>
                  </a:cubicBezTo>
                  <a:cubicBezTo>
                    <a:pt x="366" y="195"/>
                    <a:pt x="369" y="195"/>
                    <a:pt x="372" y="195"/>
                  </a:cubicBezTo>
                  <a:cubicBezTo>
                    <a:pt x="374" y="195"/>
                    <a:pt x="376" y="195"/>
                    <a:pt x="378" y="195"/>
                  </a:cubicBezTo>
                  <a:cubicBezTo>
                    <a:pt x="379" y="194"/>
                    <a:pt x="379" y="194"/>
                    <a:pt x="379" y="194"/>
                  </a:cubicBezTo>
                  <a:cubicBezTo>
                    <a:pt x="379" y="194"/>
                    <a:pt x="379" y="194"/>
                    <a:pt x="379" y="194"/>
                  </a:cubicBezTo>
                  <a:cubicBezTo>
                    <a:pt x="384" y="194"/>
                    <a:pt x="389" y="194"/>
                    <a:pt x="394" y="194"/>
                  </a:cubicBezTo>
                  <a:cubicBezTo>
                    <a:pt x="395" y="194"/>
                    <a:pt x="395" y="194"/>
                    <a:pt x="395" y="194"/>
                  </a:cubicBezTo>
                  <a:cubicBezTo>
                    <a:pt x="400" y="194"/>
                    <a:pt x="405" y="194"/>
                    <a:pt x="409" y="194"/>
                  </a:cubicBezTo>
                  <a:cubicBezTo>
                    <a:pt x="410" y="194"/>
                    <a:pt x="411" y="194"/>
                    <a:pt x="412" y="194"/>
                  </a:cubicBezTo>
                  <a:cubicBezTo>
                    <a:pt x="413" y="194"/>
                    <a:pt x="414" y="194"/>
                    <a:pt x="416" y="194"/>
                  </a:cubicBezTo>
                  <a:cubicBezTo>
                    <a:pt x="416" y="194"/>
                    <a:pt x="417" y="194"/>
                    <a:pt x="418" y="194"/>
                  </a:cubicBezTo>
                  <a:cubicBezTo>
                    <a:pt x="420" y="194"/>
                    <a:pt x="421" y="194"/>
                    <a:pt x="423" y="194"/>
                  </a:cubicBezTo>
                  <a:cubicBezTo>
                    <a:pt x="423" y="194"/>
                    <a:pt x="424" y="194"/>
                    <a:pt x="424" y="194"/>
                  </a:cubicBezTo>
                  <a:cubicBezTo>
                    <a:pt x="429" y="193"/>
                    <a:pt x="433" y="193"/>
                    <a:pt x="436" y="193"/>
                  </a:cubicBezTo>
                  <a:cubicBezTo>
                    <a:pt x="437" y="193"/>
                    <a:pt x="438" y="193"/>
                    <a:pt x="439" y="193"/>
                  </a:cubicBezTo>
                  <a:cubicBezTo>
                    <a:pt x="439" y="193"/>
                    <a:pt x="440" y="193"/>
                    <a:pt x="441" y="193"/>
                  </a:cubicBezTo>
                  <a:cubicBezTo>
                    <a:pt x="441" y="193"/>
                    <a:pt x="442" y="193"/>
                    <a:pt x="442" y="193"/>
                  </a:cubicBezTo>
                  <a:cubicBezTo>
                    <a:pt x="444" y="193"/>
                    <a:pt x="446" y="193"/>
                    <a:pt x="447" y="193"/>
                  </a:cubicBezTo>
                  <a:cubicBezTo>
                    <a:pt x="447" y="193"/>
                    <a:pt x="447" y="193"/>
                    <a:pt x="447" y="193"/>
                  </a:cubicBezTo>
                  <a:cubicBezTo>
                    <a:pt x="447" y="193"/>
                    <a:pt x="447" y="193"/>
                    <a:pt x="447" y="193"/>
                  </a:cubicBezTo>
                  <a:cubicBezTo>
                    <a:pt x="449" y="193"/>
                    <a:pt x="450" y="193"/>
                    <a:pt x="451" y="193"/>
                  </a:cubicBezTo>
                  <a:cubicBezTo>
                    <a:pt x="452" y="193"/>
                    <a:pt x="452" y="193"/>
                    <a:pt x="452" y="193"/>
                  </a:cubicBezTo>
                  <a:cubicBezTo>
                    <a:pt x="454" y="193"/>
                    <a:pt x="455" y="193"/>
                    <a:pt x="457" y="193"/>
                  </a:cubicBezTo>
                  <a:cubicBezTo>
                    <a:pt x="458" y="193"/>
                    <a:pt x="458" y="193"/>
                    <a:pt x="458" y="193"/>
                  </a:cubicBezTo>
                  <a:cubicBezTo>
                    <a:pt x="459" y="193"/>
                    <a:pt x="459" y="193"/>
                    <a:pt x="459" y="193"/>
                  </a:cubicBezTo>
                  <a:cubicBezTo>
                    <a:pt x="460" y="193"/>
                    <a:pt x="460" y="193"/>
                    <a:pt x="460" y="193"/>
                  </a:cubicBezTo>
                  <a:cubicBezTo>
                    <a:pt x="460" y="192"/>
                    <a:pt x="460" y="192"/>
                    <a:pt x="460" y="192"/>
                  </a:cubicBezTo>
                  <a:cubicBezTo>
                    <a:pt x="461" y="192"/>
                    <a:pt x="462" y="192"/>
                    <a:pt x="462" y="192"/>
                  </a:cubicBezTo>
                  <a:cubicBezTo>
                    <a:pt x="463" y="192"/>
                    <a:pt x="463" y="192"/>
                    <a:pt x="463" y="192"/>
                  </a:cubicBezTo>
                  <a:cubicBezTo>
                    <a:pt x="463" y="192"/>
                    <a:pt x="463" y="192"/>
                    <a:pt x="463" y="192"/>
                  </a:cubicBezTo>
                  <a:cubicBezTo>
                    <a:pt x="464" y="192"/>
                    <a:pt x="464" y="192"/>
                    <a:pt x="464" y="192"/>
                  </a:cubicBezTo>
                  <a:cubicBezTo>
                    <a:pt x="465" y="192"/>
                    <a:pt x="465" y="192"/>
                    <a:pt x="466" y="192"/>
                  </a:cubicBezTo>
                  <a:cubicBezTo>
                    <a:pt x="466" y="192"/>
                    <a:pt x="467" y="192"/>
                    <a:pt x="467" y="192"/>
                  </a:cubicBezTo>
                  <a:cubicBezTo>
                    <a:pt x="468" y="192"/>
                    <a:pt x="468" y="192"/>
                    <a:pt x="469" y="192"/>
                  </a:cubicBezTo>
                  <a:cubicBezTo>
                    <a:pt x="470" y="192"/>
                    <a:pt x="470" y="192"/>
                    <a:pt x="470" y="192"/>
                  </a:cubicBezTo>
                  <a:cubicBezTo>
                    <a:pt x="471" y="192"/>
                    <a:pt x="471" y="192"/>
                    <a:pt x="472" y="192"/>
                  </a:cubicBezTo>
                  <a:cubicBezTo>
                    <a:pt x="472" y="192"/>
                    <a:pt x="473" y="192"/>
                    <a:pt x="473" y="192"/>
                  </a:cubicBezTo>
                  <a:cubicBezTo>
                    <a:pt x="474" y="192"/>
                    <a:pt x="474" y="192"/>
                    <a:pt x="474" y="192"/>
                  </a:cubicBezTo>
                  <a:cubicBezTo>
                    <a:pt x="474" y="192"/>
                    <a:pt x="474" y="192"/>
                    <a:pt x="474" y="192"/>
                  </a:cubicBezTo>
                  <a:cubicBezTo>
                    <a:pt x="475" y="191"/>
                    <a:pt x="475" y="191"/>
                    <a:pt x="475" y="191"/>
                  </a:cubicBezTo>
                  <a:cubicBezTo>
                    <a:pt x="475" y="191"/>
                    <a:pt x="476" y="191"/>
                    <a:pt x="476" y="191"/>
                  </a:cubicBezTo>
                  <a:cubicBezTo>
                    <a:pt x="477" y="191"/>
                    <a:pt x="477" y="191"/>
                    <a:pt x="478" y="191"/>
                  </a:cubicBezTo>
                  <a:cubicBezTo>
                    <a:pt x="478" y="191"/>
                    <a:pt x="478" y="191"/>
                    <a:pt x="478" y="191"/>
                  </a:cubicBezTo>
                  <a:cubicBezTo>
                    <a:pt x="478" y="191"/>
                    <a:pt x="478" y="191"/>
                    <a:pt x="478" y="191"/>
                  </a:cubicBezTo>
                  <a:cubicBezTo>
                    <a:pt x="478" y="191"/>
                    <a:pt x="478" y="191"/>
                    <a:pt x="478" y="191"/>
                  </a:cubicBezTo>
                  <a:cubicBezTo>
                    <a:pt x="479" y="191"/>
                    <a:pt x="479" y="191"/>
                    <a:pt x="479" y="191"/>
                  </a:cubicBezTo>
                  <a:cubicBezTo>
                    <a:pt x="480" y="191"/>
                    <a:pt x="481" y="191"/>
                    <a:pt x="481" y="191"/>
                  </a:cubicBezTo>
                  <a:cubicBezTo>
                    <a:pt x="482" y="191"/>
                    <a:pt x="482" y="191"/>
                    <a:pt x="482" y="191"/>
                  </a:cubicBezTo>
                  <a:cubicBezTo>
                    <a:pt x="482" y="191"/>
                    <a:pt x="482" y="191"/>
                    <a:pt x="482" y="191"/>
                  </a:cubicBezTo>
                  <a:cubicBezTo>
                    <a:pt x="482" y="191"/>
                    <a:pt x="483" y="190"/>
                    <a:pt x="484" y="190"/>
                  </a:cubicBezTo>
                  <a:cubicBezTo>
                    <a:pt x="484" y="190"/>
                    <a:pt x="484" y="190"/>
                    <a:pt x="484" y="190"/>
                  </a:cubicBezTo>
                  <a:cubicBezTo>
                    <a:pt x="485" y="190"/>
                    <a:pt x="485" y="190"/>
                    <a:pt x="485" y="190"/>
                  </a:cubicBezTo>
                  <a:cubicBezTo>
                    <a:pt x="486" y="190"/>
                    <a:pt x="486" y="190"/>
                    <a:pt x="486" y="190"/>
                  </a:cubicBezTo>
                  <a:cubicBezTo>
                    <a:pt x="486" y="190"/>
                    <a:pt x="487" y="190"/>
                    <a:pt x="487" y="190"/>
                  </a:cubicBezTo>
                  <a:cubicBezTo>
                    <a:pt x="487" y="190"/>
                    <a:pt x="487" y="190"/>
                    <a:pt x="487" y="190"/>
                  </a:cubicBezTo>
                  <a:cubicBezTo>
                    <a:pt x="488" y="189"/>
                    <a:pt x="488" y="189"/>
                    <a:pt x="488" y="189"/>
                  </a:cubicBezTo>
                  <a:cubicBezTo>
                    <a:pt x="488" y="189"/>
                    <a:pt x="488" y="189"/>
                    <a:pt x="488" y="189"/>
                  </a:cubicBezTo>
                  <a:cubicBezTo>
                    <a:pt x="489" y="189"/>
                    <a:pt x="489" y="189"/>
                    <a:pt x="489" y="189"/>
                  </a:cubicBezTo>
                  <a:cubicBezTo>
                    <a:pt x="489" y="189"/>
                    <a:pt x="489" y="189"/>
                    <a:pt x="489" y="189"/>
                  </a:cubicBezTo>
                  <a:cubicBezTo>
                    <a:pt x="489" y="189"/>
                    <a:pt x="489" y="189"/>
                    <a:pt x="489" y="189"/>
                  </a:cubicBezTo>
                  <a:cubicBezTo>
                    <a:pt x="489" y="189"/>
                    <a:pt x="489" y="189"/>
                    <a:pt x="489" y="189"/>
                  </a:cubicBezTo>
                  <a:cubicBezTo>
                    <a:pt x="490" y="189"/>
                    <a:pt x="490" y="189"/>
                    <a:pt x="490" y="189"/>
                  </a:cubicBezTo>
                  <a:cubicBezTo>
                    <a:pt x="490" y="189"/>
                    <a:pt x="490" y="189"/>
                    <a:pt x="490" y="189"/>
                  </a:cubicBezTo>
                  <a:cubicBezTo>
                    <a:pt x="490" y="189"/>
                    <a:pt x="490" y="189"/>
                    <a:pt x="490" y="189"/>
                  </a:cubicBezTo>
                  <a:cubicBezTo>
                    <a:pt x="490" y="189"/>
                    <a:pt x="490" y="189"/>
                    <a:pt x="490" y="189"/>
                  </a:cubicBezTo>
                  <a:cubicBezTo>
                    <a:pt x="491" y="189"/>
                    <a:pt x="491" y="189"/>
                    <a:pt x="491" y="189"/>
                  </a:cubicBezTo>
                  <a:cubicBezTo>
                    <a:pt x="491" y="188"/>
                    <a:pt x="491" y="188"/>
                    <a:pt x="491" y="188"/>
                  </a:cubicBezTo>
                  <a:cubicBezTo>
                    <a:pt x="491" y="188"/>
                    <a:pt x="491" y="188"/>
                    <a:pt x="491" y="188"/>
                  </a:cubicBezTo>
                  <a:cubicBezTo>
                    <a:pt x="491" y="188"/>
                    <a:pt x="491" y="188"/>
                    <a:pt x="491" y="188"/>
                  </a:cubicBezTo>
                  <a:cubicBezTo>
                    <a:pt x="491" y="188"/>
                    <a:pt x="491" y="188"/>
                    <a:pt x="491" y="188"/>
                  </a:cubicBezTo>
                  <a:cubicBezTo>
                    <a:pt x="491" y="188"/>
                    <a:pt x="491" y="188"/>
                    <a:pt x="491" y="188"/>
                  </a:cubicBezTo>
                  <a:cubicBezTo>
                    <a:pt x="491" y="188"/>
                    <a:pt x="491" y="188"/>
                    <a:pt x="491" y="188"/>
                  </a:cubicBezTo>
                  <a:cubicBezTo>
                    <a:pt x="491" y="188"/>
                    <a:pt x="491" y="188"/>
                    <a:pt x="491" y="188"/>
                  </a:cubicBezTo>
                  <a:cubicBezTo>
                    <a:pt x="492" y="188"/>
                    <a:pt x="492" y="188"/>
                    <a:pt x="492" y="188"/>
                  </a:cubicBezTo>
                  <a:cubicBezTo>
                    <a:pt x="492" y="188"/>
                    <a:pt x="492" y="188"/>
                    <a:pt x="492" y="188"/>
                  </a:cubicBezTo>
                  <a:cubicBezTo>
                    <a:pt x="492" y="188"/>
                    <a:pt x="492" y="188"/>
                    <a:pt x="492" y="188"/>
                  </a:cubicBezTo>
                  <a:cubicBezTo>
                    <a:pt x="492" y="188"/>
                    <a:pt x="492" y="188"/>
                    <a:pt x="492" y="188"/>
                  </a:cubicBezTo>
                  <a:cubicBezTo>
                    <a:pt x="492" y="188"/>
                    <a:pt x="492" y="188"/>
                    <a:pt x="492" y="188"/>
                  </a:cubicBezTo>
                  <a:cubicBezTo>
                    <a:pt x="492" y="188"/>
                    <a:pt x="492" y="188"/>
                    <a:pt x="492" y="188"/>
                  </a:cubicBezTo>
                  <a:cubicBezTo>
                    <a:pt x="492" y="188"/>
                    <a:pt x="492" y="188"/>
                    <a:pt x="492" y="188"/>
                  </a:cubicBezTo>
                  <a:cubicBezTo>
                    <a:pt x="492" y="188"/>
                    <a:pt x="492" y="188"/>
                    <a:pt x="492" y="188"/>
                  </a:cubicBezTo>
                  <a:cubicBezTo>
                    <a:pt x="492" y="188"/>
                    <a:pt x="492" y="188"/>
                    <a:pt x="492" y="188"/>
                  </a:cubicBezTo>
                  <a:cubicBezTo>
                    <a:pt x="492" y="188"/>
                    <a:pt x="492" y="188"/>
                    <a:pt x="492" y="188"/>
                  </a:cubicBezTo>
                  <a:cubicBezTo>
                    <a:pt x="493" y="188"/>
                    <a:pt x="493" y="188"/>
                    <a:pt x="493" y="188"/>
                  </a:cubicBezTo>
                  <a:cubicBezTo>
                    <a:pt x="493" y="188"/>
                    <a:pt x="493" y="188"/>
                    <a:pt x="493" y="188"/>
                  </a:cubicBezTo>
                  <a:cubicBezTo>
                    <a:pt x="493" y="188"/>
                    <a:pt x="493" y="188"/>
                    <a:pt x="493" y="188"/>
                  </a:cubicBezTo>
                  <a:cubicBezTo>
                    <a:pt x="493" y="188"/>
                    <a:pt x="493" y="188"/>
                    <a:pt x="493" y="188"/>
                  </a:cubicBezTo>
                  <a:cubicBezTo>
                    <a:pt x="493" y="187"/>
                    <a:pt x="493" y="187"/>
                    <a:pt x="493" y="187"/>
                  </a:cubicBezTo>
                  <a:cubicBezTo>
                    <a:pt x="493" y="187"/>
                    <a:pt x="493" y="187"/>
                    <a:pt x="493" y="187"/>
                  </a:cubicBezTo>
                  <a:cubicBezTo>
                    <a:pt x="493" y="187"/>
                    <a:pt x="493" y="187"/>
                    <a:pt x="493" y="187"/>
                  </a:cubicBezTo>
                  <a:cubicBezTo>
                    <a:pt x="493" y="187"/>
                    <a:pt x="493" y="187"/>
                    <a:pt x="493" y="187"/>
                  </a:cubicBezTo>
                  <a:cubicBezTo>
                    <a:pt x="493" y="187"/>
                    <a:pt x="493" y="187"/>
                    <a:pt x="493" y="187"/>
                  </a:cubicBezTo>
                  <a:cubicBezTo>
                    <a:pt x="493" y="187"/>
                    <a:pt x="493" y="187"/>
                    <a:pt x="493" y="187"/>
                  </a:cubicBezTo>
                  <a:cubicBezTo>
                    <a:pt x="493" y="187"/>
                    <a:pt x="493" y="187"/>
                    <a:pt x="493" y="187"/>
                  </a:cubicBezTo>
                  <a:cubicBezTo>
                    <a:pt x="493" y="187"/>
                    <a:pt x="493" y="187"/>
                    <a:pt x="493" y="187"/>
                  </a:cubicBezTo>
                  <a:cubicBezTo>
                    <a:pt x="493" y="187"/>
                    <a:pt x="493" y="187"/>
                    <a:pt x="493" y="187"/>
                  </a:cubicBezTo>
                  <a:cubicBezTo>
                    <a:pt x="493" y="187"/>
                    <a:pt x="493" y="187"/>
                    <a:pt x="493" y="187"/>
                  </a:cubicBezTo>
                  <a:cubicBezTo>
                    <a:pt x="493" y="187"/>
                    <a:pt x="493" y="187"/>
                    <a:pt x="493" y="187"/>
                  </a:cubicBezTo>
                  <a:cubicBezTo>
                    <a:pt x="494" y="187"/>
                    <a:pt x="494" y="187"/>
                    <a:pt x="494" y="187"/>
                  </a:cubicBezTo>
                  <a:cubicBezTo>
                    <a:pt x="494" y="187"/>
                    <a:pt x="494" y="187"/>
                    <a:pt x="494" y="187"/>
                  </a:cubicBezTo>
                  <a:cubicBezTo>
                    <a:pt x="494" y="187"/>
                    <a:pt x="494" y="187"/>
                    <a:pt x="494" y="187"/>
                  </a:cubicBezTo>
                  <a:cubicBezTo>
                    <a:pt x="494" y="187"/>
                    <a:pt x="494" y="187"/>
                    <a:pt x="494" y="187"/>
                  </a:cubicBezTo>
                  <a:cubicBezTo>
                    <a:pt x="494" y="187"/>
                    <a:pt x="494" y="187"/>
                    <a:pt x="494" y="187"/>
                  </a:cubicBezTo>
                  <a:cubicBezTo>
                    <a:pt x="494" y="187"/>
                    <a:pt x="494" y="187"/>
                    <a:pt x="494" y="187"/>
                  </a:cubicBezTo>
                  <a:cubicBezTo>
                    <a:pt x="494" y="187"/>
                    <a:pt x="494" y="187"/>
                    <a:pt x="494" y="187"/>
                  </a:cubicBezTo>
                  <a:cubicBezTo>
                    <a:pt x="494" y="187"/>
                    <a:pt x="494" y="187"/>
                    <a:pt x="494" y="187"/>
                  </a:cubicBezTo>
                  <a:cubicBezTo>
                    <a:pt x="494" y="187"/>
                    <a:pt x="494" y="187"/>
                    <a:pt x="494" y="187"/>
                  </a:cubicBezTo>
                  <a:cubicBezTo>
                    <a:pt x="494" y="187"/>
                    <a:pt x="494" y="187"/>
                    <a:pt x="494" y="187"/>
                  </a:cubicBezTo>
                  <a:cubicBezTo>
                    <a:pt x="494" y="187"/>
                    <a:pt x="494" y="187"/>
                    <a:pt x="494" y="187"/>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6"/>
                    <a:pt x="494" y="186"/>
                    <a:pt x="494" y="186"/>
                  </a:cubicBezTo>
                  <a:cubicBezTo>
                    <a:pt x="494" y="185"/>
                    <a:pt x="494" y="185"/>
                    <a:pt x="494" y="185"/>
                  </a:cubicBezTo>
                  <a:cubicBezTo>
                    <a:pt x="495" y="185"/>
                    <a:pt x="496" y="183"/>
                    <a:pt x="498" y="180"/>
                  </a:cubicBezTo>
                  <a:cubicBezTo>
                    <a:pt x="498" y="180"/>
                    <a:pt x="498" y="180"/>
                    <a:pt x="498" y="180"/>
                  </a:cubicBezTo>
                  <a:cubicBezTo>
                    <a:pt x="499" y="179"/>
                    <a:pt x="499" y="179"/>
                    <a:pt x="499" y="178"/>
                  </a:cubicBezTo>
                  <a:cubicBezTo>
                    <a:pt x="500" y="178"/>
                    <a:pt x="500" y="177"/>
                    <a:pt x="500" y="177"/>
                  </a:cubicBezTo>
                  <a:cubicBezTo>
                    <a:pt x="500" y="177"/>
                    <a:pt x="501" y="176"/>
                    <a:pt x="501" y="176"/>
                  </a:cubicBezTo>
                  <a:cubicBezTo>
                    <a:pt x="502" y="175"/>
                    <a:pt x="502" y="175"/>
                    <a:pt x="502" y="174"/>
                  </a:cubicBezTo>
                  <a:cubicBezTo>
                    <a:pt x="503" y="174"/>
                    <a:pt x="503" y="173"/>
                    <a:pt x="503" y="173"/>
                  </a:cubicBezTo>
                  <a:cubicBezTo>
                    <a:pt x="504" y="172"/>
                    <a:pt x="504" y="171"/>
                    <a:pt x="505" y="171"/>
                  </a:cubicBezTo>
                  <a:cubicBezTo>
                    <a:pt x="505" y="170"/>
                    <a:pt x="505" y="170"/>
                    <a:pt x="506" y="169"/>
                  </a:cubicBezTo>
                  <a:cubicBezTo>
                    <a:pt x="506" y="169"/>
                    <a:pt x="507" y="168"/>
                    <a:pt x="507" y="168"/>
                  </a:cubicBezTo>
                  <a:cubicBezTo>
                    <a:pt x="508" y="166"/>
                    <a:pt x="510" y="164"/>
                    <a:pt x="512" y="162"/>
                  </a:cubicBezTo>
                  <a:cubicBezTo>
                    <a:pt x="512" y="161"/>
                    <a:pt x="512" y="161"/>
                    <a:pt x="513" y="161"/>
                  </a:cubicBezTo>
                  <a:cubicBezTo>
                    <a:pt x="514" y="159"/>
                    <a:pt x="516" y="157"/>
                    <a:pt x="517" y="155"/>
                  </a:cubicBezTo>
                  <a:cubicBezTo>
                    <a:pt x="517" y="155"/>
                    <a:pt x="517" y="155"/>
                    <a:pt x="517" y="155"/>
                  </a:cubicBezTo>
                  <a:cubicBezTo>
                    <a:pt x="518" y="154"/>
                    <a:pt x="520" y="153"/>
                    <a:pt x="521" y="152"/>
                  </a:cubicBezTo>
                  <a:cubicBezTo>
                    <a:pt x="521" y="151"/>
                    <a:pt x="522" y="150"/>
                    <a:pt x="523" y="149"/>
                  </a:cubicBezTo>
                  <a:cubicBezTo>
                    <a:pt x="523" y="149"/>
                    <a:pt x="523" y="149"/>
                    <a:pt x="523" y="149"/>
                  </a:cubicBezTo>
                  <a:cubicBezTo>
                    <a:pt x="524" y="148"/>
                    <a:pt x="524" y="148"/>
                    <a:pt x="525" y="147"/>
                  </a:cubicBezTo>
                  <a:cubicBezTo>
                    <a:pt x="525" y="147"/>
                    <a:pt x="525" y="147"/>
                    <a:pt x="525" y="147"/>
                  </a:cubicBezTo>
                  <a:cubicBezTo>
                    <a:pt x="526" y="146"/>
                    <a:pt x="527" y="146"/>
                    <a:pt x="528" y="145"/>
                  </a:cubicBezTo>
                  <a:cubicBezTo>
                    <a:pt x="529" y="144"/>
                    <a:pt x="530" y="143"/>
                    <a:pt x="532" y="143"/>
                  </a:cubicBezTo>
                  <a:cubicBezTo>
                    <a:pt x="533" y="142"/>
                    <a:pt x="534" y="142"/>
                    <a:pt x="535" y="142"/>
                  </a:cubicBezTo>
                  <a:cubicBezTo>
                    <a:pt x="535" y="142"/>
                    <a:pt x="535" y="142"/>
                    <a:pt x="535" y="142"/>
                  </a:cubicBezTo>
                  <a:cubicBezTo>
                    <a:pt x="536" y="141"/>
                    <a:pt x="536" y="141"/>
                    <a:pt x="537" y="141"/>
                  </a:cubicBezTo>
                  <a:cubicBezTo>
                    <a:pt x="538" y="141"/>
                    <a:pt x="538" y="141"/>
                    <a:pt x="538" y="141"/>
                  </a:cubicBezTo>
                  <a:cubicBezTo>
                    <a:pt x="539" y="140"/>
                    <a:pt x="542" y="140"/>
                    <a:pt x="544" y="140"/>
                  </a:cubicBezTo>
                  <a:cubicBezTo>
                    <a:pt x="546" y="140"/>
                    <a:pt x="548" y="140"/>
                    <a:pt x="551" y="140"/>
                  </a:cubicBezTo>
                  <a:cubicBezTo>
                    <a:pt x="554" y="139"/>
                    <a:pt x="557" y="140"/>
                    <a:pt x="561" y="140"/>
                  </a:cubicBezTo>
                  <a:cubicBezTo>
                    <a:pt x="564" y="140"/>
                    <a:pt x="568" y="140"/>
                    <a:pt x="572" y="141"/>
                  </a:cubicBezTo>
                  <a:cubicBezTo>
                    <a:pt x="572" y="141"/>
                    <a:pt x="572" y="141"/>
                    <a:pt x="572" y="141"/>
                  </a:cubicBezTo>
                  <a:cubicBezTo>
                    <a:pt x="575" y="141"/>
                    <a:pt x="579" y="142"/>
                    <a:pt x="582" y="142"/>
                  </a:cubicBezTo>
                  <a:cubicBezTo>
                    <a:pt x="583" y="142"/>
                    <a:pt x="583" y="142"/>
                    <a:pt x="583" y="142"/>
                  </a:cubicBezTo>
                  <a:cubicBezTo>
                    <a:pt x="586" y="143"/>
                    <a:pt x="590" y="143"/>
                    <a:pt x="593" y="144"/>
                  </a:cubicBezTo>
                  <a:cubicBezTo>
                    <a:pt x="594" y="144"/>
                    <a:pt x="594" y="144"/>
                    <a:pt x="594" y="144"/>
                  </a:cubicBezTo>
                  <a:cubicBezTo>
                    <a:pt x="595" y="144"/>
                    <a:pt x="595" y="144"/>
                    <a:pt x="595" y="144"/>
                  </a:cubicBezTo>
                  <a:cubicBezTo>
                    <a:pt x="596" y="144"/>
                    <a:pt x="596" y="144"/>
                    <a:pt x="596" y="144"/>
                  </a:cubicBezTo>
                  <a:cubicBezTo>
                    <a:pt x="596" y="144"/>
                    <a:pt x="596" y="144"/>
                    <a:pt x="596" y="144"/>
                  </a:cubicBezTo>
                  <a:cubicBezTo>
                    <a:pt x="597" y="144"/>
                    <a:pt x="597" y="144"/>
                    <a:pt x="597" y="144"/>
                  </a:cubicBezTo>
                  <a:cubicBezTo>
                    <a:pt x="598" y="145"/>
                    <a:pt x="598" y="145"/>
                    <a:pt x="598" y="145"/>
                  </a:cubicBezTo>
                  <a:cubicBezTo>
                    <a:pt x="599" y="145"/>
                    <a:pt x="599" y="145"/>
                    <a:pt x="599" y="145"/>
                  </a:cubicBezTo>
                  <a:cubicBezTo>
                    <a:pt x="599" y="145"/>
                    <a:pt x="599" y="145"/>
                    <a:pt x="599" y="145"/>
                  </a:cubicBezTo>
                  <a:cubicBezTo>
                    <a:pt x="599" y="145"/>
                    <a:pt x="599" y="145"/>
                    <a:pt x="599" y="145"/>
                  </a:cubicBezTo>
                  <a:cubicBezTo>
                    <a:pt x="599" y="145"/>
                    <a:pt x="599" y="145"/>
                    <a:pt x="599" y="145"/>
                  </a:cubicBezTo>
                  <a:cubicBezTo>
                    <a:pt x="600" y="145"/>
                    <a:pt x="600" y="145"/>
                    <a:pt x="600" y="145"/>
                  </a:cubicBezTo>
                  <a:cubicBezTo>
                    <a:pt x="601" y="145"/>
                    <a:pt x="601" y="145"/>
                    <a:pt x="601" y="145"/>
                  </a:cubicBezTo>
                  <a:cubicBezTo>
                    <a:pt x="602" y="145"/>
                    <a:pt x="602" y="145"/>
                    <a:pt x="602" y="145"/>
                  </a:cubicBezTo>
                  <a:cubicBezTo>
                    <a:pt x="603" y="145"/>
                    <a:pt x="603" y="145"/>
                    <a:pt x="603" y="145"/>
                  </a:cubicBezTo>
                  <a:cubicBezTo>
                    <a:pt x="604" y="145"/>
                    <a:pt x="604" y="145"/>
                    <a:pt x="604" y="145"/>
                  </a:cubicBezTo>
                  <a:cubicBezTo>
                    <a:pt x="605" y="145"/>
                    <a:pt x="605" y="145"/>
                    <a:pt x="605" y="145"/>
                  </a:cubicBezTo>
                  <a:cubicBezTo>
                    <a:pt x="605" y="145"/>
                    <a:pt x="605" y="145"/>
                    <a:pt x="605" y="145"/>
                  </a:cubicBezTo>
                  <a:cubicBezTo>
                    <a:pt x="606" y="145"/>
                    <a:pt x="606" y="145"/>
                    <a:pt x="606" y="145"/>
                  </a:cubicBezTo>
                  <a:cubicBezTo>
                    <a:pt x="607" y="145"/>
                    <a:pt x="607" y="145"/>
                    <a:pt x="607" y="145"/>
                  </a:cubicBezTo>
                  <a:cubicBezTo>
                    <a:pt x="607" y="145"/>
                    <a:pt x="607" y="145"/>
                    <a:pt x="607" y="145"/>
                  </a:cubicBezTo>
                  <a:cubicBezTo>
                    <a:pt x="608" y="145"/>
                    <a:pt x="608" y="145"/>
                    <a:pt x="608" y="145"/>
                  </a:cubicBezTo>
                  <a:cubicBezTo>
                    <a:pt x="609" y="145"/>
                    <a:pt x="609" y="145"/>
                    <a:pt x="609" y="145"/>
                  </a:cubicBezTo>
                  <a:cubicBezTo>
                    <a:pt x="609" y="145"/>
                    <a:pt x="609" y="145"/>
                    <a:pt x="609" y="145"/>
                  </a:cubicBezTo>
                  <a:cubicBezTo>
                    <a:pt x="609" y="145"/>
                    <a:pt x="609" y="145"/>
                    <a:pt x="609" y="145"/>
                  </a:cubicBezTo>
                  <a:cubicBezTo>
                    <a:pt x="609" y="145"/>
                    <a:pt x="609" y="145"/>
                    <a:pt x="609" y="145"/>
                  </a:cubicBezTo>
                  <a:cubicBezTo>
                    <a:pt x="609" y="145"/>
                    <a:pt x="609" y="145"/>
                    <a:pt x="609" y="145"/>
                  </a:cubicBezTo>
                  <a:cubicBezTo>
                    <a:pt x="610" y="146"/>
                    <a:pt x="610" y="146"/>
                    <a:pt x="610" y="146"/>
                  </a:cubicBezTo>
                  <a:cubicBezTo>
                    <a:pt x="611" y="146"/>
                    <a:pt x="611" y="146"/>
                    <a:pt x="611" y="146"/>
                  </a:cubicBezTo>
                  <a:cubicBezTo>
                    <a:pt x="611" y="146"/>
                    <a:pt x="611" y="146"/>
                    <a:pt x="611" y="146"/>
                  </a:cubicBezTo>
                  <a:cubicBezTo>
                    <a:pt x="612" y="146"/>
                    <a:pt x="612" y="146"/>
                    <a:pt x="612" y="146"/>
                  </a:cubicBezTo>
                  <a:cubicBezTo>
                    <a:pt x="612" y="146"/>
                    <a:pt x="612" y="146"/>
                    <a:pt x="612" y="146"/>
                  </a:cubicBezTo>
                  <a:cubicBezTo>
                    <a:pt x="613" y="146"/>
                    <a:pt x="613" y="146"/>
                    <a:pt x="613" y="146"/>
                  </a:cubicBezTo>
                  <a:cubicBezTo>
                    <a:pt x="614" y="146"/>
                    <a:pt x="614" y="146"/>
                    <a:pt x="614" y="146"/>
                  </a:cubicBezTo>
                  <a:cubicBezTo>
                    <a:pt x="614" y="146"/>
                    <a:pt x="614" y="146"/>
                    <a:pt x="614" y="146"/>
                  </a:cubicBezTo>
                  <a:cubicBezTo>
                    <a:pt x="615" y="146"/>
                    <a:pt x="615" y="146"/>
                    <a:pt x="615" y="146"/>
                  </a:cubicBezTo>
                  <a:cubicBezTo>
                    <a:pt x="615" y="146"/>
                    <a:pt x="615" y="146"/>
                    <a:pt x="615" y="146"/>
                  </a:cubicBezTo>
                  <a:cubicBezTo>
                    <a:pt x="615" y="146"/>
                    <a:pt x="615" y="146"/>
                    <a:pt x="615" y="146"/>
                  </a:cubicBezTo>
                  <a:cubicBezTo>
                    <a:pt x="616" y="146"/>
                    <a:pt x="616" y="146"/>
                    <a:pt x="616" y="146"/>
                  </a:cubicBezTo>
                  <a:cubicBezTo>
                    <a:pt x="616" y="146"/>
                    <a:pt x="616" y="146"/>
                    <a:pt x="616" y="146"/>
                  </a:cubicBezTo>
                  <a:cubicBezTo>
                    <a:pt x="617" y="146"/>
                    <a:pt x="617" y="146"/>
                    <a:pt x="617" y="146"/>
                  </a:cubicBezTo>
                  <a:cubicBezTo>
                    <a:pt x="617" y="146"/>
                    <a:pt x="617" y="146"/>
                    <a:pt x="617" y="146"/>
                  </a:cubicBezTo>
                  <a:cubicBezTo>
                    <a:pt x="618" y="146"/>
                    <a:pt x="618" y="146"/>
                    <a:pt x="618" y="146"/>
                  </a:cubicBezTo>
                  <a:cubicBezTo>
                    <a:pt x="618" y="145"/>
                    <a:pt x="618" y="145"/>
                    <a:pt x="618" y="145"/>
                  </a:cubicBezTo>
                  <a:cubicBezTo>
                    <a:pt x="619" y="145"/>
                    <a:pt x="619" y="145"/>
                    <a:pt x="619" y="145"/>
                  </a:cubicBezTo>
                  <a:cubicBezTo>
                    <a:pt x="620" y="145"/>
                    <a:pt x="620" y="145"/>
                    <a:pt x="620" y="145"/>
                  </a:cubicBezTo>
                  <a:cubicBezTo>
                    <a:pt x="620" y="145"/>
                    <a:pt x="620" y="145"/>
                    <a:pt x="620" y="145"/>
                  </a:cubicBezTo>
                  <a:cubicBezTo>
                    <a:pt x="621" y="145"/>
                    <a:pt x="621" y="145"/>
                    <a:pt x="621" y="145"/>
                  </a:cubicBezTo>
                  <a:cubicBezTo>
                    <a:pt x="621" y="145"/>
                    <a:pt x="621" y="145"/>
                    <a:pt x="621" y="145"/>
                  </a:cubicBezTo>
                  <a:cubicBezTo>
                    <a:pt x="621" y="145"/>
                    <a:pt x="621" y="145"/>
                    <a:pt x="621" y="145"/>
                  </a:cubicBezTo>
                  <a:cubicBezTo>
                    <a:pt x="622" y="145"/>
                    <a:pt x="622" y="145"/>
                    <a:pt x="622" y="145"/>
                  </a:cubicBezTo>
                  <a:cubicBezTo>
                    <a:pt x="622" y="145"/>
                    <a:pt x="622" y="145"/>
                    <a:pt x="622" y="145"/>
                  </a:cubicBezTo>
                  <a:cubicBezTo>
                    <a:pt x="623" y="145"/>
                    <a:pt x="623" y="145"/>
                    <a:pt x="623" y="145"/>
                  </a:cubicBezTo>
                  <a:cubicBezTo>
                    <a:pt x="624" y="145"/>
                    <a:pt x="624" y="145"/>
                    <a:pt x="624" y="145"/>
                  </a:cubicBezTo>
                  <a:cubicBezTo>
                    <a:pt x="625" y="145"/>
                    <a:pt x="625" y="145"/>
                    <a:pt x="625" y="145"/>
                  </a:cubicBezTo>
                  <a:cubicBezTo>
                    <a:pt x="625" y="145"/>
                    <a:pt x="625" y="145"/>
                    <a:pt x="625" y="145"/>
                  </a:cubicBezTo>
                  <a:cubicBezTo>
                    <a:pt x="625" y="145"/>
                    <a:pt x="625" y="145"/>
                    <a:pt x="625" y="145"/>
                  </a:cubicBezTo>
                  <a:cubicBezTo>
                    <a:pt x="625" y="145"/>
                    <a:pt x="625" y="145"/>
                    <a:pt x="626" y="145"/>
                  </a:cubicBezTo>
                  <a:cubicBezTo>
                    <a:pt x="626" y="145"/>
                    <a:pt x="627" y="145"/>
                    <a:pt x="627" y="145"/>
                  </a:cubicBezTo>
                  <a:cubicBezTo>
                    <a:pt x="628" y="145"/>
                    <a:pt x="628" y="145"/>
                    <a:pt x="628" y="145"/>
                  </a:cubicBezTo>
                  <a:cubicBezTo>
                    <a:pt x="629" y="145"/>
                    <a:pt x="629" y="145"/>
                    <a:pt x="630" y="145"/>
                  </a:cubicBezTo>
                  <a:cubicBezTo>
                    <a:pt x="632" y="144"/>
                    <a:pt x="633" y="144"/>
                    <a:pt x="635" y="144"/>
                  </a:cubicBezTo>
                  <a:cubicBezTo>
                    <a:pt x="636" y="144"/>
                    <a:pt x="636" y="144"/>
                    <a:pt x="636" y="144"/>
                  </a:cubicBezTo>
                  <a:cubicBezTo>
                    <a:pt x="636" y="144"/>
                    <a:pt x="636" y="144"/>
                    <a:pt x="636" y="144"/>
                  </a:cubicBezTo>
                  <a:cubicBezTo>
                    <a:pt x="638" y="143"/>
                    <a:pt x="640" y="143"/>
                    <a:pt x="641" y="143"/>
                  </a:cubicBezTo>
                  <a:cubicBezTo>
                    <a:pt x="642" y="143"/>
                    <a:pt x="642" y="143"/>
                    <a:pt x="642" y="143"/>
                  </a:cubicBezTo>
                  <a:cubicBezTo>
                    <a:pt x="642" y="143"/>
                    <a:pt x="642" y="143"/>
                    <a:pt x="642" y="143"/>
                  </a:cubicBezTo>
                  <a:cubicBezTo>
                    <a:pt x="643" y="142"/>
                    <a:pt x="645" y="142"/>
                    <a:pt x="647" y="141"/>
                  </a:cubicBezTo>
                  <a:cubicBezTo>
                    <a:pt x="648" y="141"/>
                    <a:pt x="648" y="141"/>
                    <a:pt x="648" y="141"/>
                  </a:cubicBezTo>
                  <a:cubicBezTo>
                    <a:pt x="648" y="141"/>
                    <a:pt x="648" y="141"/>
                    <a:pt x="648" y="141"/>
                  </a:cubicBezTo>
                  <a:cubicBezTo>
                    <a:pt x="649" y="141"/>
                    <a:pt x="649" y="141"/>
                    <a:pt x="650" y="141"/>
                  </a:cubicBezTo>
                  <a:cubicBezTo>
                    <a:pt x="652" y="140"/>
                    <a:pt x="653" y="140"/>
                    <a:pt x="654" y="140"/>
                  </a:cubicBezTo>
                  <a:cubicBezTo>
                    <a:pt x="655" y="140"/>
                    <a:pt x="655" y="140"/>
                    <a:pt x="655" y="140"/>
                  </a:cubicBezTo>
                  <a:cubicBezTo>
                    <a:pt x="655" y="139"/>
                    <a:pt x="656" y="139"/>
                    <a:pt x="656" y="139"/>
                  </a:cubicBezTo>
                  <a:cubicBezTo>
                    <a:pt x="656" y="139"/>
                    <a:pt x="657" y="139"/>
                    <a:pt x="657" y="139"/>
                  </a:cubicBezTo>
                  <a:cubicBezTo>
                    <a:pt x="658" y="139"/>
                    <a:pt x="658" y="139"/>
                    <a:pt x="658" y="139"/>
                  </a:cubicBezTo>
                  <a:cubicBezTo>
                    <a:pt x="659" y="139"/>
                    <a:pt x="659" y="138"/>
                    <a:pt x="660" y="138"/>
                  </a:cubicBezTo>
                  <a:cubicBezTo>
                    <a:pt x="660" y="138"/>
                    <a:pt x="660" y="138"/>
                    <a:pt x="661" y="138"/>
                  </a:cubicBezTo>
                  <a:cubicBezTo>
                    <a:pt x="661" y="138"/>
                    <a:pt x="662" y="138"/>
                    <a:pt x="662" y="138"/>
                  </a:cubicBezTo>
                  <a:cubicBezTo>
                    <a:pt x="663" y="138"/>
                    <a:pt x="663" y="138"/>
                    <a:pt x="663" y="138"/>
                  </a:cubicBezTo>
                  <a:cubicBezTo>
                    <a:pt x="663" y="137"/>
                    <a:pt x="663" y="137"/>
                    <a:pt x="663" y="137"/>
                  </a:cubicBezTo>
                  <a:cubicBezTo>
                    <a:pt x="663" y="137"/>
                    <a:pt x="663" y="137"/>
                    <a:pt x="663" y="137"/>
                  </a:cubicBezTo>
                  <a:cubicBezTo>
                    <a:pt x="664" y="137"/>
                    <a:pt x="664" y="137"/>
                    <a:pt x="664" y="137"/>
                  </a:cubicBezTo>
                  <a:cubicBezTo>
                    <a:pt x="665" y="137"/>
                    <a:pt x="665" y="137"/>
                    <a:pt x="665" y="137"/>
                  </a:cubicBezTo>
                  <a:cubicBezTo>
                    <a:pt x="666" y="137"/>
                    <a:pt x="666" y="137"/>
                    <a:pt x="666" y="137"/>
                  </a:cubicBezTo>
                  <a:cubicBezTo>
                    <a:pt x="666" y="136"/>
                    <a:pt x="666" y="136"/>
                    <a:pt x="666" y="136"/>
                  </a:cubicBezTo>
                  <a:cubicBezTo>
                    <a:pt x="666" y="136"/>
                    <a:pt x="666" y="136"/>
                    <a:pt x="666" y="136"/>
                  </a:cubicBezTo>
                  <a:cubicBezTo>
                    <a:pt x="666" y="136"/>
                    <a:pt x="666" y="136"/>
                    <a:pt x="666" y="136"/>
                  </a:cubicBezTo>
                  <a:cubicBezTo>
                    <a:pt x="667" y="136"/>
                    <a:pt x="667" y="136"/>
                    <a:pt x="667" y="136"/>
                  </a:cubicBezTo>
                  <a:cubicBezTo>
                    <a:pt x="668" y="136"/>
                    <a:pt x="668" y="136"/>
                    <a:pt x="668" y="136"/>
                  </a:cubicBezTo>
                  <a:cubicBezTo>
                    <a:pt x="669" y="136"/>
                    <a:pt x="669" y="136"/>
                    <a:pt x="669" y="136"/>
                  </a:cubicBezTo>
                  <a:cubicBezTo>
                    <a:pt x="669" y="135"/>
                    <a:pt x="669" y="135"/>
                    <a:pt x="669" y="135"/>
                  </a:cubicBezTo>
                  <a:cubicBezTo>
                    <a:pt x="669" y="135"/>
                    <a:pt x="669" y="135"/>
                    <a:pt x="669" y="135"/>
                  </a:cubicBezTo>
                  <a:cubicBezTo>
                    <a:pt x="669" y="135"/>
                    <a:pt x="669" y="135"/>
                    <a:pt x="669" y="135"/>
                  </a:cubicBezTo>
                  <a:cubicBezTo>
                    <a:pt x="670" y="135"/>
                    <a:pt x="670" y="135"/>
                    <a:pt x="670" y="135"/>
                  </a:cubicBezTo>
                  <a:cubicBezTo>
                    <a:pt x="670" y="135"/>
                    <a:pt x="670" y="135"/>
                    <a:pt x="670" y="135"/>
                  </a:cubicBezTo>
                  <a:cubicBezTo>
                    <a:pt x="671" y="135"/>
                    <a:pt x="671" y="135"/>
                    <a:pt x="671" y="135"/>
                  </a:cubicBezTo>
                  <a:cubicBezTo>
                    <a:pt x="671" y="134"/>
                    <a:pt x="671" y="134"/>
                    <a:pt x="671" y="134"/>
                  </a:cubicBezTo>
                  <a:cubicBezTo>
                    <a:pt x="672" y="134"/>
                    <a:pt x="672" y="134"/>
                    <a:pt x="672" y="134"/>
                  </a:cubicBezTo>
                  <a:cubicBezTo>
                    <a:pt x="672" y="134"/>
                    <a:pt x="672" y="134"/>
                    <a:pt x="672" y="134"/>
                  </a:cubicBezTo>
                  <a:cubicBezTo>
                    <a:pt x="672" y="134"/>
                    <a:pt x="672" y="134"/>
                    <a:pt x="672" y="134"/>
                  </a:cubicBezTo>
                  <a:cubicBezTo>
                    <a:pt x="672" y="134"/>
                    <a:pt x="672" y="134"/>
                    <a:pt x="672" y="134"/>
                  </a:cubicBezTo>
                  <a:cubicBezTo>
                    <a:pt x="673" y="134"/>
                    <a:pt x="673" y="134"/>
                    <a:pt x="673" y="134"/>
                  </a:cubicBezTo>
                  <a:cubicBezTo>
                    <a:pt x="673" y="134"/>
                    <a:pt x="673" y="134"/>
                    <a:pt x="673" y="134"/>
                  </a:cubicBezTo>
                  <a:cubicBezTo>
                    <a:pt x="674" y="133"/>
                    <a:pt x="674" y="133"/>
                    <a:pt x="674" y="133"/>
                  </a:cubicBezTo>
                  <a:cubicBezTo>
                    <a:pt x="674" y="133"/>
                    <a:pt x="674" y="133"/>
                    <a:pt x="674" y="133"/>
                  </a:cubicBezTo>
                  <a:cubicBezTo>
                    <a:pt x="674" y="133"/>
                    <a:pt x="674" y="133"/>
                    <a:pt x="674" y="133"/>
                  </a:cubicBezTo>
                  <a:cubicBezTo>
                    <a:pt x="674" y="133"/>
                    <a:pt x="674" y="133"/>
                    <a:pt x="674" y="133"/>
                  </a:cubicBezTo>
                  <a:cubicBezTo>
                    <a:pt x="674" y="133"/>
                    <a:pt x="674" y="133"/>
                    <a:pt x="674" y="133"/>
                  </a:cubicBezTo>
                  <a:cubicBezTo>
                    <a:pt x="675" y="133"/>
                    <a:pt x="675" y="133"/>
                    <a:pt x="675" y="133"/>
                  </a:cubicBezTo>
                  <a:cubicBezTo>
                    <a:pt x="675" y="132"/>
                    <a:pt x="675" y="132"/>
                    <a:pt x="675" y="132"/>
                  </a:cubicBezTo>
                  <a:cubicBezTo>
                    <a:pt x="676" y="132"/>
                    <a:pt x="676" y="132"/>
                    <a:pt x="676" y="132"/>
                  </a:cubicBezTo>
                  <a:cubicBezTo>
                    <a:pt x="676" y="132"/>
                    <a:pt x="676" y="132"/>
                    <a:pt x="676" y="132"/>
                  </a:cubicBezTo>
                  <a:cubicBezTo>
                    <a:pt x="676" y="132"/>
                    <a:pt x="676" y="132"/>
                    <a:pt x="676" y="132"/>
                  </a:cubicBezTo>
                  <a:cubicBezTo>
                    <a:pt x="676" y="132"/>
                    <a:pt x="676" y="132"/>
                    <a:pt x="676" y="132"/>
                  </a:cubicBezTo>
                  <a:cubicBezTo>
                    <a:pt x="677" y="132"/>
                    <a:pt x="677" y="132"/>
                    <a:pt x="677" y="132"/>
                  </a:cubicBezTo>
                  <a:cubicBezTo>
                    <a:pt x="677" y="131"/>
                    <a:pt x="677" y="131"/>
                    <a:pt x="677" y="131"/>
                  </a:cubicBezTo>
                  <a:cubicBezTo>
                    <a:pt x="678" y="131"/>
                    <a:pt x="678" y="131"/>
                    <a:pt x="678" y="131"/>
                  </a:cubicBezTo>
                  <a:cubicBezTo>
                    <a:pt x="678" y="131"/>
                    <a:pt x="678" y="131"/>
                    <a:pt x="678" y="131"/>
                  </a:cubicBezTo>
                  <a:cubicBezTo>
                    <a:pt x="678" y="131"/>
                    <a:pt x="678" y="131"/>
                    <a:pt x="678" y="131"/>
                  </a:cubicBezTo>
                  <a:cubicBezTo>
                    <a:pt x="678" y="131"/>
                    <a:pt x="678" y="131"/>
                    <a:pt x="678" y="131"/>
                  </a:cubicBezTo>
                  <a:cubicBezTo>
                    <a:pt x="678" y="130"/>
                    <a:pt x="678" y="130"/>
                    <a:pt x="678" y="130"/>
                  </a:cubicBezTo>
                  <a:cubicBezTo>
                    <a:pt x="679" y="130"/>
                    <a:pt x="679" y="130"/>
                    <a:pt x="679" y="130"/>
                  </a:cubicBezTo>
                  <a:cubicBezTo>
                    <a:pt x="679" y="130"/>
                    <a:pt x="679" y="130"/>
                    <a:pt x="679" y="130"/>
                  </a:cubicBezTo>
                  <a:cubicBezTo>
                    <a:pt x="680" y="130"/>
                    <a:pt x="680" y="130"/>
                    <a:pt x="680" y="130"/>
                  </a:cubicBezTo>
                  <a:cubicBezTo>
                    <a:pt x="680" y="129"/>
                    <a:pt x="680" y="129"/>
                    <a:pt x="680" y="129"/>
                  </a:cubicBezTo>
                  <a:cubicBezTo>
                    <a:pt x="680" y="129"/>
                    <a:pt x="680" y="129"/>
                    <a:pt x="680" y="129"/>
                  </a:cubicBezTo>
                  <a:cubicBezTo>
                    <a:pt x="680" y="129"/>
                    <a:pt x="680" y="129"/>
                    <a:pt x="680" y="129"/>
                  </a:cubicBezTo>
                  <a:cubicBezTo>
                    <a:pt x="680" y="129"/>
                    <a:pt x="680" y="129"/>
                    <a:pt x="680" y="129"/>
                  </a:cubicBezTo>
                  <a:cubicBezTo>
                    <a:pt x="680" y="129"/>
                    <a:pt x="680" y="129"/>
                    <a:pt x="680" y="129"/>
                  </a:cubicBezTo>
                  <a:cubicBezTo>
                    <a:pt x="681" y="129"/>
                    <a:pt x="681" y="129"/>
                    <a:pt x="681" y="129"/>
                  </a:cubicBezTo>
                  <a:cubicBezTo>
                    <a:pt x="681" y="128"/>
                    <a:pt x="681" y="128"/>
                    <a:pt x="681" y="128"/>
                  </a:cubicBezTo>
                  <a:cubicBezTo>
                    <a:pt x="681" y="128"/>
                    <a:pt x="681" y="128"/>
                    <a:pt x="681" y="128"/>
                  </a:cubicBezTo>
                  <a:cubicBezTo>
                    <a:pt x="681" y="128"/>
                    <a:pt x="681" y="128"/>
                    <a:pt x="681" y="128"/>
                  </a:cubicBezTo>
                  <a:cubicBezTo>
                    <a:pt x="681" y="128"/>
                    <a:pt x="681" y="128"/>
                    <a:pt x="681" y="128"/>
                  </a:cubicBezTo>
                  <a:cubicBezTo>
                    <a:pt x="682" y="127"/>
                    <a:pt x="682" y="127"/>
                    <a:pt x="682" y="127"/>
                  </a:cubicBezTo>
                  <a:cubicBezTo>
                    <a:pt x="682" y="127"/>
                    <a:pt x="682" y="127"/>
                    <a:pt x="682" y="127"/>
                  </a:cubicBezTo>
                  <a:cubicBezTo>
                    <a:pt x="682" y="127"/>
                    <a:pt x="682" y="127"/>
                    <a:pt x="682" y="127"/>
                  </a:cubicBezTo>
                  <a:cubicBezTo>
                    <a:pt x="682" y="127"/>
                    <a:pt x="682" y="127"/>
                    <a:pt x="682" y="127"/>
                  </a:cubicBezTo>
                  <a:cubicBezTo>
                    <a:pt x="682" y="127"/>
                    <a:pt x="682" y="127"/>
                    <a:pt x="682" y="127"/>
                  </a:cubicBezTo>
                  <a:cubicBezTo>
                    <a:pt x="683" y="126"/>
                    <a:pt x="683" y="126"/>
                    <a:pt x="683" y="126"/>
                  </a:cubicBezTo>
                  <a:cubicBezTo>
                    <a:pt x="683" y="126"/>
                    <a:pt x="683" y="126"/>
                    <a:pt x="683" y="126"/>
                  </a:cubicBezTo>
                  <a:cubicBezTo>
                    <a:pt x="683" y="125"/>
                    <a:pt x="683" y="125"/>
                    <a:pt x="683" y="125"/>
                  </a:cubicBezTo>
                  <a:cubicBezTo>
                    <a:pt x="684" y="125"/>
                    <a:pt x="684" y="125"/>
                    <a:pt x="684" y="125"/>
                  </a:cubicBezTo>
                  <a:cubicBezTo>
                    <a:pt x="684" y="125"/>
                    <a:pt x="684" y="125"/>
                    <a:pt x="684" y="125"/>
                  </a:cubicBezTo>
                  <a:cubicBezTo>
                    <a:pt x="684" y="124"/>
                    <a:pt x="684" y="124"/>
                    <a:pt x="684" y="124"/>
                  </a:cubicBezTo>
                  <a:cubicBezTo>
                    <a:pt x="684" y="124"/>
                    <a:pt x="684" y="124"/>
                    <a:pt x="684" y="124"/>
                  </a:cubicBezTo>
                  <a:cubicBezTo>
                    <a:pt x="684" y="124"/>
                    <a:pt x="684" y="124"/>
                    <a:pt x="684" y="124"/>
                  </a:cubicBezTo>
                  <a:cubicBezTo>
                    <a:pt x="684" y="124"/>
                    <a:pt x="684" y="124"/>
                    <a:pt x="684" y="124"/>
                  </a:cubicBezTo>
                  <a:cubicBezTo>
                    <a:pt x="685" y="123"/>
                    <a:pt x="685" y="123"/>
                    <a:pt x="685" y="123"/>
                  </a:cubicBezTo>
                  <a:cubicBezTo>
                    <a:pt x="685" y="123"/>
                    <a:pt x="685" y="123"/>
                    <a:pt x="685" y="123"/>
                  </a:cubicBezTo>
                  <a:cubicBezTo>
                    <a:pt x="685" y="122"/>
                    <a:pt x="685" y="122"/>
                    <a:pt x="685" y="122"/>
                  </a:cubicBezTo>
                  <a:cubicBezTo>
                    <a:pt x="685" y="121"/>
                    <a:pt x="685" y="121"/>
                    <a:pt x="685" y="121"/>
                  </a:cubicBezTo>
                  <a:cubicBezTo>
                    <a:pt x="685" y="121"/>
                    <a:pt x="685" y="121"/>
                    <a:pt x="685" y="121"/>
                  </a:cubicBezTo>
                  <a:cubicBezTo>
                    <a:pt x="685" y="120"/>
                    <a:pt x="685" y="120"/>
                    <a:pt x="685" y="120"/>
                  </a:cubicBezTo>
                  <a:cubicBezTo>
                    <a:pt x="685" y="120"/>
                    <a:pt x="685" y="120"/>
                    <a:pt x="685" y="120"/>
                  </a:cubicBezTo>
                  <a:cubicBezTo>
                    <a:pt x="685" y="119"/>
                    <a:pt x="685" y="119"/>
                    <a:pt x="685" y="119"/>
                  </a:cubicBezTo>
                  <a:cubicBezTo>
                    <a:pt x="685" y="119"/>
                    <a:pt x="685" y="119"/>
                    <a:pt x="685" y="119"/>
                  </a:cubicBezTo>
                  <a:cubicBezTo>
                    <a:pt x="685" y="119"/>
                    <a:pt x="685" y="119"/>
                    <a:pt x="685" y="119"/>
                  </a:cubicBezTo>
                  <a:cubicBezTo>
                    <a:pt x="685" y="119"/>
                    <a:pt x="685" y="119"/>
                    <a:pt x="685" y="119"/>
                  </a:cubicBezTo>
                  <a:cubicBezTo>
                    <a:pt x="685" y="119"/>
                    <a:pt x="685" y="119"/>
                    <a:pt x="685" y="119"/>
                  </a:cubicBezTo>
                  <a:cubicBezTo>
                    <a:pt x="683" y="92"/>
                    <a:pt x="683" y="92"/>
                    <a:pt x="683" y="92"/>
                  </a:cubicBezTo>
                  <a:cubicBezTo>
                    <a:pt x="675" y="0"/>
                    <a:pt x="675" y="0"/>
                    <a:pt x="675" y="0"/>
                  </a:cubicBezTo>
                  <a:cubicBezTo>
                    <a:pt x="675" y="0"/>
                    <a:pt x="675" y="0"/>
                    <a:pt x="675" y="0"/>
                  </a:cubicBezTo>
                  <a:cubicBezTo>
                    <a:pt x="675" y="1"/>
                    <a:pt x="675" y="1"/>
                    <a:pt x="674" y="2"/>
                  </a:cubicBezTo>
                  <a:close/>
                </a:path>
              </a:pathLst>
            </a:custGeom>
            <a:solidFill>
              <a:srgbClr val="00B0F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36" name="Freeform 16"/>
            <p:cNvSpPr>
              <a:spLocks/>
            </p:cNvSpPr>
            <p:nvPr/>
          </p:nvSpPr>
          <p:spPr bwMode="auto">
            <a:xfrm>
              <a:off x="5627861" y="2353097"/>
              <a:ext cx="1003300" cy="192087"/>
            </a:xfrm>
            <a:custGeom>
              <a:avLst/>
              <a:gdLst>
                <a:gd name="T0" fmla="*/ 627 w 682"/>
                <a:gd name="T1" fmla="*/ 47 h 131"/>
                <a:gd name="T2" fmla="*/ 595 w 682"/>
                <a:gd name="T3" fmla="*/ 50 h 131"/>
                <a:gd name="T4" fmla="*/ 571 w 682"/>
                <a:gd name="T5" fmla="*/ 35 h 131"/>
                <a:gd name="T6" fmla="*/ 584 w 682"/>
                <a:gd name="T7" fmla="*/ 9 h 131"/>
                <a:gd name="T8" fmla="*/ 485 w 682"/>
                <a:gd name="T9" fmla="*/ 3 h 131"/>
                <a:gd name="T10" fmla="*/ 449 w 682"/>
                <a:gd name="T11" fmla="*/ 14 h 131"/>
                <a:gd name="T12" fmla="*/ 407 w 682"/>
                <a:gd name="T13" fmla="*/ 33 h 131"/>
                <a:gd name="T14" fmla="*/ 333 w 682"/>
                <a:gd name="T15" fmla="*/ 26 h 131"/>
                <a:gd name="T16" fmla="*/ 351 w 682"/>
                <a:gd name="T17" fmla="*/ 1 h 131"/>
                <a:gd name="T18" fmla="*/ 206 w 682"/>
                <a:gd name="T19" fmla="*/ 3 h 131"/>
                <a:gd name="T20" fmla="*/ 3 w 682"/>
                <a:gd name="T21" fmla="*/ 114 h 131"/>
                <a:gd name="T22" fmla="*/ 7 w 682"/>
                <a:gd name="T23" fmla="*/ 119 h 131"/>
                <a:gd name="T24" fmla="*/ 87 w 682"/>
                <a:gd name="T25" fmla="*/ 124 h 131"/>
                <a:gd name="T26" fmla="*/ 111 w 682"/>
                <a:gd name="T27" fmla="*/ 126 h 131"/>
                <a:gd name="T28" fmla="*/ 136 w 682"/>
                <a:gd name="T29" fmla="*/ 127 h 131"/>
                <a:gd name="T30" fmla="*/ 146 w 682"/>
                <a:gd name="T31" fmla="*/ 128 h 131"/>
                <a:gd name="T32" fmla="*/ 152 w 682"/>
                <a:gd name="T33" fmla="*/ 128 h 131"/>
                <a:gd name="T34" fmla="*/ 169 w 682"/>
                <a:gd name="T35" fmla="*/ 126 h 131"/>
                <a:gd name="T36" fmla="*/ 189 w 682"/>
                <a:gd name="T37" fmla="*/ 120 h 131"/>
                <a:gd name="T38" fmla="*/ 195 w 682"/>
                <a:gd name="T39" fmla="*/ 116 h 131"/>
                <a:gd name="T40" fmla="*/ 199 w 682"/>
                <a:gd name="T41" fmla="*/ 112 h 131"/>
                <a:gd name="T42" fmla="*/ 200 w 682"/>
                <a:gd name="T43" fmla="*/ 109 h 131"/>
                <a:gd name="T44" fmla="*/ 201 w 682"/>
                <a:gd name="T45" fmla="*/ 107 h 131"/>
                <a:gd name="T46" fmla="*/ 203 w 682"/>
                <a:gd name="T47" fmla="*/ 106 h 131"/>
                <a:gd name="T48" fmla="*/ 205 w 682"/>
                <a:gd name="T49" fmla="*/ 104 h 131"/>
                <a:gd name="T50" fmla="*/ 207 w 682"/>
                <a:gd name="T51" fmla="*/ 103 h 131"/>
                <a:gd name="T52" fmla="*/ 209 w 682"/>
                <a:gd name="T53" fmla="*/ 102 h 131"/>
                <a:gd name="T54" fmla="*/ 212 w 682"/>
                <a:gd name="T55" fmla="*/ 101 h 131"/>
                <a:gd name="T56" fmla="*/ 217 w 682"/>
                <a:gd name="T57" fmla="*/ 99 h 131"/>
                <a:gd name="T58" fmla="*/ 220 w 682"/>
                <a:gd name="T59" fmla="*/ 98 h 131"/>
                <a:gd name="T60" fmla="*/ 225 w 682"/>
                <a:gd name="T61" fmla="*/ 96 h 131"/>
                <a:gd name="T62" fmla="*/ 229 w 682"/>
                <a:gd name="T63" fmla="*/ 95 h 131"/>
                <a:gd name="T64" fmla="*/ 235 w 682"/>
                <a:gd name="T65" fmla="*/ 94 h 131"/>
                <a:gd name="T66" fmla="*/ 241 w 682"/>
                <a:gd name="T67" fmla="*/ 93 h 131"/>
                <a:gd name="T68" fmla="*/ 249 w 682"/>
                <a:gd name="T69" fmla="*/ 92 h 131"/>
                <a:gd name="T70" fmla="*/ 257 w 682"/>
                <a:gd name="T71" fmla="*/ 92 h 131"/>
                <a:gd name="T72" fmla="*/ 261 w 682"/>
                <a:gd name="T73" fmla="*/ 92 h 131"/>
                <a:gd name="T74" fmla="*/ 269 w 682"/>
                <a:gd name="T75" fmla="*/ 91 h 131"/>
                <a:gd name="T76" fmla="*/ 275 w 682"/>
                <a:gd name="T77" fmla="*/ 91 h 131"/>
                <a:gd name="T78" fmla="*/ 281 w 682"/>
                <a:gd name="T79" fmla="*/ 91 h 131"/>
                <a:gd name="T80" fmla="*/ 286 w 682"/>
                <a:gd name="T81" fmla="*/ 92 h 131"/>
                <a:gd name="T82" fmla="*/ 291 w 682"/>
                <a:gd name="T83" fmla="*/ 92 h 131"/>
                <a:gd name="T84" fmla="*/ 295 w 682"/>
                <a:gd name="T85" fmla="*/ 92 h 131"/>
                <a:gd name="T86" fmla="*/ 297 w 682"/>
                <a:gd name="T87" fmla="*/ 93 h 131"/>
                <a:gd name="T88" fmla="*/ 300 w 682"/>
                <a:gd name="T89" fmla="*/ 93 h 131"/>
                <a:gd name="T90" fmla="*/ 303 w 682"/>
                <a:gd name="T91" fmla="*/ 94 h 131"/>
                <a:gd name="T92" fmla="*/ 305 w 682"/>
                <a:gd name="T93" fmla="*/ 94 h 131"/>
                <a:gd name="T94" fmla="*/ 307 w 682"/>
                <a:gd name="T95" fmla="*/ 95 h 131"/>
                <a:gd name="T96" fmla="*/ 311 w 682"/>
                <a:gd name="T97" fmla="*/ 97 h 131"/>
                <a:gd name="T98" fmla="*/ 313 w 682"/>
                <a:gd name="T99" fmla="*/ 98 h 131"/>
                <a:gd name="T100" fmla="*/ 314 w 682"/>
                <a:gd name="T101" fmla="*/ 102 h 131"/>
                <a:gd name="T102" fmla="*/ 286 w 682"/>
                <a:gd name="T103" fmla="*/ 129 h 131"/>
                <a:gd name="T104" fmla="*/ 336 w 682"/>
                <a:gd name="T105" fmla="*/ 131 h 131"/>
                <a:gd name="T106" fmla="*/ 411 w 682"/>
                <a:gd name="T107" fmla="*/ 129 h 131"/>
                <a:gd name="T108" fmla="*/ 501 w 682"/>
                <a:gd name="T109" fmla="*/ 105 h 131"/>
                <a:gd name="T110" fmla="*/ 556 w 682"/>
                <a:gd name="T111" fmla="*/ 79 h 131"/>
                <a:gd name="T112" fmla="*/ 606 w 682"/>
                <a:gd name="T113" fmla="*/ 84 h 131"/>
                <a:gd name="T114" fmla="*/ 637 w 682"/>
                <a:gd name="T115" fmla="*/ 82 h 131"/>
                <a:gd name="T116" fmla="*/ 664 w 682"/>
                <a:gd name="T117" fmla="*/ 75 h 131"/>
                <a:gd name="T118" fmla="*/ 674 w 682"/>
                <a:gd name="T119" fmla="*/ 71 h 131"/>
                <a:gd name="T120" fmla="*/ 680 w 682"/>
                <a:gd name="T121" fmla="*/ 65 h 13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82"/>
                <a:gd name="T184" fmla="*/ 0 h 131"/>
                <a:gd name="T185" fmla="*/ 682 w 682"/>
                <a:gd name="T186" fmla="*/ 131 h 13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82" h="131">
                  <a:moveTo>
                    <a:pt x="681" y="59"/>
                  </a:moveTo>
                  <a:cubicBezTo>
                    <a:pt x="681" y="57"/>
                    <a:pt x="680" y="55"/>
                    <a:pt x="677" y="53"/>
                  </a:cubicBezTo>
                  <a:cubicBezTo>
                    <a:pt x="676" y="52"/>
                    <a:pt x="673" y="51"/>
                    <a:pt x="670" y="50"/>
                  </a:cubicBezTo>
                  <a:cubicBezTo>
                    <a:pt x="667" y="49"/>
                    <a:pt x="663" y="49"/>
                    <a:pt x="659" y="48"/>
                  </a:cubicBezTo>
                  <a:cubicBezTo>
                    <a:pt x="655" y="48"/>
                    <a:pt x="650" y="48"/>
                    <a:pt x="646" y="47"/>
                  </a:cubicBezTo>
                  <a:cubicBezTo>
                    <a:pt x="641" y="47"/>
                    <a:pt x="637" y="47"/>
                    <a:pt x="632" y="47"/>
                  </a:cubicBezTo>
                  <a:cubicBezTo>
                    <a:pt x="631" y="47"/>
                    <a:pt x="629" y="47"/>
                    <a:pt x="627" y="47"/>
                  </a:cubicBezTo>
                  <a:cubicBezTo>
                    <a:pt x="626" y="47"/>
                    <a:pt x="624" y="47"/>
                    <a:pt x="623" y="48"/>
                  </a:cubicBezTo>
                  <a:cubicBezTo>
                    <a:pt x="621" y="48"/>
                    <a:pt x="620" y="48"/>
                    <a:pt x="618" y="48"/>
                  </a:cubicBezTo>
                  <a:cubicBezTo>
                    <a:pt x="617" y="48"/>
                    <a:pt x="616" y="48"/>
                    <a:pt x="615" y="48"/>
                  </a:cubicBezTo>
                  <a:cubicBezTo>
                    <a:pt x="613" y="48"/>
                    <a:pt x="610" y="49"/>
                    <a:pt x="608" y="49"/>
                  </a:cubicBezTo>
                  <a:cubicBezTo>
                    <a:pt x="606" y="49"/>
                    <a:pt x="604" y="49"/>
                    <a:pt x="602" y="50"/>
                  </a:cubicBezTo>
                  <a:cubicBezTo>
                    <a:pt x="601" y="50"/>
                    <a:pt x="600" y="50"/>
                    <a:pt x="599" y="50"/>
                  </a:cubicBezTo>
                  <a:cubicBezTo>
                    <a:pt x="598" y="50"/>
                    <a:pt x="596" y="50"/>
                    <a:pt x="595" y="50"/>
                  </a:cubicBezTo>
                  <a:cubicBezTo>
                    <a:pt x="593" y="50"/>
                    <a:pt x="590" y="50"/>
                    <a:pt x="588" y="50"/>
                  </a:cubicBezTo>
                  <a:cubicBezTo>
                    <a:pt x="587" y="50"/>
                    <a:pt x="585" y="50"/>
                    <a:pt x="583" y="50"/>
                  </a:cubicBezTo>
                  <a:cubicBezTo>
                    <a:pt x="582" y="50"/>
                    <a:pt x="580" y="50"/>
                    <a:pt x="578" y="50"/>
                  </a:cubicBezTo>
                  <a:cubicBezTo>
                    <a:pt x="577" y="50"/>
                    <a:pt x="575" y="50"/>
                    <a:pt x="573" y="50"/>
                  </a:cubicBezTo>
                  <a:cubicBezTo>
                    <a:pt x="571" y="50"/>
                    <a:pt x="570" y="49"/>
                    <a:pt x="568" y="49"/>
                  </a:cubicBezTo>
                  <a:cubicBezTo>
                    <a:pt x="563" y="49"/>
                    <a:pt x="562" y="47"/>
                    <a:pt x="563" y="44"/>
                  </a:cubicBezTo>
                  <a:cubicBezTo>
                    <a:pt x="564" y="42"/>
                    <a:pt x="567" y="38"/>
                    <a:pt x="571" y="35"/>
                  </a:cubicBezTo>
                  <a:cubicBezTo>
                    <a:pt x="574" y="31"/>
                    <a:pt x="579" y="28"/>
                    <a:pt x="583" y="25"/>
                  </a:cubicBezTo>
                  <a:cubicBezTo>
                    <a:pt x="587" y="22"/>
                    <a:pt x="591" y="19"/>
                    <a:pt x="593" y="17"/>
                  </a:cubicBezTo>
                  <a:cubicBezTo>
                    <a:pt x="595" y="15"/>
                    <a:pt x="596" y="14"/>
                    <a:pt x="596" y="13"/>
                  </a:cubicBezTo>
                  <a:cubicBezTo>
                    <a:pt x="596" y="12"/>
                    <a:pt x="595" y="11"/>
                    <a:pt x="594" y="11"/>
                  </a:cubicBezTo>
                  <a:cubicBezTo>
                    <a:pt x="593" y="10"/>
                    <a:pt x="592" y="10"/>
                    <a:pt x="591" y="10"/>
                  </a:cubicBezTo>
                  <a:cubicBezTo>
                    <a:pt x="590" y="9"/>
                    <a:pt x="589" y="9"/>
                    <a:pt x="589" y="9"/>
                  </a:cubicBezTo>
                  <a:cubicBezTo>
                    <a:pt x="589" y="9"/>
                    <a:pt x="587" y="9"/>
                    <a:pt x="584" y="9"/>
                  </a:cubicBezTo>
                  <a:cubicBezTo>
                    <a:pt x="582" y="9"/>
                    <a:pt x="578" y="8"/>
                    <a:pt x="573" y="8"/>
                  </a:cubicBezTo>
                  <a:cubicBezTo>
                    <a:pt x="568" y="7"/>
                    <a:pt x="563" y="7"/>
                    <a:pt x="556" y="6"/>
                  </a:cubicBezTo>
                  <a:cubicBezTo>
                    <a:pt x="549" y="6"/>
                    <a:pt x="542" y="5"/>
                    <a:pt x="534" y="5"/>
                  </a:cubicBezTo>
                  <a:cubicBezTo>
                    <a:pt x="529" y="5"/>
                    <a:pt x="524" y="4"/>
                    <a:pt x="519" y="4"/>
                  </a:cubicBezTo>
                  <a:cubicBezTo>
                    <a:pt x="515" y="4"/>
                    <a:pt x="511" y="4"/>
                    <a:pt x="507" y="4"/>
                  </a:cubicBezTo>
                  <a:cubicBezTo>
                    <a:pt x="503" y="3"/>
                    <a:pt x="499" y="3"/>
                    <a:pt x="496" y="3"/>
                  </a:cubicBezTo>
                  <a:cubicBezTo>
                    <a:pt x="492" y="3"/>
                    <a:pt x="489" y="3"/>
                    <a:pt x="485" y="3"/>
                  </a:cubicBezTo>
                  <a:cubicBezTo>
                    <a:pt x="483" y="3"/>
                    <a:pt x="482" y="3"/>
                    <a:pt x="480" y="3"/>
                  </a:cubicBezTo>
                  <a:cubicBezTo>
                    <a:pt x="478" y="3"/>
                    <a:pt x="476" y="3"/>
                    <a:pt x="474" y="4"/>
                  </a:cubicBezTo>
                  <a:cubicBezTo>
                    <a:pt x="472" y="4"/>
                    <a:pt x="470" y="4"/>
                    <a:pt x="469" y="4"/>
                  </a:cubicBezTo>
                  <a:cubicBezTo>
                    <a:pt x="467" y="4"/>
                    <a:pt x="465" y="5"/>
                    <a:pt x="463" y="5"/>
                  </a:cubicBezTo>
                  <a:cubicBezTo>
                    <a:pt x="458" y="6"/>
                    <a:pt x="455" y="7"/>
                    <a:pt x="452" y="8"/>
                  </a:cubicBezTo>
                  <a:cubicBezTo>
                    <a:pt x="450" y="9"/>
                    <a:pt x="449" y="10"/>
                    <a:pt x="448" y="11"/>
                  </a:cubicBezTo>
                  <a:cubicBezTo>
                    <a:pt x="448" y="12"/>
                    <a:pt x="448" y="13"/>
                    <a:pt x="449" y="14"/>
                  </a:cubicBezTo>
                  <a:cubicBezTo>
                    <a:pt x="449" y="16"/>
                    <a:pt x="451" y="17"/>
                    <a:pt x="452" y="18"/>
                  </a:cubicBezTo>
                  <a:cubicBezTo>
                    <a:pt x="453" y="19"/>
                    <a:pt x="453" y="20"/>
                    <a:pt x="453" y="21"/>
                  </a:cubicBezTo>
                  <a:cubicBezTo>
                    <a:pt x="453" y="22"/>
                    <a:pt x="452" y="23"/>
                    <a:pt x="450" y="24"/>
                  </a:cubicBezTo>
                  <a:cubicBezTo>
                    <a:pt x="448" y="24"/>
                    <a:pt x="445" y="25"/>
                    <a:pt x="441" y="27"/>
                  </a:cubicBezTo>
                  <a:cubicBezTo>
                    <a:pt x="437" y="28"/>
                    <a:pt x="431" y="29"/>
                    <a:pt x="424" y="30"/>
                  </a:cubicBezTo>
                  <a:cubicBezTo>
                    <a:pt x="421" y="31"/>
                    <a:pt x="418" y="31"/>
                    <a:pt x="415" y="32"/>
                  </a:cubicBezTo>
                  <a:cubicBezTo>
                    <a:pt x="412" y="32"/>
                    <a:pt x="410" y="32"/>
                    <a:pt x="407" y="33"/>
                  </a:cubicBezTo>
                  <a:cubicBezTo>
                    <a:pt x="404" y="33"/>
                    <a:pt x="401" y="33"/>
                    <a:pt x="398" y="33"/>
                  </a:cubicBezTo>
                  <a:cubicBezTo>
                    <a:pt x="395" y="33"/>
                    <a:pt x="393" y="34"/>
                    <a:pt x="390" y="34"/>
                  </a:cubicBezTo>
                  <a:cubicBezTo>
                    <a:pt x="385" y="34"/>
                    <a:pt x="380" y="34"/>
                    <a:pt x="375" y="33"/>
                  </a:cubicBezTo>
                  <a:cubicBezTo>
                    <a:pt x="371" y="33"/>
                    <a:pt x="366" y="33"/>
                    <a:pt x="362" y="33"/>
                  </a:cubicBezTo>
                  <a:cubicBezTo>
                    <a:pt x="358" y="32"/>
                    <a:pt x="354" y="32"/>
                    <a:pt x="350" y="31"/>
                  </a:cubicBezTo>
                  <a:cubicBezTo>
                    <a:pt x="346" y="31"/>
                    <a:pt x="343" y="30"/>
                    <a:pt x="340" y="30"/>
                  </a:cubicBezTo>
                  <a:cubicBezTo>
                    <a:pt x="335" y="29"/>
                    <a:pt x="333" y="28"/>
                    <a:pt x="333" y="26"/>
                  </a:cubicBezTo>
                  <a:cubicBezTo>
                    <a:pt x="332" y="25"/>
                    <a:pt x="333" y="23"/>
                    <a:pt x="335" y="21"/>
                  </a:cubicBezTo>
                  <a:cubicBezTo>
                    <a:pt x="337" y="20"/>
                    <a:pt x="340" y="18"/>
                    <a:pt x="343" y="16"/>
                  </a:cubicBezTo>
                  <a:cubicBezTo>
                    <a:pt x="346" y="14"/>
                    <a:pt x="349" y="13"/>
                    <a:pt x="352" y="12"/>
                  </a:cubicBezTo>
                  <a:cubicBezTo>
                    <a:pt x="354" y="10"/>
                    <a:pt x="356" y="9"/>
                    <a:pt x="357" y="8"/>
                  </a:cubicBezTo>
                  <a:cubicBezTo>
                    <a:pt x="359" y="7"/>
                    <a:pt x="360" y="6"/>
                    <a:pt x="360" y="5"/>
                  </a:cubicBezTo>
                  <a:cubicBezTo>
                    <a:pt x="360" y="4"/>
                    <a:pt x="359" y="4"/>
                    <a:pt x="358" y="3"/>
                  </a:cubicBezTo>
                  <a:cubicBezTo>
                    <a:pt x="356" y="2"/>
                    <a:pt x="354" y="1"/>
                    <a:pt x="351" y="1"/>
                  </a:cubicBezTo>
                  <a:cubicBezTo>
                    <a:pt x="350" y="1"/>
                    <a:pt x="347" y="1"/>
                    <a:pt x="344" y="0"/>
                  </a:cubicBezTo>
                  <a:cubicBezTo>
                    <a:pt x="340" y="0"/>
                    <a:pt x="336" y="0"/>
                    <a:pt x="331" y="0"/>
                  </a:cubicBezTo>
                  <a:cubicBezTo>
                    <a:pt x="325" y="0"/>
                    <a:pt x="319" y="0"/>
                    <a:pt x="313" y="0"/>
                  </a:cubicBezTo>
                  <a:cubicBezTo>
                    <a:pt x="306" y="1"/>
                    <a:pt x="299" y="1"/>
                    <a:pt x="291" y="1"/>
                  </a:cubicBezTo>
                  <a:cubicBezTo>
                    <a:pt x="279" y="1"/>
                    <a:pt x="267" y="1"/>
                    <a:pt x="254" y="1"/>
                  </a:cubicBezTo>
                  <a:cubicBezTo>
                    <a:pt x="242" y="2"/>
                    <a:pt x="230" y="2"/>
                    <a:pt x="220" y="2"/>
                  </a:cubicBezTo>
                  <a:cubicBezTo>
                    <a:pt x="215" y="2"/>
                    <a:pt x="210" y="2"/>
                    <a:pt x="206" y="3"/>
                  </a:cubicBezTo>
                  <a:cubicBezTo>
                    <a:pt x="201" y="3"/>
                    <a:pt x="197" y="3"/>
                    <a:pt x="194" y="3"/>
                  </a:cubicBezTo>
                  <a:cubicBezTo>
                    <a:pt x="188" y="3"/>
                    <a:pt x="183" y="3"/>
                    <a:pt x="183" y="3"/>
                  </a:cubicBezTo>
                  <a:cubicBezTo>
                    <a:pt x="181" y="4"/>
                    <a:pt x="171" y="10"/>
                    <a:pt x="157" y="19"/>
                  </a:cubicBezTo>
                  <a:cubicBezTo>
                    <a:pt x="143" y="27"/>
                    <a:pt x="124" y="38"/>
                    <a:pt x="104" y="50"/>
                  </a:cubicBezTo>
                  <a:cubicBezTo>
                    <a:pt x="84" y="62"/>
                    <a:pt x="63" y="75"/>
                    <a:pt x="46" y="85"/>
                  </a:cubicBezTo>
                  <a:cubicBezTo>
                    <a:pt x="29" y="96"/>
                    <a:pt x="15" y="104"/>
                    <a:pt x="10" y="108"/>
                  </a:cubicBezTo>
                  <a:cubicBezTo>
                    <a:pt x="7" y="110"/>
                    <a:pt x="5" y="112"/>
                    <a:pt x="3" y="114"/>
                  </a:cubicBezTo>
                  <a:cubicBezTo>
                    <a:pt x="1" y="115"/>
                    <a:pt x="1" y="116"/>
                    <a:pt x="1" y="117"/>
                  </a:cubicBezTo>
                  <a:cubicBezTo>
                    <a:pt x="0" y="118"/>
                    <a:pt x="1" y="118"/>
                    <a:pt x="2" y="119"/>
                  </a:cubicBezTo>
                  <a:cubicBezTo>
                    <a:pt x="2" y="119"/>
                    <a:pt x="3" y="119"/>
                    <a:pt x="4" y="119"/>
                  </a:cubicBezTo>
                  <a:cubicBezTo>
                    <a:pt x="4" y="119"/>
                    <a:pt x="5" y="119"/>
                    <a:pt x="5" y="119"/>
                  </a:cubicBezTo>
                  <a:cubicBezTo>
                    <a:pt x="6" y="119"/>
                    <a:pt x="6" y="119"/>
                    <a:pt x="6" y="119"/>
                  </a:cubicBezTo>
                  <a:cubicBezTo>
                    <a:pt x="7" y="119"/>
                    <a:pt x="7" y="119"/>
                    <a:pt x="7" y="119"/>
                  </a:cubicBezTo>
                  <a:cubicBezTo>
                    <a:pt x="7" y="119"/>
                    <a:pt x="7" y="119"/>
                    <a:pt x="7" y="119"/>
                  </a:cubicBezTo>
                  <a:cubicBezTo>
                    <a:pt x="8" y="119"/>
                    <a:pt x="9" y="119"/>
                    <a:pt x="11" y="119"/>
                  </a:cubicBezTo>
                  <a:cubicBezTo>
                    <a:pt x="12" y="119"/>
                    <a:pt x="13" y="119"/>
                    <a:pt x="14" y="119"/>
                  </a:cubicBezTo>
                  <a:cubicBezTo>
                    <a:pt x="15" y="119"/>
                    <a:pt x="16" y="119"/>
                    <a:pt x="17" y="119"/>
                  </a:cubicBezTo>
                  <a:cubicBezTo>
                    <a:pt x="19" y="119"/>
                    <a:pt x="21" y="120"/>
                    <a:pt x="24" y="120"/>
                  </a:cubicBezTo>
                  <a:cubicBezTo>
                    <a:pt x="28" y="120"/>
                    <a:pt x="33" y="120"/>
                    <a:pt x="39" y="121"/>
                  </a:cubicBezTo>
                  <a:cubicBezTo>
                    <a:pt x="45" y="121"/>
                    <a:pt x="53" y="122"/>
                    <a:pt x="60" y="122"/>
                  </a:cubicBezTo>
                  <a:cubicBezTo>
                    <a:pt x="69" y="123"/>
                    <a:pt x="78" y="124"/>
                    <a:pt x="87" y="124"/>
                  </a:cubicBezTo>
                  <a:cubicBezTo>
                    <a:pt x="88" y="124"/>
                    <a:pt x="89" y="124"/>
                    <a:pt x="90" y="124"/>
                  </a:cubicBezTo>
                  <a:cubicBezTo>
                    <a:pt x="92" y="125"/>
                    <a:pt x="93" y="125"/>
                    <a:pt x="95" y="125"/>
                  </a:cubicBezTo>
                  <a:cubicBezTo>
                    <a:pt x="96" y="125"/>
                    <a:pt x="97" y="125"/>
                    <a:pt x="98" y="125"/>
                  </a:cubicBezTo>
                  <a:cubicBezTo>
                    <a:pt x="101" y="125"/>
                    <a:pt x="104" y="125"/>
                    <a:pt x="107" y="126"/>
                  </a:cubicBezTo>
                  <a:cubicBezTo>
                    <a:pt x="107" y="126"/>
                    <a:pt x="107" y="126"/>
                    <a:pt x="107" y="126"/>
                  </a:cubicBezTo>
                  <a:cubicBezTo>
                    <a:pt x="107" y="126"/>
                    <a:pt x="108" y="126"/>
                    <a:pt x="108" y="126"/>
                  </a:cubicBezTo>
                  <a:cubicBezTo>
                    <a:pt x="109" y="126"/>
                    <a:pt x="110" y="126"/>
                    <a:pt x="111" y="126"/>
                  </a:cubicBezTo>
                  <a:cubicBezTo>
                    <a:pt x="116" y="126"/>
                    <a:pt x="121" y="127"/>
                    <a:pt x="126" y="127"/>
                  </a:cubicBezTo>
                  <a:cubicBezTo>
                    <a:pt x="127" y="127"/>
                    <a:pt x="127" y="127"/>
                    <a:pt x="127" y="127"/>
                  </a:cubicBezTo>
                  <a:cubicBezTo>
                    <a:pt x="127" y="127"/>
                    <a:pt x="127" y="127"/>
                    <a:pt x="127" y="127"/>
                  </a:cubicBezTo>
                  <a:cubicBezTo>
                    <a:pt x="128" y="127"/>
                    <a:pt x="129" y="127"/>
                    <a:pt x="130" y="127"/>
                  </a:cubicBezTo>
                  <a:cubicBezTo>
                    <a:pt x="131" y="127"/>
                    <a:pt x="131" y="127"/>
                    <a:pt x="132" y="127"/>
                  </a:cubicBezTo>
                  <a:cubicBezTo>
                    <a:pt x="133" y="127"/>
                    <a:pt x="134" y="127"/>
                    <a:pt x="135" y="127"/>
                  </a:cubicBezTo>
                  <a:cubicBezTo>
                    <a:pt x="135" y="127"/>
                    <a:pt x="135" y="127"/>
                    <a:pt x="136" y="127"/>
                  </a:cubicBezTo>
                  <a:cubicBezTo>
                    <a:pt x="137" y="127"/>
                    <a:pt x="137" y="127"/>
                    <a:pt x="138" y="127"/>
                  </a:cubicBezTo>
                  <a:cubicBezTo>
                    <a:pt x="139" y="128"/>
                    <a:pt x="139" y="128"/>
                    <a:pt x="140" y="128"/>
                  </a:cubicBezTo>
                  <a:cubicBezTo>
                    <a:pt x="140" y="128"/>
                    <a:pt x="141" y="128"/>
                    <a:pt x="141" y="128"/>
                  </a:cubicBezTo>
                  <a:cubicBezTo>
                    <a:pt x="142" y="128"/>
                    <a:pt x="143" y="128"/>
                    <a:pt x="144" y="128"/>
                  </a:cubicBezTo>
                  <a:cubicBezTo>
                    <a:pt x="144" y="128"/>
                    <a:pt x="144" y="128"/>
                    <a:pt x="144" y="128"/>
                  </a:cubicBezTo>
                  <a:cubicBezTo>
                    <a:pt x="145" y="128"/>
                    <a:pt x="145" y="128"/>
                    <a:pt x="145" y="128"/>
                  </a:cubicBezTo>
                  <a:cubicBezTo>
                    <a:pt x="145" y="128"/>
                    <a:pt x="146" y="128"/>
                    <a:pt x="146" y="128"/>
                  </a:cubicBezTo>
                  <a:cubicBezTo>
                    <a:pt x="147" y="128"/>
                    <a:pt x="147" y="128"/>
                    <a:pt x="147" y="128"/>
                  </a:cubicBezTo>
                  <a:cubicBezTo>
                    <a:pt x="147" y="128"/>
                    <a:pt x="147" y="128"/>
                    <a:pt x="147" y="128"/>
                  </a:cubicBezTo>
                  <a:cubicBezTo>
                    <a:pt x="148" y="128"/>
                    <a:pt x="149" y="128"/>
                    <a:pt x="150" y="128"/>
                  </a:cubicBezTo>
                  <a:cubicBezTo>
                    <a:pt x="151" y="128"/>
                    <a:pt x="151" y="128"/>
                    <a:pt x="151" y="128"/>
                  </a:cubicBezTo>
                  <a:cubicBezTo>
                    <a:pt x="151" y="128"/>
                    <a:pt x="151" y="128"/>
                    <a:pt x="151" y="128"/>
                  </a:cubicBezTo>
                  <a:cubicBezTo>
                    <a:pt x="152" y="128"/>
                    <a:pt x="152" y="128"/>
                    <a:pt x="152" y="128"/>
                  </a:cubicBezTo>
                  <a:cubicBezTo>
                    <a:pt x="152" y="128"/>
                    <a:pt x="152" y="128"/>
                    <a:pt x="152" y="128"/>
                  </a:cubicBezTo>
                  <a:cubicBezTo>
                    <a:pt x="152" y="128"/>
                    <a:pt x="152" y="128"/>
                    <a:pt x="152" y="128"/>
                  </a:cubicBezTo>
                  <a:cubicBezTo>
                    <a:pt x="153" y="128"/>
                    <a:pt x="153" y="128"/>
                    <a:pt x="153" y="128"/>
                  </a:cubicBezTo>
                  <a:cubicBezTo>
                    <a:pt x="156" y="128"/>
                    <a:pt x="159" y="128"/>
                    <a:pt x="161" y="128"/>
                  </a:cubicBezTo>
                  <a:cubicBezTo>
                    <a:pt x="161" y="128"/>
                    <a:pt x="161" y="128"/>
                    <a:pt x="161" y="128"/>
                  </a:cubicBezTo>
                  <a:cubicBezTo>
                    <a:pt x="162" y="128"/>
                    <a:pt x="162" y="127"/>
                    <a:pt x="163" y="127"/>
                  </a:cubicBezTo>
                  <a:cubicBezTo>
                    <a:pt x="165" y="127"/>
                    <a:pt x="167" y="127"/>
                    <a:pt x="169" y="126"/>
                  </a:cubicBezTo>
                  <a:cubicBezTo>
                    <a:pt x="169" y="126"/>
                    <a:pt x="169" y="126"/>
                    <a:pt x="169" y="126"/>
                  </a:cubicBezTo>
                  <a:cubicBezTo>
                    <a:pt x="172" y="126"/>
                    <a:pt x="174" y="125"/>
                    <a:pt x="177" y="125"/>
                  </a:cubicBezTo>
                  <a:cubicBezTo>
                    <a:pt x="177" y="125"/>
                    <a:pt x="177" y="125"/>
                    <a:pt x="177" y="125"/>
                  </a:cubicBezTo>
                  <a:cubicBezTo>
                    <a:pt x="177" y="125"/>
                    <a:pt x="177" y="125"/>
                    <a:pt x="177" y="125"/>
                  </a:cubicBezTo>
                  <a:cubicBezTo>
                    <a:pt x="179" y="124"/>
                    <a:pt x="181" y="123"/>
                    <a:pt x="183" y="122"/>
                  </a:cubicBezTo>
                  <a:cubicBezTo>
                    <a:pt x="183" y="122"/>
                    <a:pt x="183" y="122"/>
                    <a:pt x="183" y="122"/>
                  </a:cubicBezTo>
                  <a:cubicBezTo>
                    <a:pt x="185" y="122"/>
                    <a:pt x="187" y="121"/>
                    <a:pt x="189" y="120"/>
                  </a:cubicBezTo>
                  <a:cubicBezTo>
                    <a:pt x="189" y="120"/>
                    <a:pt x="189" y="120"/>
                    <a:pt x="189" y="120"/>
                  </a:cubicBezTo>
                  <a:cubicBezTo>
                    <a:pt x="190" y="119"/>
                    <a:pt x="191" y="119"/>
                    <a:pt x="191" y="118"/>
                  </a:cubicBezTo>
                  <a:cubicBezTo>
                    <a:pt x="191" y="118"/>
                    <a:pt x="191" y="118"/>
                    <a:pt x="191" y="118"/>
                  </a:cubicBezTo>
                  <a:cubicBezTo>
                    <a:pt x="192" y="118"/>
                    <a:pt x="193" y="118"/>
                    <a:pt x="193" y="117"/>
                  </a:cubicBezTo>
                  <a:cubicBezTo>
                    <a:pt x="194" y="117"/>
                    <a:pt x="194" y="117"/>
                    <a:pt x="194" y="117"/>
                  </a:cubicBezTo>
                  <a:cubicBezTo>
                    <a:pt x="194" y="117"/>
                    <a:pt x="194" y="117"/>
                    <a:pt x="194" y="117"/>
                  </a:cubicBezTo>
                  <a:cubicBezTo>
                    <a:pt x="195" y="116"/>
                    <a:pt x="195" y="116"/>
                    <a:pt x="195" y="116"/>
                  </a:cubicBezTo>
                  <a:cubicBezTo>
                    <a:pt x="195" y="116"/>
                    <a:pt x="195" y="116"/>
                    <a:pt x="195" y="116"/>
                  </a:cubicBezTo>
                  <a:cubicBezTo>
                    <a:pt x="196" y="115"/>
                    <a:pt x="196" y="115"/>
                    <a:pt x="196" y="115"/>
                  </a:cubicBezTo>
                  <a:cubicBezTo>
                    <a:pt x="196" y="115"/>
                    <a:pt x="196" y="115"/>
                    <a:pt x="197" y="114"/>
                  </a:cubicBezTo>
                  <a:cubicBezTo>
                    <a:pt x="197" y="114"/>
                    <a:pt x="197" y="114"/>
                    <a:pt x="197" y="114"/>
                  </a:cubicBezTo>
                  <a:cubicBezTo>
                    <a:pt x="197" y="113"/>
                    <a:pt x="197" y="113"/>
                    <a:pt x="197" y="113"/>
                  </a:cubicBezTo>
                  <a:cubicBezTo>
                    <a:pt x="198" y="113"/>
                    <a:pt x="198" y="113"/>
                    <a:pt x="198" y="113"/>
                  </a:cubicBezTo>
                  <a:cubicBezTo>
                    <a:pt x="198" y="113"/>
                    <a:pt x="198" y="113"/>
                    <a:pt x="198" y="113"/>
                  </a:cubicBezTo>
                  <a:cubicBezTo>
                    <a:pt x="198" y="112"/>
                    <a:pt x="198" y="112"/>
                    <a:pt x="199" y="112"/>
                  </a:cubicBezTo>
                  <a:cubicBezTo>
                    <a:pt x="199" y="111"/>
                    <a:pt x="199" y="111"/>
                    <a:pt x="199" y="111"/>
                  </a:cubicBezTo>
                  <a:cubicBezTo>
                    <a:pt x="199" y="111"/>
                    <a:pt x="199" y="111"/>
                    <a:pt x="199" y="111"/>
                  </a:cubicBezTo>
                  <a:cubicBezTo>
                    <a:pt x="199" y="110"/>
                    <a:pt x="199" y="110"/>
                    <a:pt x="199" y="110"/>
                  </a:cubicBezTo>
                  <a:cubicBezTo>
                    <a:pt x="199" y="110"/>
                    <a:pt x="199" y="110"/>
                    <a:pt x="199" y="110"/>
                  </a:cubicBezTo>
                  <a:cubicBezTo>
                    <a:pt x="200" y="109"/>
                    <a:pt x="200" y="109"/>
                    <a:pt x="200" y="109"/>
                  </a:cubicBezTo>
                  <a:cubicBezTo>
                    <a:pt x="200" y="109"/>
                    <a:pt x="200" y="109"/>
                    <a:pt x="200" y="109"/>
                  </a:cubicBezTo>
                  <a:cubicBezTo>
                    <a:pt x="200" y="109"/>
                    <a:pt x="200" y="109"/>
                    <a:pt x="200" y="109"/>
                  </a:cubicBezTo>
                  <a:cubicBezTo>
                    <a:pt x="200" y="109"/>
                    <a:pt x="200" y="109"/>
                    <a:pt x="200" y="109"/>
                  </a:cubicBezTo>
                  <a:cubicBezTo>
                    <a:pt x="200" y="109"/>
                    <a:pt x="200" y="109"/>
                    <a:pt x="200" y="109"/>
                  </a:cubicBezTo>
                  <a:cubicBezTo>
                    <a:pt x="200" y="109"/>
                    <a:pt x="200" y="109"/>
                    <a:pt x="200" y="109"/>
                  </a:cubicBezTo>
                  <a:cubicBezTo>
                    <a:pt x="200" y="108"/>
                    <a:pt x="200" y="108"/>
                    <a:pt x="200" y="108"/>
                  </a:cubicBezTo>
                  <a:cubicBezTo>
                    <a:pt x="201" y="108"/>
                    <a:pt x="201" y="108"/>
                    <a:pt x="201" y="108"/>
                  </a:cubicBezTo>
                  <a:cubicBezTo>
                    <a:pt x="201" y="108"/>
                    <a:pt x="201" y="108"/>
                    <a:pt x="201" y="108"/>
                  </a:cubicBezTo>
                  <a:cubicBezTo>
                    <a:pt x="201" y="107"/>
                    <a:pt x="201" y="107"/>
                    <a:pt x="201" y="107"/>
                  </a:cubicBezTo>
                  <a:cubicBezTo>
                    <a:pt x="202" y="107"/>
                    <a:pt x="202" y="107"/>
                    <a:pt x="202" y="107"/>
                  </a:cubicBezTo>
                  <a:cubicBezTo>
                    <a:pt x="202" y="107"/>
                    <a:pt x="202" y="107"/>
                    <a:pt x="202" y="107"/>
                  </a:cubicBezTo>
                  <a:cubicBezTo>
                    <a:pt x="202" y="107"/>
                    <a:pt x="202" y="107"/>
                    <a:pt x="202" y="107"/>
                  </a:cubicBezTo>
                  <a:cubicBezTo>
                    <a:pt x="202" y="107"/>
                    <a:pt x="202" y="107"/>
                    <a:pt x="202" y="107"/>
                  </a:cubicBezTo>
                  <a:cubicBezTo>
                    <a:pt x="202" y="106"/>
                    <a:pt x="202" y="106"/>
                    <a:pt x="202" y="106"/>
                  </a:cubicBezTo>
                  <a:cubicBezTo>
                    <a:pt x="203" y="106"/>
                    <a:pt x="203" y="106"/>
                    <a:pt x="203" y="106"/>
                  </a:cubicBezTo>
                  <a:cubicBezTo>
                    <a:pt x="203" y="106"/>
                    <a:pt x="203" y="106"/>
                    <a:pt x="203" y="106"/>
                  </a:cubicBezTo>
                  <a:cubicBezTo>
                    <a:pt x="203" y="106"/>
                    <a:pt x="203" y="106"/>
                    <a:pt x="203" y="106"/>
                  </a:cubicBezTo>
                  <a:cubicBezTo>
                    <a:pt x="204" y="105"/>
                    <a:pt x="204" y="105"/>
                    <a:pt x="204" y="105"/>
                  </a:cubicBezTo>
                  <a:cubicBezTo>
                    <a:pt x="204" y="105"/>
                    <a:pt x="204" y="105"/>
                    <a:pt x="204" y="105"/>
                  </a:cubicBezTo>
                  <a:cubicBezTo>
                    <a:pt x="204" y="105"/>
                    <a:pt x="204" y="105"/>
                    <a:pt x="204" y="105"/>
                  </a:cubicBezTo>
                  <a:cubicBezTo>
                    <a:pt x="205" y="105"/>
                    <a:pt x="205" y="105"/>
                    <a:pt x="205" y="105"/>
                  </a:cubicBezTo>
                  <a:cubicBezTo>
                    <a:pt x="205" y="104"/>
                    <a:pt x="205" y="104"/>
                    <a:pt x="205" y="104"/>
                  </a:cubicBezTo>
                  <a:cubicBezTo>
                    <a:pt x="205" y="104"/>
                    <a:pt x="205" y="104"/>
                    <a:pt x="205" y="104"/>
                  </a:cubicBezTo>
                  <a:cubicBezTo>
                    <a:pt x="205" y="104"/>
                    <a:pt x="205" y="104"/>
                    <a:pt x="205" y="104"/>
                  </a:cubicBezTo>
                  <a:cubicBezTo>
                    <a:pt x="205" y="104"/>
                    <a:pt x="205" y="104"/>
                    <a:pt x="205" y="104"/>
                  </a:cubicBezTo>
                  <a:cubicBezTo>
                    <a:pt x="206" y="104"/>
                    <a:pt x="206" y="104"/>
                    <a:pt x="206" y="104"/>
                  </a:cubicBezTo>
                  <a:cubicBezTo>
                    <a:pt x="206" y="104"/>
                    <a:pt x="206" y="104"/>
                    <a:pt x="206" y="104"/>
                  </a:cubicBezTo>
                  <a:cubicBezTo>
                    <a:pt x="207" y="103"/>
                    <a:pt x="207" y="103"/>
                    <a:pt x="207" y="103"/>
                  </a:cubicBezTo>
                  <a:cubicBezTo>
                    <a:pt x="207" y="103"/>
                    <a:pt x="207" y="103"/>
                    <a:pt x="207" y="103"/>
                  </a:cubicBezTo>
                  <a:cubicBezTo>
                    <a:pt x="207" y="103"/>
                    <a:pt x="207" y="103"/>
                    <a:pt x="207" y="103"/>
                  </a:cubicBezTo>
                  <a:cubicBezTo>
                    <a:pt x="208" y="103"/>
                    <a:pt x="208" y="103"/>
                    <a:pt x="208" y="103"/>
                  </a:cubicBezTo>
                  <a:cubicBezTo>
                    <a:pt x="208" y="103"/>
                    <a:pt x="208" y="103"/>
                    <a:pt x="208" y="103"/>
                  </a:cubicBezTo>
                  <a:cubicBezTo>
                    <a:pt x="208" y="102"/>
                    <a:pt x="208" y="102"/>
                    <a:pt x="208" y="102"/>
                  </a:cubicBezTo>
                  <a:cubicBezTo>
                    <a:pt x="208" y="102"/>
                    <a:pt x="208" y="102"/>
                    <a:pt x="208" y="102"/>
                  </a:cubicBezTo>
                  <a:cubicBezTo>
                    <a:pt x="208" y="102"/>
                    <a:pt x="208" y="102"/>
                    <a:pt x="208" y="102"/>
                  </a:cubicBezTo>
                  <a:cubicBezTo>
                    <a:pt x="209" y="102"/>
                    <a:pt x="209" y="102"/>
                    <a:pt x="209" y="102"/>
                  </a:cubicBezTo>
                  <a:cubicBezTo>
                    <a:pt x="209" y="102"/>
                    <a:pt x="209" y="102"/>
                    <a:pt x="209" y="102"/>
                  </a:cubicBezTo>
                  <a:cubicBezTo>
                    <a:pt x="210" y="102"/>
                    <a:pt x="210" y="102"/>
                    <a:pt x="210" y="102"/>
                  </a:cubicBezTo>
                  <a:cubicBezTo>
                    <a:pt x="210" y="102"/>
                    <a:pt x="210" y="102"/>
                    <a:pt x="210" y="102"/>
                  </a:cubicBezTo>
                  <a:cubicBezTo>
                    <a:pt x="211" y="101"/>
                    <a:pt x="211" y="101"/>
                    <a:pt x="211" y="101"/>
                  </a:cubicBezTo>
                  <a:cubicBezTo>
                    <a:pt x="211" y="101"/>
                    <a:pt x="211" y="101"/>
                    <a:pt x="211" y="101"/>
                  </a:cubicBezTo>
                  <a:cubicBezTo>
                    <a:pt x="212" y="101"/>
                    <a:pt x="212" y="101"/>
                    <a:pt x="212" y="101"/>
                  </a:cubicBezTo>
                  <a:cubicBezTo>
                    <a:pt x="212" y="101"/>
                    <a:pt x="212" y="101"/>
                    <a:pt x="212" y="101"/>
                  </a:cubicBezTo>
                  <a:cubicBezTo>
                    <a:pt x="212" y="101"/>
                    <a:pt x="212" y="101"/>
                    <a:pt x="212" y="101"/>
                  </a:cubicBezTo>
                  <a:cubicBezTo>
                    <a:pt x="213" y="101"/>
                    <a:pt x="213" y="101"/>
                    <a:pt x="213" y="101"/>
                  </a:cubicBezTo>
                  <a:cubicBezTo>
                    <a:pt x="213" y="100"/>
                    <a:pt x="213" y="100"/>
                    <a:pt x="213" y="100"/>
                  </a:cubicBezTo>
                  <a:cubicBezTo>
                    <a:pt x="214" y="100"/>
                    <a:pt x="214" y="100"/>
                    <a:pt x="214" y="100"/>
                  </a:cubicBezTo>
                  <a:cubicBezTo>
                    <a:pt x="214" y="100"/>
                    <a:pt x="214" y="100"/>
                    <a:pt x="214" y="100"/>
                  </a:cubicBezTo>
                  <a:cubicBezTo>
                    <a:pt x="215" y="100"/>
                    <a:pt x="215" y="100"/>
                    <a:pt x="215" y="100"/>
                  </a:cubicBezTo>
                  <a:cubicBezTo>
                    <a:pt x="216" y="99"/>
                    <a:pt x="216" y="99"/>
                    <a:pt x="216" y="99"/>
                  </a:cubicBezTo>
                  <a:cubicBezTo>
                    <a:pt x="217" y="99"/>
                    <a:pt x="217" y="99"/>
                    <a:pt x="217" y="99"/>
                  </a:cubicBezTo>
                  <a:cubicBezTo>
                    <a:pt x="217" y="99"/>
                    <a:pt x="217" y="99"/>
                    <a:pt x="217" y="99"/>
                  </a:cubicBezTo>
                  <a:cubicBezTo>
                    <a:pt x="217" y="99"/>
                    <a:pt x="217" y="99"/>
                    <a:pt x="217" y="99"/>
                  </a:cubicBezTo>
                  <a:cubicBezTo>
                    <a:pt x="217" y="99"/>
                    <a:pt x="217" y="99"/>
                    <a:pt x="217" y="99"/>
                  </a:cubicBezTo>
                  <a:cubicBezTo>
                    <a:pt x="217" y="99"/>
                    <a:pt x="217" y="99"/>
                    <a:pt x="217" y="99"/>
                  </a:cubicBezTo>
                  <a:cubicBezTo>
                    <a:pt x="218" y="99"/>
                    <a:pt x="218" y="99"/>
                    <a:pt x="218" y="99"/>
                  </a:cubicBezTo>
                  <a:cubicBezTo>
                    <a:pt x="218" y="99"/>
                    <a:pt x="218" y="98"/>
                    <a:pt x="219" y="98"/>
                  </a:cubicBezTo>
                  <a:cubicBezTo>
                    <a:pt x="219" y="98"/>
                    <a:pt x="220" y="98"/>
                    <a:pt x="220" y="98"/>
                  </a:cubicBezTo>
                  <a:cubicBezTo>
                    <a:pt x="221" y="98"/>
                    <a:pt x="221" y="98"/>
                    <a:pt x="221" y="97"/>
                  </a:cubicBezTo>
                  <a:cubicBezTo>
                    <a:pt x="222" y="97"/>
                    <a:pt x="222" y="97"/>
                    <a:pt x="222" y="97"/>
                  </a:cubicBezTo>
                  <a:cubicBezTo>
                    <a:pt x="222" y="97"/>
                    <a:pt x="222" y="97"/>
                    <a:pt x="222" y="97"/>
                  </a:cubicBezTo>
                  <a:cubicBezTo>
                    <a:pt x="222" y="97"/>
                    <a:pt x="222" y="97"/>
                    <a:pt x="222" y="97"/>
                  </a:cubicBezTo>
                  <a:cubicBezTo>
                    <a:pt x="223" y="97"/>
                    <a:pt x="223" y="97"/>
                    <a:pt x="223" y="97"/>
                  </a:cubicBezTo>
                  <a:cubicBezTo>
                    <a:pt x="223" y="97"/>
                    <a:pt x="224" y="97"/>
                    <a:pt x="224" y="97"/>
                  </a:cubicBezTo>
                  <a:cubicBezTo>
                    <a:pt x="224" y="97"/>
                    <a:pt x="225" y="96"/>
                    <a:pt x="225" y="96"/>
                  </a:cubicBezTo>
                  <a:cubicBezTo>
                    <a:pt x="226" y="96"/>
                    <a:pt x="226" y="96"/>
                    <a:pt x="227" y="96"/>
                  </a:cubicBezTo>
                  <a:cubicBezTo>
                    <a:pt x="227" y="96"/>
                    <a:pt x="227" y="96"/>
                    <a:pt x="228" y="96"/>
                  </a:cubicBezTo>
                  <a:cubicBezTo>
                    <a:pt x="228" y="96"/>
                    <a:pt x="228" y="96"/>
                    <a:pt x="228" y="96"/>
                  </a:cubicBezTo>
                  <a:cubicBezTo>
                    <a:pt x="228" y="95"/>
                    <a:pt x="228" y="95"/>
                    <a:pt x="228" y="95"/>
                  </a:cubicBezTo>
                  <a:cubicBezTo>
                    <a:pt x="228" y="95"/>
                    <a:pt x="228" y="95"/>
                    <a:pt x="228" y="95"/>
                  </a:cubicBezTo>
                  <a:cubicBezTo>
                    <a:pt x="229" y="95"/>
                    <a:pt x="229" y="95"/>
                    <a:pt x="229" y="95"/>
                  </a:cubicBezTo>
                  <a:cubicBezTo>
                    <a:pt x="229" y="95"/>
                    <a:pt x="229" y="95"/>
                    <a:pt x="229" y="95"/>
                  </a:cubicBezTo>
                  <a:cubicBezTo>
                    <a:pt x="230" y="95"/>
                    <a:pt x="230" y="95"/>
                    <a:pt x="230" y="95"/>
                  </a:cubicBezTo>
                  <a:cubicBezTo>
                    <a:pt x="231" y="95"/>
                    <a:pt x="231" y="95"/>
                    <a:pt x="231" y="95"/>
                  </a:cubicBezTo>
                  <a:cubicBezTo>
                    <a:pt x="231" y="95"/>
                    <a:pt x="231" y="95"/>
                    <a:pt x="231" y="95"/>
                  </a:cubicBezTo>
                  <a:cubicBezTo>
                    <a:pt x="231" y="95"/>
                    <a:pt x="231" y="95"/>
                    <a:pt x="231" y="95"/>
                  </a:cubicBezTo>
                  <a:cubicBezTo>
                    <a:pt x="232" y="95"/>
                    <a:pt x="232" y="95"/>
                    <a:pt x="232" y="95"/>
                  </a:cubicBezTo>
                  <a:cubicBezTo>
                    <a:pt x="232" y="95"/>
                    <a:pt x="233" y="94"/>
                    <a:pt x="234" y="94"/>
                  </a:cubicBezTo>
                  <a:cubicBezTo>
                    <a:pt x="234" y="94"/>
                    <a:pt x="235" y="94"/>
                    <a:pt x="235" y="94"/>
                  </a:cubicBezTo>
                  <a:cubicBezTo>
                    <a:pt x="236" y="94"/>
                    <a:pt x="236" y="94"/>
                    <a:pt x="236" y="94"/>
                  </a:cubicBezTo>
                  <a:cubicBezTo>
                    <a:pt x="236" y="94"/>
                    <a:pt x="236" y="94"/>
                    <a:pt x="236" y="94"/>
                  </a:cubicBezTo>
                  <a:cubicBezTo>
                    <a:pt x="236" y="94"/>
                    <a:pt x="236" y="94"/>
                    <a:pt x="236" y="94"/>
                  </a:cubicBezTo>
                  <a:cubicBezTo>
                    <a:pt x="237" y="94"/>
                    <a:pt x="238" y="94"/>
                    <a:pt x="239" y="93"/>
                  </a:cubicBezTo>
                  <a:cubicBezTo>
                    <a:pt x="240" y="93"/>
                    <a:pt x="240" y="93"/>
                    <a:pt x="240" y="93"/>
                  </a:cubicBezTo>
                  <a:cubicBezTo>
                    <a:pt x="241" y="93"/>
                    <a:pt x="241" y="93"/>
                    <a:pt x="241" y="93"/>
                  </a:cubicBezTo>
                  <a:cubicBezTo>
                    <a:pt x="241" y="93"/>
                    <a:pt x="241" y="93"/>
                    <a:pt x="241" y="93"/>
                  </a:cubicBezTo>
                  <a:cubicBezTo>
                    <a:pt x="241" y="93"/>
                    <a:pt x="242" y="93"/>
                    <a:pt x="242" y="93"/>
                  </a:cubicBezTo>
                  <a:cubicBezTo>
                    <a:pt x="243" y="93"/>
                    <a:pt x="243" y="93"/>
                    <a:pt x="244" y="93"/>
                  </a:cubicBezTo>
                  <a:cubicBezTo>
                    <a:pt x="244" y="93"/>
                    <a:pt x="245" y="93"/>
                    <a:pt x="246" y="93"/>
                  </a:cubicBezTo>
                  <a:cubicBezTo>
                    <a:pt x="246" y="93"/>
                    <a:pt x="246" y="93"/>
                    <a:pt x="246" y="93"/>
                  </a:cubicBezTo>
                  <a:cubicBezTo>
                    <a:pt x="246" y="93"/>
                    <a:pt x="246" y="93"/>
                    <a:pt x="246" y="93"/>
                  </a:cubicBezTo>
                  <a:cubicBezTo>
                    <a:pt x="246" y="93"/>
                    <a:pt x="247" y="93"/>
                    <a:pt x="248" y="93"/>
                  </a:cubicBezTo>
                  <a:cubicBezTo>
                    <a:pt x="248" y="92"/>
                    <a:pt x="249" y="92"/>
                    <a:pt x="249" y="92"/>
                  </a:cubicBezTo>
                  <a:cubicBezTo>
                    <a:pt x="250" y="92"/>
                    <a:pt x="250" y="92"/>
                    <a:pt x="251" y="92"/>
                  </a:cubicBezTo>
                  <a:cubicBezTo>
                    <a:pt x="251" y="92"/>
                    <a:pt x="251" y="92"/>
                    <a:pt x="251" y="92"/>
                  </a:cubicBezTo>
                  <a:cubicBezTo>
                    <a:pt x="252" y="92"/>
                    <a:pt x="252" y="92"/>
                    <a:pt x="252" y="92"/>
                  </a:cubicBezTo>
                  <a:cubicBezTo>
                    <a:pt x="252" y="92"/>
                    <a:pt x="252" y="92"/>
                    <a:pt x="252" y="92"/>
                  </a:cubicBezTo>
                  <a:cubicBezTo>
                    <a:pt x="253" y="92"/>
                    <a:pt x="253" y="92"/>
                    <a:pt x="254" y="92"/>
                  </a:cubicBezTo>
                  <a:cubicBezTo>
                    <a:pt x="254" y="92"/>
                    <a:pt x="255" y="92"/>
                    <a:pt x="255" y="92"/>
                  </a:cubicBezTo>
                  <a:cubicBezTo>
                    <a:pt x="256" y="92"/>
                    <a:pt x="256" y="92"/>
                    <a:pt x="257" y="92"/>
                  </a:cubicBezTo>
                  <a:cubicBezTo>
                    <a:pt x="257" y="92"/>
                    <a:pt x="257" y="92"/>
                    <a:pt x="257" y="92"/>
                  </a:cubicBezTo>
                  <a:cubicBezTo>
                    <a:pt x="257" y="92"/>
                    <a:pt x="257" y="92"/>
                    <a:pt x="257" y="92"/>
                  </a:cubicBezTo>
                  <a:cubicBezTo>
                    <a:pt x="257" y="92"/>
                    <a:pt x="257" y="92"/>
                    <a:pt x="257" y="92"/>
                  </a:cubicBezTo>
                  <a:cubicBezTo>
                    <a:pt x="257" y="92"/>
                    <a:pt x="257" y="92"/>
                    <a:pt x="257" y="92"/>
                  </a:cubicBezTo>
                  <a:cubicBezTo>
                    <a:pt x="258" y="92"/>
                    <a:pt x="258" y="92"/>
                    <a:pt x="258" y="92"/>
                  </a:cubicBezTo>
                  <a:cubicBezTo>
                    <a:pt x="259" y="92"/>
                    <a:pt x="259" y="92"/>
                    <a:pt x="260" y="92"/>
                  </a:cubicBezTo>
                  <a:cubicBezTo>
                    <a:pt x="260" y="92"/>
                    <a:pt x="261" y="92"/>
                    <a:pt x="261" y="92"/>
                  </a:cubicBezTo>
                  <a:cubicBezTo>
                    <a:pt x="262" y="92"/>
                    <a:pt x="262" y="92"/>
                    <a:pt x="263" y="92"/>
                  </a:cubicBezTo>
                  <a:cubicBezTo>
                    <a:pt x="263" y="92"/>
                    <a:pt x="264" y="92"/>
                    <a:pt x="264" y="92"/>
                  </a:cubicBezTo>
                  <a:cubicBezTo>
                    <a:pt x="265" y="91"/>
                    <a:pt x="265" y="91"/>
                    <a:pt x="266" y="91"/>
                  </a:cubicBezTo>
                  <a:cubicBezTo>
                    <a:pt x="266" y="91"/>
                    <a:pt x="267" y="91"/>
                    <a:pt x="267" y="91"/>
                  </a:cubicBezTo>
                  <a:cubicBezTo>
                    <a:pt x="268" y="91"/>
                    <a:pt x="268" y="91"/>
                    <a:pt x="268" y="91"/>
                  </a:cubicBezTo>
                  <a:cubicBezTo>
                    <a:pt x="268" y="91"/>
                    <a:pt x="268" y="91"/>
                    <a:pt x="268" y="91"/>
                  </a:cubicBezTo>
                  <a:cubicBezTo>
                    <a:pt x="269" y="91"/>
                    <a:pt x="269" y="91"/>
                    <a:pt x="269" y="91"/>
                  </a:cubicBezTo>
                  <a:cubicBezTo>
                    <a:pt x="269" y="91"/>
                    <a:pt x="269" y="91"/>
                    <a:pt x="269" y="91"/>
                  </a:cubicBezTo>
                  <a:cubicBezTo>
                    <a:pt x="270" y="91"/>
                    <a:pt x="270" y="91"/>
                    <a:pt x="270" y="91"/>
                  </a:cubicBezTo>
                  <a:cubicBezTo>
                    <a:pt x="271" y="91"/>
                    <a:pt x="271" y="91"/>
                    <a:pt x="271" y="91"/>
                  </a:cubicBezTo>
                  <a:cubicBezTo>
                    <a:pt x="272" y="91"/>
                    <a:pt x="272" y="91"/>
                    <a:pt x="272" y="91"/>
                  </a:cubicBezTo>
                  <a:cubicBezTo>
                    <a:pt x="273" y="91"/>
                    <a:pt x="273" y="91"/>
                    <a:pt x="273" y="91"/>
                  </a:cubicBezTo>
                  <a:cubicBezTo>
                    <a:pt x="273" y="91"/>
                    <a:pt x="273" y="91"/>
                    <a:pt x="274" y="91"/>
                  </a:cubicBezTo>
                  <a:cubicBezTo>
                    <a:pt x="274" y="91"/>
                    <a:pt x="275" y="91"/>
                    <a:pt x="275" y="91"/>
                  </a:cubicBezTo>
                  <a:cubicBezTo>
                    <a:pt x="275" y="91"/>
                    <a:pt x="276" y="91"/>
                    <a:pt x="276" y="91"/>
                  </a:cubicBezTo>
                  <a:cubicBezTo>
                    <a:pt x="277" y="91"/>
                    <a:pt x="277" y="91"/>
                    <a:pt x="278" y="91"/>
                  </a:cubicBezTo>
                  <a:cubicBezTo>
                    <a:pt x="278" y="91"/>
                    <a:pt x="278" y="91"/>
                    <a:pt x="279" y="91"/>
                  </a:cubicBezTo>
                  <a:cubicBezTo>
                    <a:pt x="279" y="91"/>
                    <a:pt x="279" y="91"/>
                    <a:pt x="279" y="91"/>
                  </a:cubicBezTo>
                  <a:cubicBezTo>
                    <a:pt x="279" y="91"/>
                    <a:pt x="279" y="91"/>
                    <a:pt x="279" y="91"/>
                  </a:cubicBezTo>
                  <a:cubicBezTo>
                    <a:pt x="280" y="91"/>
                    <a:pt x="280" y="91"/>
                    <a:pt x="280" y="91"/>
                  </a:cubicBezTo>
                  <a:cubicBezTo>
                    <a:pt x="280" y="91"/>
                    <a:pt x="281" y="91"/>
                    <a:pt x="281" y="91"/>
                  </a:cubicBezTo>
                  <a:cubicBezTo>
                    <a:pt x="281" y="91"/>
                    <a:pt x="282" y="91"/>
                    <a:pt x="282" y="91"/>
                  </a:cubicBezTo>
                  <a:cubicBezTo>
                    <a:pt x="283" y="92"/>
                    <a:pt x="283" y="92"/>
                    <a:pt x="283" y="92"/>
                  </a:cubicBezTo>
                  <a:cubicBezTo>
                    <a:pt x="284" y="92"/>
                    <a:pt x="284" y="92"/>
                    <a:pt x="284" y="92"/>
                  </a:cubicBezTo>
                  <a:cubicBezTo>
                    <a:pt x="284" y="92"/>
                    <a:pt x="284" y="92"/>
                    <a:pt x="284" y="92"/>
                  </a:cubicBezTo>
                  <a:cubicBezTo>
                    <a:pt x="284" y="92"/>
                    <a:pt x="284" y="92"/>
                    <a:pt x="284" y="92"/>
                  </a:cubicBezTo>
                  <a:cubicBezTo>
                    <a:pt x="285" y="92"/>
                    <a:pt x="285" y="92"/>
                    <a:pt x="285" y="92"/>
                  </a:cubicBezTo>
                  <a:cubicBezTo>
                    <a:pt x="286" y="92"/>
                    <a:pt x="286" y="92"/>
                    <a:pt x="286" y="92"/>
                  </a:cubicBezTo>
                  <a:cubicBezTo>
                    <a:pt x="287" y="92"/>
                    <a:pt x="287" y="92"/>
                    <a:pt x="287" y="92"/>
                  </a:cubicBezTo>
                  <a:cubicBezTo>
                    <a:pt x="288" y="92"/>
                    <a:pt x="288" y="92"/>
                    <a:pt x="288" y="92"/>
                  </a:cubicBezTo>
                  <a:cubicBezTo>
                    <a:pt x="288" y="92"/>
                    <a:pt x="288" y="92"/>
                    <a:pt x="288" y="92"/>
                  </a:cubicBezTo>
                  <a:cubicBezTo>
                    <a:pt x="288" y="92"/>
                    <a:pt x="288" y="92"/>
                    <a:pt x="288" y="92"/>
                  </a:cubicBezTo>
                  <a:cubicBezTo>
                    <a:pt x="289" y="92"/>
                    <a:pt x="289" y="92"/>
                    <a:pt x="289" y="92"/>
                  </a:cubicBezTo>
                  <a:cubicBezTo>
                    <a:pt x="290" y="92"/>
                    <a:pt x="290" y="92"/>
                    <a:pt x="290" y="92"/>
                  </a:cubicBezTo>
                  <a:cubicBezTo>
                    <a:pt x="291" y="92"/>
                    <a:pt x="291" y="92"/>
                    <a:pt x="291" y="92"/>
                  </a:cubicBezTo>
                  <a:cubicBezTo>
                    <a:pt x="292" y="92"/>
                    <a:pt x="292" y="92"/>
                    <a:pt x="292" y="92"/>
                  </a:cubicBezTo>
                  <a:cubicBezTo>
                    <a:pt x="292" y="92"/>
                    <a:pt x="292" y="92"/>
                    <a:pt x="292" y="92"/>
                  </a:cubicBezTo>
                  <a:cubicBezTo>
                    <a:pt x="292" y="92"/>
                    <a:pt x="292" y="92"/>
                    <a:pt x="292" y="92"/>
                  </a:cubicBezTo>
                  <a:cubicBezTo>
                    <a:pt x="292" y="92"/>
                    <a:pt x="292" y="92"/>
                    <a:pt x="292" y="92"/>
                  </a:cubicBezTo>
                  <a:cubicBezTo>
                    <a:pt x="293" y="92"/>
                    <a:pt x="293" y="92"/>
                    <a:pt x="293" y="92"/>
                  </a:cubicBezTo>
                  <a:cubicBezTo>
                    <a:pt x="294" y="92"/>
                    <a:pt x="294" y="92"/>
                    <a:pt x="294" y="92"/>
                  </a:cubicBezTo>
                  <a:cubicBezTo>
                    <a:pt x="295" y="92"/>
                    <a:pt x="295" y="92"/>
                    <a:pt x="295" y="92"/>
                  </a:cubicBezTo>
                  <a:cubicBezTo>
                    <a:pt x="295" y="92"/>
                    <a:pt x="295" y="92"/>
                    <a:pt x="295" y="92"/>
                  </a:cubicBezTo>
                  <a:cubicBezTo>
                    <a:pt x="296" y="93"/>
                    <a:pt x="296" y="93"/>
                    <a:pt x="296" y="93"/>
                  </a:cubicBezTo>
                  <a:cubicBezTo>
                    <a:pt x="296" y="93"/>
                    <a:pt x="296" y="93"/>
                    <a:pt x="296" y="93"/>
                  </a:cubicBezTo>
                  <a:cubicBezTo>
                    <a:pt x="296" y="93"/>
                    <a:pt x="296" y="93"/>
                    <a:pt x="296" y="93"/>
                  </a:cubicBezTo>
                  <a:cubicBezTo>
                    <a:pt x="296" y="93"/>
                    <a:pt x="296" y="93"/>
                    <a:pt x="296" y="93"/>
                  </a:cubicBezTo>
                  <a:cubicBezTo>
                    <a:pt x="296" y="93"/>
                    <a:pt x="296" y="93"/>
                    <a:pt x="296" y="93"/>
                  </a:cubicBezTo>
                  <a:cubicBezTo>
                    <a:pt x="297" y="93"/>
                    <a:pt x="297" y="93"/>
                    <a:pt x="297" y="93"/>
                  </a:cubicBezTo>
                  <a:cubicBezTo>
                    <a:pt x="297" y="93"/>
                    <a:pt x="297" y="93"/>
                    <a:pt x="297" y="93"/>
                  </a:cubicBezTo>
                  <a:cubicBezTo>
                    <a:pt x="298" y="93"/>
                    <a:pt x="298" y="93"/>
                    <a:pt x="298" y="93"/>
                  </a:cubicBezTo>
                  <a:cubicBezTo>
                    <a:pt x="299" y="93"/>
                    <a:pt x="299" y="93"/>
                    <a:pt x="299" y="93"/>
                  </a:cubicBezTo>
                  <a:cubicBezTo>
                    <a:pt x="299" y="93"/>
                    <a:pt x="299" y="93"/>
                    <a:pt x="299" y="93"/>
                  </a:cubicBezTo>
                  <a:cubicBezTo>
                    <a:pt x="300" y="93"/>
                    <a:pt x="300" y="93"/>
                    <a:pt x="300" y="93"/>
                  </a:cubicBezTo>
                  <a:cubicBezTo>
                    <a:pt x="300" y="93"/>
                    <a:pt x="300" y="93"/>
                    <a:pt x="300" y="93"/>
                  </a:cubicBezTo>
                  <a:cubicBezTo>
                    <a:pt x="300" y="93"/>
                    <a:pt x="300" y="93"/>
                    <a:pt x="300" y="93"/>
                  </a:cubicBezTo>
                  <a:cubicBezTo>
                    <a:pt x="300" y="93"/>
                    <a:pt x="300" y="93"/>
                    <a:pt x="300" y="93"/>
                  </a:cubicBezTo>
                  <a:cubicBezTo>
                    <a:pt x="300" y="93"/>
                    <a:pt x="300" y="93"/>
                    <a:pt x="300" y="93"/>
                  </a:cubicBezTo>
                  <a:cubicBezTo>
                    <a:pt x="301" y="93"/>
                    <a:pt x="301" y="93"/>
                    <a:pt x="301" y="93"/>
                  </a:cubicBezTo>
                  <a:cubicBezTo>
                    <a:pt x="301" y="93"/>
                    <a:pt x="301" y="93"/>
                    <a:pt x="301" y="93"/>
                  </a:cubicBezTo>
                  <a:cubicBezTo>
                    <a:pt x="302" y="94"/>
                    <a:pt x="302" y="94"/>
                    <a:pt x="302" y="94"/>
                  </a:cubicBezTo>
                  <a:cubicBezTo>
                    <a:pt x="302" y="94"/>
                    <a:pt x="302" y="94"/>
                    <a:pt x="302" y="94"/>
                  </a:cubicBezTo>
                  <a:cubicBezTo>
                    <a:pt x="303" y="94"/>
                    <a:pt x="303" y="94"/>
                    <a:pt x="303" y="94"/>
                  </a:cubicBezTo>
                  <a:cubicBezTo>
                    <a:pt x="303" y="94"/>
                    <a:pt x="303" y="94"/>
                    <a:pt x="303" y="94"/>
                  </a:cubicBezTo>
                  <a:cubicBezTo>
                    <a:pt x="303" y="94"/>
                    <a:pt x="303" y="94"/>
                    <a:pt x="303" y="94"/>
                  </a:cubicBezTo>
                  <a:cubicBezTo>
                    <a:pt x="303" y="94"/>
                    <a:pt x="303" y="94"/>
                    <a:pt x="303" y="94"/>
                  </a:cubicBezTo>
                  <a:cubicBezTo>
                    <a:pt x="303" y="94"/>
                    <a:pt x="303" y="94"/>
                    <a:pt x="303" y="94"/>
                  </a:cubicBezTo>
                  <a:cubicBezTo>
                    <a:pt x="304" y="94"/>
                    <a:pt x="304" y="94"/>
                    <a:pt x="304" y="94"/>
                  </a:cubicBezTo>
                  <a:cubicBezTo>
                    <a:pt x="305" y="94"/>
                    <a:pt x="305" y="94"/>
                    <a:pt x="305" y="94"/>
                  </a:cubicBezTo>
                  <a:cubicBezTo>
                    <a:pt x="305" y="94"/>
                    <a:pt x="305" y="94"/>
                    <a:pt x="305" y="94"/>
                  </a:cubicBezTo>
                  <a:cubicBezTo>
                    <a:pt x="305" y="94"/>
                    <a:pt x="305" y="94"/>
                    <a:pt x="305" y="94"/>
                  </a:cubicBezTo>
                  <a:cubicBezTo>
                    <a:pt x="306" y="95"/>
                    <a:pt x="306" y="95"/>
                    <a:pt x="306" y="95"/>
                  </a:cubicBezTo>
                  <a:cubicBezTo>
                    <a:pt x="306" y="95"/>
                    <a:pt x="306" y="95"/>
                    <a:pt x="306" y="95"/>
                  </a:cubicBezTo>
                  <a:cubicBezTo>
                    <a:pt x="306" y="95"/>
                    <a:pt x="306" y="95"/>
                    <a:pt x="306" y="95"/>
                  </a:cubicBezTo>
                  <a:cubicBezTo>
                    <a:pt x="307" y="95"/>
                    <a:pt x="307" y="95"/>
                    <a:pt x="307" y="95"/>
                  </a:cubicBezTo>
                  <a:cubicBezTo>
                    <a:pt x="307" y="95"/>
                    <a:pt x="307" y="95"/>
                    <a:pt x="307" y="95"/>
                  </a:cubicBezTo>
                  <a:cubicBezTo>
                    <a:pt x="307" y="95"/>
                    <a:pt x="307" y="95"/>
                    <a:pt x="307" y="95"/>
                  </a:cubicBezTo>
                  <a:cubicBezTo>
                    <a:pt x="308" y="95"/>
                    <a:pt x="308" y="95"/>
                    <a:pt x="308" y="95"/>
                  </a:cubicBezTo>
                  <a:cubicBezTo>
                    <a:pt x="308" y="95"/>
                    <a:pt x="309" y="96"/>
                    <a:pt x="309" y="96"/>
                  </a:cubicBezTo>
                  <a:cubicBezTo>
                    <a:pt x="310" y="96"/>
                    <a:pt x="310" y="96"/>
                    <a:pt x="310" y="96"/>
                  </a:cubicBezTo>
                  <a:cubicBezTo>
                    <a:pt x="310" y="96"/>
                    <a:pt x="310" y="96"/>
                    <a:pt x="310" y="96"/>
                  </a:cubicBezTo>
                  <a:cubicBezTo>
                    <a:pt x="310" y="96"/>
                    <a:pt x="310" y="96"/>
                    <a:pt x="310" y="96"/>
                  </a:cubicBezTo>
                  <a:cubicBezTo>
                    <a:pt x="310" y="96"/>
                    <a:pt x="310" y="96"/>
                    <a:pt x="310" y="96"/>
                  </a:cubicBezTo>
                  <a:cubicBezTo>
                    <a:pt x="311" y="97"/>
                    <a:pt x="311" y="97"/>
                    <a:pt x="311" y="97"/>
                  </a:cubicBezTo>
                  <a:cubicBezTo>
                    <a:pt x="311" y="97"/>
                    <a:pt x="311" y="97"/>
                    <a:pt x="311" y="97"/>
                  </a:cubicBezTo>
                  <a:cubicBezTo>
                    <a:pt x="312" y="97"/>
                    <a:pt x="312" y="97"/>
                    <a:pt x="312" y="97"/>
                  </a:cubicBezTo>
                  <a:cubicBezTo>
                    <a:pt x="312" y="97"/>
                    <a:pt x="312" y="97"/>
                    <a:pt x="312" y="97"/>
                  </a:cubicBezTo>
                  <a:cubicBezTo>
                    <a:pt x="312" y="97"/>
                    <a:pt x="312" y="97"/>
                    <a:pt x="312" y="97"/>
                  </a:cubicBezTo>
                  <a:cubicBezTo>
                    <a:pt x="312" y="97"/>
                    <a:pt x="312" y="97"/>
                    <a:pt x="312" y="97"/>
                  </a:cubicBezTo>
                  <a:cubicBezTo>
                    <a:pt x="312" y="98"/>
                    <a:pt x="312" y="98"/>
                    <a:pt x="312" y="98"/>
                  </a:cubicBezTo>
                  <a:cubicBezTo>
                    <a:pt x="313" y="98"/>
                    <a:pt x="313" y="98"/>
                    <a:pt x="313" y="98"/>
                  </a:cubicBezTo>
                  <a:cubicBezTo>
                    <a:pt x="313" y="98"/>
                    <a:pt x="313" y="98"/>
                    <a:pt x="313" y="98"/>
                  </a:cubicBezTo>
                  <a:cubicBezTo>
                    <a:pt x="313" y="99"/>
                    <a:pt x="313" y="99"/>
                    <a:pt x="313" y="99"/>
                  </a:cubicBezTo>
                  <a:cubicBezTo>
                    <a:pt x="313" y="99"/>
                    <a:pt x="313" y="99"/>
                    <a:pt x="313" y="99"/>
                  </a:cubicBezTo>
                  <a:cubicBezTo>
                    <a:pt x="313" y="99"/>
                    <a:pt x="313" y="99"/>
                    <a:pt x="313" y="99"/>
                  </a:cubicBezTo>
                  <a:cubicBezTo>
                    <a:pt x="313" y="99"/>
                    <a:pt x="313" y="99"/>
                    <a:pt x="313" y="99"/>
                  </a:cubicBezTo>
                  <a:cubicBezTo>
                    <a:pt x="314" y="100"/>
                    <a:pt x="314" y="100"/>
                    <a:pt x="314" y="100"/>
                  </a:cubicBezTo>
                  <a:cubicBezTo>
                    <a:pt x="314" y="101"/>
                    <a:pt x="314" y="101"/>
                    <a:pt x="314" y="102"/>
                  </a:cubicBezTo>
                  <a:cubicBezTo>
                    <a:pt x="313" y="103"/>
                    <a:pt x="312" y="105"/>
                    <a:pt x="309" y="106"/>
                  </a:cubicBezTo>
                  <a:cubicBezTo>
                    <a:pt x="307" y="108"/>
                    <a:pt x="304" y="109"/>
                    <a:pt x="300" y="111"/>
                  </a:cubicBezTo>
                  <a:cubicBezTo>
                    <a:pt x="295" y="112"/>
                    <a:pt x="292" y="114"/>
                    <a:pt x="289" y="115"/>
                  </a:cubicBezTo>
                  <a:cubicBezTo>
                    <a:pt x="287" y="116"/>
                    <a:pt x="284" y="117"/>
                    <a:pt x="283" y="118"/>
                  </a:cubicBezTo>
                  <a:cubicBezTo>
                    <a:pt x="282" y="119"/>
                    <a:pt x="281" y="120"/>
                    <a:pt x="281" y="121"/>
                  </a:cubicBezTo>
                  <a:cubicBezTo>
                    <a:pt x="280" y="123"/>
                    <a:pt x="281" y="124"/>
                    <a:pt x="282" y="126"/>
                  </a:cubicBezTo>
                  <a:cubicBezTo>
                    <a:pt x="283" y="127"/>
                    <a:pt x="284" y="128"/>
                    <a:pt x="286" y="129"/>
                  </a:cubicBezTo>
                  <a:cubicBezTo>
                    <a:pt x="288" y="130"/>
                    <a:pt x="290" y="130"/>
                    <a:pt x="292" y="131"/>
                  </a:cubicBezTo>
                  <a:cubicBezTo>
                    <a:pt x="295" y="131"/>
                    <a:pt x="297" y="131"/>
                    <a:pt x="299" y="131"/>
                  </a:cubicBezTo>
                  <a:cubicBezTo>
                    <a:pt x="302" y="131"/>
                    <a:pt x="304" y="131"/>
                    <a:pt x="305" y="131"/>
                  </a:cubicBezTo>
                  <a:cubicBezTo>
                    <a:pt x="306" y="131"/>
                    <a:pt x="312" y="131"/>
                    <a:pt x="321" y="131"/>
                  </a:cubicBezTo>
                  <a:cubicBezTo>
                    <a:pt x="322" y="131"/>
                    <a:pt x="323" y="131"/>
                    <a:pt x="324" y="131"/>
                  </a:cubicBezTo>
                  <a:cubicBezTo>
                    <a:pt x="326" y="131"/>
                    <a:pt x="327" y="131"/>
                    <a:pt x="328" y="131"/>
                  </a:cubicBezTo>
                  <a:cubicBezTo>
                    <a:pt x="330" y="131"/>
                    <a:pt x="333" y="131"/>
                    <a:pt x="336" y="131"/>
                  </a:cubicBezTo>
                  <a:cubicBezTo>
                    <a:pt x="336" y="131"/>
                    <a:pt x="336" y="131"/>
                    <a:pt x="336" y="131"/>
                  </a:cubicBezTo>
                  <a:cubicBezTo>
                    <a:pt x="337" y="131"/>
                    <a:pt x="339" y="131"/>
                    <a:pt x="340" y="131"/>
                  </a:cubicBezTo>
                  <a:cubicBezTo>
                    <a:pt x="340" y="131"/>
                    <a:pt x="340" y="131"/>
                    <a:pt x="340" y="131"/>
                  </a:cubicBezTo>
                  <a:cubicBezTo>
                    <a:pt x="342" y="131"/>
                    <a:pt x="343" y="131"/>
                    <a:pt x="344" y="131"/>
                  </a:cubicBezTo>
                  <a:cubicBezTo>
                    <a:pt x="345" y="131"/>
                    <a:pt x="345" y="131"/>
                    <a:pt x="345" y="131"/>
                  </a:cubicBezTo>
                  <a:cubicBezTo>
                    <a:pt x="351" y="130"/>
                    <a:pt x="358" y="130"/>
                    <a:pt x="364" y="130"/>
                  </a:cubicBezTo>
                  <a:cubicBezTo>
                    <a:pt x="380" y="130"/>
                    <a:pt x="396" y="130"/>
                    <a:pt x="411" y="129"/>
                  </a:cubicBezTo>
                  <a:cubicBezTo>
                    <a:pt x="426" y="129"/>
                    <a:pt x="440" y="129"/>
                    <a:pt x="450" y="128"/>
                  </a:cubicBezTo>
                  <a:cubicBezTo>
                    <a:pt x="460" y="128"/>
                    <a:pt x="467" y="127"/>
                    <a:pt x="473" y="127"/>
                  </a:cubicBezTo>
                  <a:cubicBezTo>
                    <a:pt x="478" y="126"/>
                    <a:pt x="482" y="125"/>
                    <a:pt x="484" y="124"/>
                  </a:cubicBezTo>
                  <a:cubicBezTo>
                    <a:pt x="486" y="124"/>
                    <a:pt x="487" y="123"/>
                    <a:pt x="488" y="122"/>
                  </a:cubicBezTo>
                  <a:cubicBezTo>
                    <a:pt x="488" y="122"/>
                    <a:pt x="488" y="122"/>
                    <a:pt x="488" y="122"/>
                  </a:cubicBezTo>
                  <a:cubicBezTo>
                    <a:pt x="488" y="121"/>
                    <a:pt x="490" y="119"/>
                    <a:pt x="492" y="116"/>
                  </a:cubicBezTo>
                  <a:cubicBezTo>
                    <a:pt x="494" y="113"/>
                    <a:pt x="498" y="109"/>
                    <a:pt x="501" y="105"/>
                  </a:cubicBezTo>
                  <a:cubicBezTo>
                    <a:pt x="504" y="101"/>
                    <a:pt x="508" y="97"/>
                    <a:pt x="512" y="93"/>
                  </a:cubicBezTo>
                  <a:cubicBezTo>
                    <a:pt x="515" y="89"/>
                    <a:pt x="519" y="86"/>
                    <a:pt x="522" y="84"/>
                  </a:cubicBezTo>
                  <a:cubicBezTo>
                    <a:pt x="524" y="83"/>
                    <a:pt x="525" y="82"/>
                    <a:pt x="527" y="82"/>
                  </a:cubicBezTo>
                  <a:cubicBezTo>
                    <a:pt x="528" y="81"/>
                    <a:pt x="530" y="81"/>
                    <a:pt x="532" y="80"/>
                  </a:cubicBezTo>
                  <a:cubicBezTo>
                    <a:pt x="534" y="80"/>
                    <a:pt x="536" y="80"/>
                    <a:pt x="538" y="79"/>
                  </a:cubicBezTo>
                  <a:cubicBezTo>
                    <a:pt x="541" y="79"/>
                    <a:pt x="543" y="79"/>
                    <a:pt x="545" y="79"/>
                  </a:cubicBezTo>
                  <a:cubicBezTo>
                    <a:pt x="549" y="79"/>
                    <a:pt x="552" y="79"/>
                    <a:pt x="556" y="79"/>
                  </a:cubicBezTo>
                  <a:cubicBezTo>
                    <a:pt x="559" y="79"/>
                    <a:pt x="563" y="80"/>
                    <a:pt x="567" y="80"/>
                  </a:cubicBezTo>
                  <a:cubicBezTo>
                    <a:pt x="570" y="81"/>
                    <a:pt x="574" y="81"/>
                    <a:pt x="578" y="81"/>
                  </a:cubicBezTo>
                  <a:cubicBezTo>
                    <a:pt x="581" y="82"/>
                    <a:pt x="585" y="82"/>
                    <a:pt x="588" y="83"/>
                  </a:cubicBezTo>
                  <a:cubicBezTo>
                    <a:pt x="590" y="83"/>
                    <a:pt x="592" y="83"/>
                    <a:pt x="594" y="84"/>
                  </a:cubicBezTo>
                  <a:cubicBezTo>
                    <a:pt x="596" y="84"/>
                    <a:pt x="598" y="84"/>
                    <a:pt x="600" y="84"/>
                  </a:cubicBezTo>
                  <a:cubicBezTo>
                    <a:pt x="601" y="84"/>
                    <a:pt x="602" y="84"/>
                    <a:pt x="603" y="84"/>
                  </a:cubicBezTo>
                  <a:cubicBezTo>
                    <a:pt x="604" y="84"/>
                    <a:pt x="605" y="84"/>
                    <a:pt x="606" y="84"/>
                  </a:cubicBezTo>
                  <a:cubicBezTo>
                    <a:pt x="608" y="84"/>
                    <a:pt x="609" y="84"/>
                    <a:pt x="611" y="84"/>
                  </a:cubicBezTo>
                  <a:cubicBezTo>
                    <a:pt x="615" y="84"/>
                    <a:pt x="618" y="84"/>
                    <a:pt x="621" y="84"/>
                  </a:cubicBezTo>
                  <a:cubicBezTo>
                    <a:pt x="621" y="84"/>
                    <a:pt x="621" y="84"/>
                    <a:pt x="621" y="84"/>
                  </a:cubicBezTo>
                  <a:cubicBezTo>
                    <a:pt x="622" y="84"/>
                    <a:pt x="623" y="84"/>
                    <a:pt x="624" y="84"/>
                  </a:cubicBezTo>
                  <a:cubicBezTo>
                    <a:pt x="627" y="83"/>
                    <a:pt x="629" y="83"/>
                    <a:pt x="632" y="83"/>
                  </a:cubicBezTo>
                  <a:cubicBezTo>
                    <a:pt x="633" y="82"/>
                    <a:pt x="635" y="82"/>
                    <a:pt x="637" y="82"/>
                  </a:cubicBezTo>
                  <a:cubicBezTo>
                    <a:pt x="637" y="82"/>
                    <a:pt x="637" y="82"/>
                    <a:pt x="637" y="82"/>
                  </a:cubicBezTo>
                  <a:cubicBezTo>
                    <a:pt x="639" y="81"/>
                    <a:pt x="641" y="81"/>
                    <a:pt x="644" y="80"/>
                  </a:cubicBezTo>
                  <a:cubicBezTo>
                    <a:pt x="644" y="80"/>
                    <a:pt x="645" y="80"/>
                    <a:pt x="646" y="80"/>
                  </a:cubicBezTo>
                  <a:cubicBezTo>
                    <a:pt x="647" y="80"/>
                    <a:pt x="649" y="79"/>
                    <a:pt x="650" y="79"/>
                  </a:cubicBezTo>
                  <a:cubicBezTo>
                    <a:pt x="652" y="79"/>
                    <a:pt x="654" y="78"/>
                    <a:pt x="656" y="78"/>
                  </a:cubicBezTo>
                  <a:cubicBezTo>
                    <a:pt x="657" y="77"/>
                    <a:pt x="659" y="77"/>
                    <a:pt x="660" y="77"/>
                  </a:cubicBezTo>
                  <a:cubicBezTo>
                    <a:pt x="660" y="77"/>
                    <a:pt x="661" y="76"/>
                    <a:pt x="661" y="76"/>
                  </a:cubicBezTo>
                  <a:cubicBezTo>
                    <a:pt x="662" y="76"/>
                    <a:pt x="663" y="76"/>
                    <a:pt x="664" y="75"/>
                  </a:cubicBezTo>
                  <a:cubicBezTo>
                    <a:pt x="665" y="75"/>
                    <a:pt x="665" y="75"/>
                    <a:pt x="665" y="75"/>
                  </a:cubicBezTo>
                  <a:cubicBezTo>
                    <a:pt x="666" y="75"/>
                    <a:pt x="667" y="74"/>
                    <a:pt x="668" y="74"/>
                  </a:cubicBezTo>
                  <a:cubicBezTo>
                    <a:pt x="669" y="74"/>
                    <a:pt x="669" y="74"/>
                    <a:pt x="669" y="74"/>
                  </a:cubicBezTo>
                  <a:cubicBezTo>
                    <a:pt x="670" y="73"/>
                    <a:pt x="670" y="73"/>
                    <a:pt x="671" y="72"/>
                  </a:cubicBezTo>
                  <a:cubicBezTo>
                    <a:pt x="672" y="72"/>
                    <a:pt x="672" y="72"/>
                    <a:pt x="672" y="72"/>
                  </a:cubicBezTo>
                  <a:cubicBezTo>
                    <a:pt x="673" y="72"/>
                    <a:pt x="674" y="71"/>
                    <a:pt x="674" y="71"/>
                  </a:cubicBezTo>
                  <a:cubicBezTo>
                    <a:pt x="674" y="71"/>
                    <a:pt x="674" y="71"/>
                    <a:pt x="674" y="71"/>
                  </a:cubicBezTo>
                  <a:cubicBezTo>
                    <a:pt x="675" y="70"/>
                    <a:pt x="675" y="70"/>
                    <a:pt x="675" y="70"/>
                  </a:cubicBezTo>
                  <a:cubicBezTo>
                    <a:pt x="675" y="70"/>
                    <a:pt x="676" y="70"/>
                    <a:pt x="676" y="69"/>
                  </a:cubicBezTo>
                  <a:cubicBezTo>
                    <a:pt x="677" y="69"/>
                    <a:pt x="677" y="69"/>
                    <a:pt x="677" y="69"/>
                  </a:cubicBezTo>
                  <a:cubicBezTo>
                    <a:pt x="677" y="68"/>
                    <a:pt x="678" y="68"/>
                    <a:pt x="678" y="67"/>
                  </a:cubicBezTo>
                  <a:cubicBezTo>
                    <a:pt x="679" y="67"/>
                    <a:pt x="679" y="67"/>
                    <a:pt x="679" y="67"/>
                  </a:cubicBezTo>
                  <a:cubicBezTo>
                    <a:pt x="679" y="67"/>
                    <a:pt x="679" y="66"/>
                    <a:pt x="680" y="66"/>
                  </a:cubicBezTo>
                  <a:cubicBezTo>
                    <a:pt x="680" y="65"/>
                    <a:pt x="680" y="65"/>
                    <a:pt x="680" y="65"/>
                  </a:cubicBezTo>
                  <a:cubicBezTo>
                    <a:pt x="681" y="64"/>
                    <a:pt x="681" y="64"/>
                    <a:pt x="681" y="64"/>
                  </a:cubicBezTo>
                  <a:cubicBezTo>
                    <a:pt x="681" y="64"/>
                    <a:pt x="681" y="63"/>
                    <a:pt x="681" y="62"/>
                  </a:cubicBezTo>
                  <a:cubicBezTo>
                    <a:pt x="681" y="62"/>
                    <a:pt x="681" y="62"/>
                    <a:pt x="681" y="62"/>
                  </a:cubicBezTo>
                  <a:cubicBezTo>
                    <a:pt x="682" y="61"/>
                    <a:pt x="682" y="61"/>
                    <a:pt x="682" y="60"/>
                  </a:cubicBezTo>
                  <a:cubicBezTo>
                    <a:pt x="682" y="60"/>
                    <a:pt x="682" y="59"/>
                    <a:pt x="681" y="59"/>
                  </a:cubicBezTo>
                  <a:close/>
                </a:path>
              </a:pathLst>
            </a:custGeom>
            <a:solidFill>
              <a:schemeClr val="accent5">
                <a:lumMod val="20000"/>
                <a:lumOff val="80000"/>
              </a:schemeClr>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37" name="Freeform 17"/>
            <p:cNvSpPr>
              <a:spLocks/>
            </p:cNvSpPr>
            <p:nvPr/>
          </p:nvSpPr>
          <p:spPr bwMode="auto">
            <a:xfrm>
              <a:off x="7782098" y="2370559"/>
              <a:ext cx="711200" cy="290513"/>
            </a:xfrm>
            <a:custGeom>
              <a:avLst/>
              <a:gdLst>
                <a:gd name="T0" fmla="*/ 148 w 483"/>
                <a:gd name="T1" fmla="*/ 148 h 198"/>
                <a:gd name="T2" fmla="*/ 187 w 483"/>
                <a:gd name="T3" fmla="*/ 152 h 198"/>
                <a:gd name="T4" fmla="*/ 187 w 483"/>
                <a:gd name="T5" fmla="*/ 165 h 198"/>
                <a:gd name="T6" fmla="*/ 179 w 483"/>
                <a:gd name="T7" fmla="*/ 181 h 198"/>
                <a:gd name="T8" fmla="*/ 214 w 483"/>
                <a:gd name="T9" fmla="*/ 195 h 198"/>
                <a:gd name="T10" fmla="*/ 260 w 483"/>
                <a:gd name="T11" fmla="*/ 198 h 198"/>
                <a:gd name="T12" fmla="*/ 291 w 483"/>
                <a:gd name="T13" fmla="*/ 195 h 198"/>
                <a:gd name="T14" fmla="*/ 323 w 483"/>
                <a:gd name="T15" fmla="*/ 182 h 198"/>
                <a:gd name="T16" fmla="*/ 308 w 483"/>
                <a:gd name="T17" fmla="*/ 163 h 198"/>
                <a:gd name="T18" fmla="*/ 321 w 483"/>
                <a:gd name="T19" fmla="*/ 148 h 198"/>
                <a:gd name="T20" fmla="*/ 334 w 483"/>
                <a:gd name="T21" fmla="*/ 147 h 198"/>
                <a:gd name="T22" fmla="*/ 412 w 483"/>
                <a:gd name="T23" fmla="*/ 147 h 198"/>
                <a:gd name="T24" fmla="*/ 458 w 483"/>
                <a:gd name="T25" fmla="*/ 148 h 198"/>
                <a:gd name="T26" fmla="*/ 462 w 483"/>
                <a:gd name="T27" fmla="*/ 148 h 198"/>
                <a:gd name="T28" fmla="*/ 477 w 483"/>
                <a:gd name="T29" fmla="*/ 143 h 198"/>
                <a:gd name="T30" fmla="*/ 482 w 483"/>
                <a:gd name="T31" fmla="*/ 111 h 198"/>
                <a:gd name="T32" fmla="*/ 482 w 483"/>
                <a:gd name="T33" fmla="*/ 92 h 198"/>
                <a:gd name="T34" fmla="*/ 461 w 483"/>
                <a:gd name="T35" fmla="*/ 84 h 198"/>
                <a:gd name="T36" fmla="*/ 442 w 483"/>
                <a:gd name="T37" fmla="*/ 82 h 198"/>
                <a:gd name="T38" fmla="*/ 425 w 483"/>
                <a:gd name="T39" fmla="*/ 82 h 198"/>
                <a:gd name="T40" fmla="*/ 406 w 483"/>
                <a:gd name="T41" fmla="*/ 85 h 198"/>
                <a:gd name="T42" fmla="*/ 391 w 483"/>
                <a:gd name="T43" fmla="*/ 86 h 198"/>
                <a:gd name="T44" fmla="*/ 359 w 483"/>
                <a:gd name="T45" fmla="*/ 82 h 198"/>
                <a:gd name="T46" fmla="*/ 342 w 483"/>
                <a:gd name="T47" fmla="*/ 67 h 198"/>
                <a:gd name="T48" fmla="*/ 362 w 483"/>
                <a:gd name="T49" fmla="*/ 56 h 198"/>
                <a:gd name="T50" fmla="*/ 388 w 483"/>
                <a:gd name="T51" fmla="*/ 54 h 198"/>
                <a:gd name="T52" fmla="*/ 404 w 483"/>
                <a:gd name="T53" fmla="*/ 54 h 198"/>
                <a:gd name="T54" fmla="*/ 417 w 483"/>
                <a:gd name="T55" fmla="*/ 55 h 198"/>
                <a:gd name="T56" fmla="*/ 441 w 483"/>
                <a:gd name="T57" fmla="*/ 54 h 198"/>
                <a:gd name="T58" fmla="*/ 463 w 483"/>
                <a:gd name="T59" fmla="*/ 46 h 198"/>
                <a:gd name="T60" fmla="*/ 431 w 483"/>
                <a:gd name="T61" fmla="*/ 9 h 198"/>
                <a:gd name="T62" fmla="*/ 424 w 483"/>
                <a:gd name="T63" fmla="*/ 1 h 198"/>
                <a:gd name="T64" fmla="*/ 389 w 483"/>
                <a:gd name="T65" fmla="*/ 0 h 198"/>
                <a:gd name="T66" fmla="*/ 387 w 483"/>
                <a:gd name="T67" fmla="*/ 0 h 198"/>
                <a:gd name="T68" fmla="*/ 76 w 483"/>
                <a:gd name="T69" fmla="*/ 9 h 198"/>
                <a:gd name="T70" fmla="*/ 8 w 483"/>
                <a:gd name="T71" fmla="*/ 35 h 198"/>
                <a:gd name="T72" fmla="*/ 8 w 483"/>
                <a:gd name="T73" fmla="*/ 65 h 198"/>
                <a:gd name="T74" fmla="*/ 31 w 483"/>
                <a:gd name="T75" fmla="*/ 67 h 198"/>
                <a:gd name="T76" fmla="*/ 41 w 483"/>
                <a:gd name="T77" fmla="*/ 67 h 198"/>
                <a:gd name="T78" fmla="*/ 61 w 483"/>
                <a:gd name="T79" fmla="*/ 66 h 198"/>
                <a:gd name="T80" fmla="*/ 91 w 483"/>
                <a:gd name="T81" fmla="*/ 65 h 198"/>
                <a:gd name="T82" fmla="*/ 115 w 483"/>
                <a:gd name="T83" fmla="*/ 69 h 198"/>
                <a:gd name="T84" fmla="*/ 126 w 483"/>
                <a:gd name="T85" fmla="*/ 90 h 198"/>
                <a:gd name="T86" fmla="*/ 97 w 483"/>
                <a:gd name="T87" fmla="*/ 102 h 198"/>
                <a:gd name="T88" fmla="*/ 78 w 483"/>
                <a:gd name="T89" fmla="*/ 103 h 198"/>
                <a:gd name="T90" fmla="*/ 64 w 483"/>
                <a:gd name="T91" fmla="*/ 102 h 198"/>
                <a:gd name="T92" fmla="*/ 39 w 483"/>
                <a:gd name="T93" fmla="*/ 98 h 198"/>
                <a:gd name="T94" fmla="*/ 21 w 483"/>
                <a:gd name="T95" fmla="*/ 99 h 198"/>
                <a:gd name="T96" fmla="*/ 6 w 483"/>
                <a:gd name="T97" fmla="*/ 105 h 198"/>
                <a:gd name="T98" fmla="*/ 9 w 483"/>
                <a:gd name="T99" fmla="*/ 125 h 198"/>
                <a:gd name="T100" fmla="*/ 23 w 483"/>
                <a:gd name="T101" fmla="*/ 145 h 198"/>
                <a:gd name="T102" fmla="*/ 29 w 483"/>
                <a:gd name="T103" fmla="*/ 149 h 198"/>
                <a:gd name="T104" fmla="*/ 69 w 483"/>
                <a:gd name="T105" fmla="*/ 150 h 1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3"/>
                <a:gd name="T160" fmla="*/ 0 h 198"/>
                <a:gd name="T161" fmla="*/ 483 w 483"/>
                <a:gd name="T162" fmla="*/ 198 h 1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3" h="198">
                  <a:moveTo>
                    <a:pt x="106" y="149"/>
                  </a:moveTo>
                  <a:cubicBezTo>
                    <a:pt x="113" y="149"/>
                    <a:pt x="120" y="149"/>
                    <a:pt x="127" y="149"/>
                  </a:cubicBezTo>
                  <a:cubicBezTo>
                    <a:pt x="134" y="148"/>
                    <a:pt x="141" y="148"/>
                    <a:pt x="148" y="148"/>
                  </a:cubicBezTo>
                  <a:cubicBezTo>
                    <a:pt x="155" y="149"/>
                    <a:pt x="161" y="149"/>
                    <a:pt x="166" y="149"/>
                  </a:cubicBezTo>
                  <a:cubicBezTo>
                    <a:pt x="172" y="149"/>
                    <a:pt x="176" y="150"/>
                    <a:pt x="180" y="150"/>
                  </a:cubicBezTo>
                  <a:cubicBezTo>
                    <a:pt x="184" y="151"/>
                    <a:pt x="186" y="151"/>
                    <a:pt x="187" y="152"/>
                  </a:cubicBezTo>
                  <a:cubicBezTo>
                    <a:pt x="189" y="154"/>
                    <a:pt x="190" y="155"/>
                    <a:pt x="191" y="157"/>
                  </a:cubicBezTo>
                  <a:cubicBezTo>
                    <a:pt x="191" y="158"/>
                    <a:pt x="191" y="160"/>
                    <a:pt x="191" y="161"/>
                  </a:cubicBezTo>
                  <a:cubicBezTo>
                    <a:pt x="190" y="162"/>
                    <a:pt x="189" y="164"/>
                    <a:pt x="187" y="165"/>
                  </a:cubicBezTo>
                  <a:cubicBezTo>
                    <a:pt x="186" y="166"/>
                    <a:pt x="184" y="167"/>
                    <a:pt x="182" y="169"/>
                  </a:cubicBezTo>
                  <a:cubicBezTo>
                    <a:pt x="180" y="170"/>
                    <a:pt x="179" y="172"/>
                    <a:pt x="178" y="174"/>
                  </a:cubicBezTo>
                  <a:cubicBezTo>
                    <a:pt x="178" y="176"/>
                    <a:pt x="178" y="178"/>
                    <a:pt x="179" y="181"/>
                  </a:cubicBezTo>
                  <a:cubicBezTo>
                    <a:pt x="180" y="183"/>
                    <a:pt x="182" y="186"/>
                    <a:pt x="186" y="188"/>
                  </a:cubicBezTo>
                  <a:cubicBezTo>
                    <a:pt x="190" y="190"/>
                    <a:pt x="195" y="192"/>
                    <a:pt x="201" y="193"/>
                  </a:cubicBezTo>
                  <a:cubicBezTo>
                    <a:pt x="205" y="194"/>
                    <a:pt x="209" y="195"/>
                    <a:pt x="214" y="195"/>
                  </a:cubicBezTo>
                  <a:cubicBezTo>
                    <a:pt x="218" y="196"/>
                    <a:pt x="223" y="196"/>
                    <a:pt x="228" y="197"/>
                  </a:cubicBezTo>
                  <a:cubicBezTo>
                    <a:pt x="233" y="197"/>
                    <a:pt x="239" y="198"/>
                    <a:pt x="244" y="198"/>
                  </a:cubicBezTo>
                  <a:cubicBezTo>
                    <a:pt x="249" y="198"/>
                    <a:pt x="254" y="198"/>
                    <a:pt x="260" y="198"/>
                  </a:cubicBezTo>
                  <a:cubicBezTo>
                    <a:pt x="263" y="198"/>
                    <a:pt x="267" y="198"/>
                    <a:pt x="271" y="198"/>
                  </a:cubicBezTo>
                  <a:cubicBezTo>
                    <a:pt x="275" y="197"/>
                    <a:pt x="278" y="197"/>
                    <a:pt x="282" y="197"/>
                  </a:cubicBezTo>
                  <a:cubicBezTo>
                    <a:pt x="285" y="196"/>
                    <a:pt x="288" y="196"/>
                    <a:pt x="291" y="195"/>
                  </a:cubicBezTo>
                  <a:cubicBezTo>
                    <a:pt x="294" y="194"/>
                    <a:pt x="297" y="194"/>
                    <a:pt x="300" y="193"/>
                  </a:cubicBezTo>
                  <a:cubicBezTo>
                    <a:pt x="306" y="191"/>
                    <a:pt x="311" y="189"/>
                    <a:pt x="315" y="187"/>
                  </a:cubicBezTo>
                  <a:cubicBezTo>
                    <a:pt x="318" y="186"/>
                    <a:pt x="321" y="184"/>
                    <a:pt x="323" y="182"/>
                  </a:cubicBezTo>
                  <a:cubicBezTo>
                    <a:pt x="325" y="180"/>
                    <a:pt x="325" y="179"/>
                    <a:pt x="324" y="177"/>
                  </a:cubicBezTo>
                  <a:cubicBezTo>
                    <a:pt x="324" y="175"/>
                    <a:pt x="322" y="173"/>
                    <a:pt x="318" y="170"/>
                  </a:cubicBezTo>
                  <a:cubicBezTo>
                    <a:pt x="315" y="168"/>
                    <a:pt x="311" y="165"/>
                    <a:pt x="308" y="163"/>
                  </a:cubicBezTo>
                  <a:cubicBezTo>
                    <a:pt x="306" y="160"/>
                    <a:pt x="303" y="158"/>
                    <a:pt x="303" y="156"/>
                  </a:cubicBezTo>
                  <a:cubicBezTo>
                    <a:pt x="302" y="154"/>
                    <a:pt x="303" y="152"/>
                    <a:pt x="306" y="151"/>
                  </a:cubicBezTo>
                  <a:cubicBezTo>
                    <a:pt x="308" y="149"/>
                    <a:pt x="313" y="148"/>
                    <a:pt x="321" y="148"/>
                  </a:cubicBezTo>
                  <a:cubicBezTo>
                    <a:pt x="322" y="148"/>
                    <a:pt x="324" y="148"/>
                    <a:pt x="325" y="148"/>
                  </a:cubicBezTo>
                  <a:cubicBezTo>
                    <a:pt x="326" y="147"/>
                    <a:pt x="328" y="147"/>
                    <a:pt x="329" y="147"/>
                  </a:cubicBezTo>
                  <a:cubicBezTo>
                    <a:pt x="330" y="147"/>
                    <a:pt x="332" y="147"/>
                    <a:pt x="334" y="147"/>
                  </a:cubicBezTo>
                  <a:cubicBezTo>
                    <a:pt x="335" y="147"/>
                    <a:pt x="337" y="147"/>
                    <a:pt x="339" y="147"/>
                  </a:cubicBezTo>
                  <a:cubicBezTo>
                    <a:pt x="349" y="147"/>
                    <a:pt x="361" y="147"/>
                    <a:pt x="374" y="147"/>
                  </a:cubicBezTo>
                  <a:cubicBezTo>
                    <a:pt x="387" y="147"/>
                    <a:pt x="400" y="147"/>
                    <a:pt x="412" y="147"/>
                  </a:cubicBezTo>
                  <a:cubicBezTo>
                    <a:pt x="425" y="147"/>
                    <a:pt x="435" y="148"/>
                    <a:pt x="444" y="148"/>
                  </a:cubicBezTo>
                  <a:cubicBezTo>
                    <a:pt x="452" y="148"/>
                    <a:pt x="457" y="148"/>
                    <a:pt x="458" y="148"/>
                  </a:cubicBezTo>
                  <a:cubicBezTo>
                    <a:pt x="458" y="148"/>
                    <a:pt x="458" y="148"/>
                    <a:pt x="458" y="148"/>
                  </a:cubicBezTo>
                  <a:cubicBezTo>
                    <a:pt x="459" y="148"/>
                    <a:pt x="459" y="148"/>
                    <a:pt x="459" y="148"/>
                  </a:cubicBezTo>
                  <a:cubicBezTo>
                    <a:pt x="460" y="148"/>
                    <a:pt x="460" y="148"/>
                    <a:pt x="460" y="148"/>
                  </a:cubicBezTo>
                  <a:cubicBezTo>
                    <a:pt x="461" y="148"/>
                    <a:pt x="461" y="148"/>
                    <a:pt x="462" y="148"/>
                  </a:cubicBezTo>
                  <a:cubicBezTo>
                    <a:pt x="463" y="148"/>
                    <a:pt x="465" y="148"/>
                    <a:pt x="467" y="148"/>
                  </a:cubicBezTo>
                  <a:cubicBezTo>
                    <a:pt x="469" y="147"/>
                    <a:pt x="471" y="147"/>
                    <a:pt x="472" y="146"/>
                  </a:cubicBezTo>
                  <a:cubicBezTo>
                    <a:pt x="474" y="145"/>
                    <a:pt x="476" y="144"/>
                    <a:pt x="477" y="143"/>
                  </a:cubicBezTo>
                  <a:cubicBezTo>
                    <a:pt x="478" y="142"/>
                    <a:pt x="479" y="140"/>
                    <a:pt x="480" y="137"/>
                  </a:cubicBezTo>
                  <a:cubicBezTo>
                    <a:pt x="480" y="134"/>
                    <a:pt x="481" y="130"/>
                    <a:pt x="481" y="125"/>
                  </a:cubicBezTo>
                  <a:cubicBezTo>
                    <a:pt x="481" y="121"/>
                    <a:pt x="482" y="115"/>
                    <a:pt x="482" y="111"/>
                  </a:cubicBezTo>
                  <a:cubicBezTo>
                    <a:pt x="482" y="106"/>
                    <a:pt x="482" y="102"/>
                    <a:pt x="482" y="98"/>
                  </a:cubicBezTo>
                  <a:cubicBezTo>
                    <a:pt x="482" y="95"/>
                    <a:pt x="482" y="93"/>
                    <a:pt x="482" y="93"/>
                  </a:cubicBezTo>
                  <a:cubicBezTo>
                    <a:pt x="482" y="93"/>
                    <a:pt x="483" y="92"/>
                    <a:pt x="482" y="92"/>
                  </a:cubicBezTo>
                  <a:cubicBezTo>
                    <a:pt x="482" y="91"/>
                    <a:pt x="482" y="90"/>
                    <a:pt x="481" y="89"/>
                  </a:cubicBezTo>
                  <a:cubicBezTo>
                    <a:pt x="479" y="89"/>
                    <a:pt x="478" y="88"/>
                    <a:pt x="475" y="87"/>
                  </a:cubicBezTo>
                  <a:cubicBezTo>
                    <a:pt x="471" y="86"/>
                    <a:pt x="467" y="85"/>
                    <a:pt x="461" y="84"/>
                  </a:cubicBezTo>
                  <a:cubicBezTo>
                    <a:pt x="459" y="83"/>
                    <a:pt x="456" y="83"/>
                    <a:pt x="454" y="83"/>
                  </a:cubicBezTo>
                  <a:cubicBezTo>
                    <a:pt x="452" y="82"/>
                    <a:pt x="449" y="82"/>
                    <a:pt x="447" y="82"/>
                  </a:cubicBezTo>
                  <a:cubicBezTo>
                    <a:pt x="445" y="82"/>
                    <a:pt x="443" y="82"/>
                    <a:pt x="442" y="82"/>
                  </a:cubicBezTo>
                  <a:cubicBezTo>
                    <a:pt x="440" y="82"/>
                    <a:pt x="438" y="82"/>
                    <a:pt x="436" y="82"/>
                  </a:cubicBezTo>
                  <a:cubicBezTo>
                    <a:pt x="434" y="82"/>
                    <a:pt x="433" y="82"/>
                    <a:pt x="431" y="82"/>
                  </a:cubicBezTo>
                  <a:cubicBezTo>
                    <a:pt x="429" y="82"/>
                    <a:pt x="427" y="82"/>
                    <a:pt x="425" y="82"/>
                  </a:cubicBezTo>
                  <a:cubicBezTo>
                    <a:pt x="423" y="83"/>
                    <a:pt x="421" y="83"/>
                    <a:pt x="418" y="83"/>
                  </a:cubicBezTo>
                  <a:cubicBezTo>
                    <a:pt x="416" y="84"/>
                    <a:pt x="414" y="84"/>
                    <a:pt x="411" y="84"/>
                  </a:cubicBezTo>
                  <a:cubicBezTo>
                    <a:pt x="409" y="85"/>
                    <a:pt x="408" y="85"/>
                    <a:pt x="406" y="85"/>
                  </a:cubicBezTo>
                  <a:cubicBezTo>
                    <a:pt x="404" y="85"/>
                    <a:pt x="403" y="85"/>
                    <a:pt x="401" y="85"/>
                  </a:cubicBezTo>
                  <a:cubicBezTo>
                    <a:pt x="399" y="86"/>
                    <a:pt x="398" y="86"/>
                    <a:pt x="396" y="86"/>
                  </a:cubicBezTo>
                  <a:cubicBezTo>
                    <a:pt x="394" y="86"/>
                    <a:pt x="393" y="86"/>
                    <a:pt x="391" y="86"/>
                  </a:cubicBezTo>
                  <a:cubicBezTo>
                    <a:pt x="387" y="86"/>
                    <a:pt x="384" y="86"/>
                    <a:pt x="380" y="86"/>
                  </a:cubicBezTo>
                  <a:cubicBezTo>
                    <a:pt x="376" y="85"/>
                    <a:pt x="373" y="85"/>
                    <a:pt x="369" y="85"/>
                  </a:cubicBezTo>
                  <a:cubicBezTo>
                    <a:pt x="366" y="84"/>
                    <a:pt x="362" y="83"/>
                    <a:pt x="359" y="82"/>
                  </a:cubicBezTo>
                  <a:cubicBezTo>
                    <a:pt x="356" y="82"/>
                    <a:pt x="353" y="81"/>
                    <a:pt x="350" y="80"/>
                  </a:cubicBezTo>
                  <a:cubicBezTo>
                    <a:pt x="347" y="78"/>
                    <a:pt x="344" y="76"/>
                    <a:pt x="343" y="74"/>
                  </a:cubicBezTo>
                  <a:cubicBezTo>
                    <a:pt x="341" y="72"/>
                    <a:pt x="341" y="69"/>
                    <a:pt x="342" y="67"/>
                  </a:cubicBezTo>
                  <a:cubicBezTo>
                    <a:pt x="342" y="65"/>
                    <a:pt x="344" y="63"/>
                    <a:pt x="346" y="61"/>
                  </a:cubicBezTo>
                  <a:cubicBezTo>
                    <a:pt x="348" y="60"/>
                    <a:pt x="351" y="58"/>
                    <a:pt x="355" y="57"/>
                  </a:cubicBezTo>
                  <a:cubicBezTo>
                    <a:pt x="357" y="57"/>
                    <a:pt x="360" y="56"/>
                    <a:pt x="362" y="56"/>
                  </a:cubicBezTo>
                  <a:cubicBezTo>
                    <a:pt x="365" y="56"/>
                    <a:pt x="368" y="55"/>
                    <a:pt x="370" y="55"/>
                  </a:cubicBezTo>
                  <a:cubicBezTo>
                    <a:pt x="373" y="54"/>
                    <a:pt x="376" y="54"/>
                    <a:pt x="379" y="54"/>
                  </a:cubicBezTo>
                  <a:cubicBezTo>
                    <a:pt x="382" y="54"/>
                    <a:pt x="385" y="54"/>
                    <a:pt x="388" y="54"/>
                  </a:cubicBezTo>
                  <a:cubicBezTo>
                    <a:pt x="390" y="54"/>
                    <a:pt x="391" y="54"/>
                    <a:pt x="393" y="54"/>
                  </a:cubicBezTo>
                  <a:cubicBezTo>
                    <a:pt x="395" y="54"/>
                    <a:pt x="396" y="54"/>
                    <a:pt x="398" y="54"/>
                  </a:cubicBezTo>
                  <a:cubicBezTo>
                    <a:pt x="400" y="54"/>
                    <a:pt x="402" y="54"/>
                    <a:pt x="404" y="54"/>
                  </a:cubicBezTo>
                  <a:cubicBezTo>
                    <a:pt x="405" y="54"/>
                    <a:pt x="407" y="54"/>
                    <a:pt x="409" y="54"/>
                  </a:cubicBezTo>
                  <a:cubicBezTo>
                    <a:pt x="411" y="54"/>
                    <a:pt x="412" y="54"/>
                    <a:pt x="413" y="54"/>
                  </a:cubicBezTo>
                  <a:cubicBezTo>
                    <a:pt x="415" y="55"/>
                    <a:pt x="416" y="55"/>
                    <a:pt x="417" y="55"/>
                  </a:cubicBezTo>
                  <a:cubicBezTo>
                    <a:pt x="419" y="55"/>
                    <a:pt x="420" y="55"/>
                    <a:pt x="422" y="55"/>
                  </a:cubicBezTo>
                  <a:cubicBezTo>
                    <a:pt x="423" y="55"/>
                    <a:pt x="424" y="55"/>
                    <a:pt x="426" y="55"/>
                  </a:cubicBezTo>
                  <a:cubicBezTo>
                    <a:pt x="431" y="55"/>
                    <a:pt x="436" y="54"/>
                    <a:pt x="441" y="54"/>
                  </a:cubicBezTo>
                  <a:cubicBezTo>
                    <a:pt x="445" y="53"/>
                    <a:pt x="450" y="53"/>
                    <a:pt x="453" y="52"/>
                  </a:cubicBezTo>
                  <a:cubicBezTo>
                    <a:pt x="457" y="51"/>
                    <a:pt x="459" y="50"/>
                    <a:pt x="461" y="49"/>
                  </a:cubicBezTo>
                  <a:cubicBezTo>
                    <a:pt x="463" y="48"/>
                    <a:pt x="463" y="47"/>
                    <a:pt x="463" y="46"/>
                  </a:cubicBezTo>
                  <a:cubicBezTo>
                    <a:pt x="462" y="44"/>
                    <a:pt x="459" y="40"/>
                    <a:pt x="455" y="36"/>
                  </a:cubicBezTo>
                  <a:cubicBezTo>
                    <a:pt x="452" y="32"/>
                    <a:pt x="447" y="27"/>
                    <a:pt x="443" y="22"/>
                  </a:cubicBezTo>
                  <a:cubicBezTo>
                    <a:pt x="438" y="17"/>
                    <a:pt x="434" y="13"/>
                    <a:pt x="431" y="9"/>
                  </a:cubicBezTo>
                  <a:cubicBezTo>
                    <a:pt x="428" y="6"/>
                    <a:pt x="425" y="3"/>
                    <a:pt x="425" y="3"/>
                  </a:cubicBezTo>
                  <a:cubicBezTo>
                    <a:pt x="426" y="2"/>
                    <a:pt x="426" y="2"/>
                    <a:pt x="426" y="2"/>
                  </a:cubicBezTo>
                  <a:cubicBezTo>
                    <a:pt x="426" y="2"/>
                    <a:pt x="426" y="1"/>
                    <a:pt x="424" y="1"/>
                  </a:cubicBezTo>
                  <a:cubicBezTo>
                    <a:pt x="423" y="1"/>
                    <a:pt x="420" y="0"/>
                    <a:pt x="414" y="0"/>
                  </a:cubicBezTo>
                  <a:cubicBezTo>
                    <a:pt x="409" y="0"/>
                    <a:pt x="401" y="0"/>
                    <a:pt x="389" y="0"/>
                  </a:cubicBezTo>
                  <a:cubicBezTo>
                    <a:pt x="389" y="0"/>
                    <a:pt x="389" y="0"/>
                    <a:pt x="389" y="0"/>
                  </a:cubicBezTo>
                  <a:cubicBezTo>
                    <a:pt x="388" y="0"/>
                    <a:pt x="388" y="0"/>
                    <a:pt x="388" y="0"/>
                  </a:cubicBezTo>
                  <a:cubicBezTo>
                    <a:pt x="388" y="0"/>
                    <a:pt x="388" y="0"/>
                    <a:pt x="388" y="0"/>
                  </a:cubicBezTo>
                  <a:cubicBezTo>
                    <a:pt x="387" y="0"/>
                    <a:pt x="387" y="0"/>
                    <a:pt x="387" y="0"/>
                  </a:cubicBezTo>
                  <a:cubicBezTo>
                    <a:pt x="374" y="0"/>
                    <a:pt x="345" y="1"/>
                    <a:pt x="310" y="2"/>
                  </a:cubicBezTo>
                  <a:cubicBezTo>
                    <a:pt x="274" y="3"/>
                    <a:pt x="231" y="4"/>
                    <a:pt x="189" y="6"/>
                  </a:cubicBezTo>
                  <a:cubicBezTo>
                    <a:pt x="148" y="7"/>
                    <a:pt x="107" y="8"/>
                    <a:pt x="76" y="9"/>
                  </a:cubicBezTo>
                  <a:cubicBezTo>
                    <a:pt x="45" y="10"/>
                    <a:pt x="23" y="11"/>
                    <a:pt x="19" y="11"/>
                  </a:cubicBezTo>
                  <a:cubicBezTo>
                    <a:pt x="19" y="12"/>
                    <a:pt x="17" y="15"/>
                    <a:pt x="15" y="19"/>
                  </a:cubicBezTo>
                  <a:cubicBezTo>
                    <a:pt x="13" y="24"/>
                    <a:pt x="10" y="29"/>
                    <a:pt x="8" y="35"/>
                  </a:cubicBezTo>
                  <a:cubicBezTo>
                    <a:pt x="5" y="41"/>
                    <a:pt x="3" y="47"/>
                    <a:pt x="2" y="52"/>
                  </a:cubicBezTo>
                  <a:cubicBezTo>
                    <a:pt x="1" y="57"/>
                    <a:pt x="0" y="61"/>
                    <a:pt x="2" y="62"/>
                  </a:cubicBezTo>
                  <a:cubicBezTo>
                    <a:pt x="4" y="63"/>
                    <a:pt x="6" y="64"/>
                    <a:pt x="8" y="65"/>
                  </a:cubicBezTo>
                  <a:cubicBezTo>
                    <a:pt x="9" y="65"/>
                    <a:pt x="12" y="66"/>
                    <a:pt x="14" y="66"/>
                  </a:cubicBezTo>
                  <a:cubicBezTo>
                    <a:pt x="17" y="67"/>
                    <a:pt x="19" y="67"/>
                    <a:pt x="22" y="67"/>
                  </a:cubicBezTo>
                  <a:cubicBezTo>
                    <a:pt x="25" y="67"/>
                    <a:pt x="28" y="67"/>
                    <a:pt x="31" y="67"/>
                  </a:cubicBezTo>
                  <a:cubicBezTo>
                    <a:pt x="32" y="67"/>
                    <a:pt x="34" y="67"/>
                    <a:pt x="35" y="67"/>
                  </a:cubicBezTo>
                  <a:cubicBezTo>
                    <a:pt x="36" y="67"/>
                    <a:pt x="37" y="67"/>
                    <a:pt x="38" y="67"/>
                  </a:cubicBezTo>
                  <a:cubicBezTo>
                    <a:pt x="39" y="67"/>
                    <a:pt x="40" y="67"/>
                    <a:pt x="41" y="67"/>
                  </a:cubicBezTo>
                  <a:cubicBezTo>
                    <a:pt x="42" y="67"/>
                    <a:pt x="43" y="67"/>
                    <a:pt x="45" y="67"/>
                  </a:cubicBezTo>
                  <a:cubicBezTo>
                    <a:pt x="47" y="66"/>
                    <a:pt x="49" y="66"/>
                    <a:pt x="52" y="66"/>
                  </a:cubicBezTo>
                  <a:cubicBezTo>
                    <a:pt x="55" y="66"/>
                    <a:pt x="58" y="66"/>
                    <a:pt x="61" y="66"/>
                  </a:cubicBezTo>
                  <a:cubicBezTo>
                    <a:pt x="64" y="65"/>
                    <a:pt x="67" y="65"/>
                    <a:pt x="70" y="65"/>
                  </a:cubicBezTo>
                  <a:cubicBezTo>
                    <a:pt x="73" y="65"/>
                    <a:pt x="76" y="65"/>
                    <a:pt x="80" y="65"/>
                  </a:cubicBezTo>
                  <a:cubicBezTo>
                    <a:pt x="83" y="65"/>
                    <a:pt x="87" y="65"/>
                    <a:pt x="91" y="65"/>
                  </a:cubicBezTo>
                  <a:cubicBezTo>
                    <a:pt x="94" y="65"/>
                    <a:pt x="98" y="65"/>
                    <a:pt x="101" y="65"/>
                  </a:cubicBezTo>
                  <a:cubicBezTo>
                    <a:pt x="104" y="66"/>
                    <a:pt x="107" y="66"/>
                    <a:pt x="109" y="67"/>
                  </a:cubicBezTo>
                  <a:cubicBezTo>
                    <a:pt x="112" y="68"/>
                    <a:pt x="114" y="68"/>
                    <a:pt x="115" y="69"/>
                  </a:cubicBezTo>
                  <a:cubicBezTo>
                    <a:pt x="118" y="71"/>
                    <a:pt x="121" y="73"/>
                    <a:pt x="123" y="75"/>
                  </a:cubicBezTo>
                  <a:cubicBezTo>
                    <a:pt x="126" y="78"/>
                    <a:pt x="127" y="80"/>
                    <a:pt x="128" y="83"/>
                  </a:cubicBezTo>
                  <a:cubicBezTo>
                    <a:pt x="129" y="85"/>
                    <a:pt x="128" y="88"/>
                    <a:pt x="126" y="90"/>
                  </a:cubicBezTo>
                  <a:cubicBezTo>
                    <a:pt x="124" y="92"/>
                    <a:pt x="121" y="95"/>
                    <a:pt x="115" y="97"/>
                  </a:cubicBezTo>
                  <a:cubicBezTo>
                    <a:pt x="112" y="98"/>
                    <a:pt x="108" y="99"/>
                    <a:pt x="105" y="100"/>
                  </a:cubicBezTo>
                  <a:cubicBezTo>
                    <a:pt x="102" y="100"/>
                    <a:pt x="100" y="101"/>
                    <a:pt x="97" y="102"/>
                  </a:cubicBezTo>
                  <a:cubicBezTo>
                    <a:pt x="94" y="102"/>
                    <a:pt x="92" y="103"/>
                    <a:pt x="90" y="103"/>
                  </a:cubicBezTo>
                  <a:cubicBezTo>
                    <a:pt x="87" y="103"/>
                    <a:pt x="85" y="103"/>
                    <a:pt x="83" y="103"/>
                  </a:cubicBezTo>
                  <a:cubicBezTo>
                    <a:pt x="81" y="103"/>
                    <a:pt x="80" y="103"/>
                    <a:pt x="78" y="103"/>
                  </a:cubicBezTo>
                  <a:cubicBezTo>
                    <a:pt x="77" y="103"/>
                    <a:pt x="75" y="103"/>
                    <a:pt x="74" y="103"/>
                  </a:cubicBezTo>
                  <a:cubicBezTo>
                    <a:pt x="72" y="103"/>
                    <a:pt x="71" y="103"/>
                    <a:pt x="69" y="102"/>
                  </a:cubicBezTo>
                  <a:cubicBezTo>
                    <a:pt x="68" y="102"/>
                    <a:pt x="66" y="102"/>
                    <a:pt x="64" y="102"/>
                  </a:cubicBezTo>
                  <a:cubicBezTo>
                    <a:pt x="62" y="101"/>
                    <a:pt x="59" y="101"/>
                    <a:pt x="56" y="100"/>
                  </a:cubicBezTo>
                  <a:cubicBezTo>
                    <a:pt x="53" y="100"/>
                    <a:pt x="51" y="99"/>
                    <a:pt x="48" y="99"/>
                  </a:cubicBezTo>
                  <a:cubicBezTo>
                    <a:pt x="45" y="99"/>
                    <a:pt x="42" y="98"/>
                    <a:pt x="39" y="98"/>
                  </a:cubicBezTo>
                  <a:cubicBezTo>
                    <a:pt x="36" y="98"/>
                    <a:pt x="33" y="98"/>
                    <a:pt x="30" y="98"/>
                  </a:cubicBezTo>
                  <a:cubicBezTo>
                    <a:pt x="29" y="98"/>
                    <a:pt x="27" y="98"/>
                    <a:pt x="26" y="98"/>
                  </a:cubicBezTo>
                  <a:cubicBezTo>
                    <a:pt x="24" y="98"/>
                    <a:pt x="22" y="98"/>
                    <a:pt x="21" y="99"/>
                  </a:cubicBezTo>
                  <a:cubicBezTo>
                    <a:pt x="19" y="99"/>
                    <a:pt x="18" y="99"/>
                    <a:pt x="17" y="100"/>
                  </a:cubicBezTo>
                  <a:cubicBezTo>
                    <a:pt x="15" y="100"/>
                    <a:pt x="14" y="100"/>
                    <a:pt x="13" y="101"/>
                  </a:cubicBezTo>
                  <a:cubicBezTo>
                    <a:pt x="9" y="102"/>
                    <a:pt x="7" y="104"/>
                    <a:pt x="6" y="105"/>
                  </a:cubicBezTo>
                  <a:cubicBezTo>
                    <a:pt x="4" y="107"/>
                    <a:pt x="4" y="109"/>
                    <a:pt x="4" y="111"/>
                  </a:cubicBezTo>
                  <a:cubicBezTo>
                    <a:pt x="4" y="113"/>
                    <a:pt x="5" y="115"/>
                    <a:pt x="6" y="117"/>
                  </a:cubicBezTo>
                  <a:cubicBezTo>
                    <a:pt x="7" y="120"/>
                    <a:pt x="8" y="122"/>
                    <a:pt x="9" y="125"/>
                  </a:cubicBezTo>
                  <a:cubicBezTo>
                    <a:pt x="11" y="128"/>
                    <a:pt x="12" y="131"/>
                    <a:pt x="14" y="134"/>
                  </a:cubicBezTo>
                  <a:cubicBezTo>
                    <a:pt x="16" y="136"/>
                    <a:pt x="18" y="138"/>
                    <a:pt x="19" y="140"/>
                  </a:cubicBezTo>
                  <a:cubicBezTo>
                    <a:pt x="21" y="142"/>
                    <a:pt x="22" y="144"/>
                    <a:pt x="23" y="145"/>
                  </a:cubicBezTo>
                  <a:cubicBezTo>
                    <a:pt x="24" y="146"/>
                    <a:pt x="25" y="146"/>
                    <a:pt x="25" y="146"/>
                  </a:cubicBezTo>
                  <a:cubicBezTo>
                    <a:pt x="25" y="147"/>
                    <a:pt x="25" y="147"/>
                    <a:pt x="26" y="147"/>
                  </a:cubicBezTo>
                  <a:cubicBezTo>
                    <a:pt x="26" y="148"/>
                    <a:pt x="27" y="148"/>
                    <a:pt x="29" y="149"/>
                  </a:cubicBezTo>
                  <a:cubicBezTo>
                    <a:pt x="31" y="149"/>
                    <a:pt x="34" y="150"/>
                    <a:pt x="39" y="150"/>
                  </a:cubicBezTo>
                  <a:cubicBezTo>
                    <a:pt x="43" y="150"/>
                    <a:pt x="49" y="151"/>
                    <a:pt x="56" y="150"/>
                  </a:cubicBezTo>
                  <a:cubicBezTo>
                    <a:pt x="60" y="150"/>
                    <a:pt x="64" y="150"/>
                    <a:pt x="69" y="150"/>
                  </a:cubicBezTo>
                  <a:cubicBezTo>
                    <a:pt x="75" y="150"/>
                    <a:pt x="80" y="150"/>
                    <a:pt x="87" y="150"/>
                  </a:cubicBezTo>
                  <a:cubicBezTo>
                    <a:pt x="93" y="149"/>
                    <a:pt x="100" y="149"/>
                    <a:pt x="106" y="149"/>
                  </a:cubicBezTo>
                  <a:close/>
                </a:path>
              </a:pathLst>
            </a:custGeom>
            <a:solidFill>
              <a:srgbClr val="CC99FF"/>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38" name="Freeform 18"/>
            <p:cNvSpPr>
              <a:spLocks/>
            </p:cNvSpPr>
            <p:nvPr/>
          </p:nvSpPr>
          <p:spPr bwMode="auto">
            <a:xfrm>
              <a:off x="6588298" y="2610272"/>
              <a:ext cx="1147763" cy="287337"/>
            </a:xfrm>
            <a:custGeom>
              <a:avLst/>
              <a:gdLst>
                <a:gd name="T0" fmla="*/ 741 w 779"/>
                <a:gd name="T1" fmla="*/ 58 h 196"/>
                <a:gd name="T2" fmla="*/ 721 w 779"/>
                <a:gd name="T3" fmla="*/ 56 h 196"/>
                <a:gd name="T4" fmla="*/ 669 w 779"/>
                <a:gd name="T5" fmla="*/ 63 h 196"/>
                <a:gd name="T6" fmla="*/ 652 w 779"/>
                <a:gd name="T7" fmla="*/ 67 h 196"/>
                <a:gd name="T8" fmla="*/ 639 w 779"/>
                <a:gd name="T9" fmla="*/ 65 h 196"/>
                <a:gd name="T10" fmla="*/ 629 w 779"/>
                <a:gd name="T11" fmla="*/ 55 h 196"/>
                <a:gd name="T12" fmla="*/ 583 w 779"/>
                <a:gd name="T13" fmla="*/ 3 h 196"/>
                <a:gd name="T14" fmla="*/ 480 w 779"/>
                <a:gd name="T15" fmla="*/ 3 h 196"/>
                <a:gd name="T16" fmla="*/ 469 w 779"/>
                <a:gd name="T17" fmla="*/ 3 h 196"/>
                <a:gd name="T18" fmla="*/ 447 w 779"/>
                <a:gd name="T19" fmla="*/ 31 h 196"/>
                <a:gd name="T20" fmla="*/ 432 w 779"/>
                <a:gd name="T21" fmla="*/ 49 h 196"/>
                <a:gd name="T22" fmla="*/ 383 w 779"/>
                <a:gd name="T23" fmla="*/ 52 h 196"/>
                <a:gd name="T24" fmla="*/ 340 w 779"/>
                <a:gd name="T25" fmla="*/ 49 h 196"/>
                <a:gd name="T26" fmla="*/ 344 w 779"/>
                <a:gd name="T27" fmla="*/ 20 h 196"/>
                <a:gd name="T28" fmla="*/ 341 w 779"/>
                <a:gd name="T29" fmla="*/ 2 h 196"/>
                <a:gd name="T30" fmla="*/ 297 w 779"/>
                <a:gd name="T31" fmla="*/ 0 h 196"/>
                <a:gd name="T32" fmla="*/ 190 w 779"/>
                <a:gd name="T33" fmla="*/ 0 h 196"/>
                <a:gd name="T34" fmla="*/ 163 w 779"/>
                <a:gd name="T35" fmla="*/ 12 h 196"/>
                <a:gd name="T36" fmla="*/ 168 w 779"/>
                <a:gd name="T37" fmla="*/ 34 h 196"/>
                <a:gd name="T38" fmla="*/ 174 w 779"/>
                <a:gd name="T39" fmla="*/ 67 h 196"/>
                <a:gd name="T40" fmla="*/ 139 w 779"/>
                <a:gd name="T41" fmla="*/ 75 h 196"/>
                <a:gd name="T42" fmla="*/ 126 w 779"/>
                <a:gd name="T43" fmla="*/ 74 h 196"/>
                <a:gd name="T44" fmla="*/ 107 w 779"/>
                <a:gd name="T45" fmla="*/ 71 h 196"/>
                <a:gd name="T46" fmla="*/ 71 w 779"/>
                <a:gd name="T47" fmla="*/ 71 h 196"/>
                <a:gd name="T48" fmla="*/ 29 w 779"/>
                <a:gd name="T49" fmla="*/ 77 h 196"/>
                <a:gd name="T50" fmla="*/ 0 w 779"/>
                <a:gd name="T51" fmla="*/ 101 h 196"/>
                <a:gd name="T52" fmla="*/ 24 w 779"/>
                <a:gd name="T53" fmla="*/ 118 h 196"/>
                <a:gd name="T54" fmla="*/ 72 w 779"/>
                <a:gd name="T55" fmla="*/ 121 h 196"/>
                <a:gd name="T56" fmla="*/ 100 w 779"/>
                <a:gd name="T57" fmla="*/ 118 h 196"/>
                <a:gd name="T58" fmla="*/ 127 w 779"/>
                <a:gd name="T59" fmla="*/ 115 h 196"/>
                <a:gd name="T60" fmla="*/ 153 w 779"/>
                <a:gd name="T61" fmla="*/ 117 h 196"/>
                <a:gd name="T62" fmla="*/ 163 w 779"/>
                <a:gd name="T63" fmla="*/ 136 h 196"/>
                <a:gd name="T64" fmla="*/ 121 w 779"/>
                <a:gd name="T65" fmla="*/ 196 h 196"/>
                <a:gd name="T66" fmla="*/ 422 w 779"/>
                <a:gd name="T67" fmla="*/ 194 h 196"/>
                <a:gd name="T68" fmla="*/ 580 w 779"/>
                <a:gd name="T69" fmla="*/ 192 h 196"/>
                <a:gd name="T70" fmla="*/ 586 w 779"/>
                <a:gd name="T71" fmla="*/ 192 h 196"/>
                <a:gd name="T72" fmla="*/ 646 w 779"/>
                <a:gd name="T73" fmla="*/ 186 h 196"/>
                <a:gd name="T74" fmla="*/ 646 w 779"/>
                <a:gd name="T75" fmla="*/ 158 h 196"/>
                <a:gd name="T76" fmla="*/ 630 w 779"/>
                <a:gd name="T77" fmla="*/ 117 h 196"/>
                <a:gd name="T78" fmla="*/ 661 w 779"/>
                <a:gd name="T79" fmla="*/ 108 h 196"/>
                <a:gd name="T80" fmla="*/ 670 w 779"/>
                <a:gd name="T81" fmla="*/ 109 h 196"/>
                <a:gd name="T82" fmla="*/ 686 w 779"/>
                <a:gd name="T83" fmla="*/ 110 h 196"/>
                <a:gd name="T84" fmla="*/ 711 w 779"/>
                <a:gd name="T85" fmla="*/ 109 h 196"/>
                <a:gd name="T86" fmla="*/ 756 w 779"/>
                <a:gd name="T87" fmla="*/ 100 h 196"/>
                <a:gd name="T88" fmla="*/ 765 w 779"/>
                <a:gd name="T89" fmla="*/ 68 h 19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79"/>
                <a:gd name="T136" fmla="*/ 0 h 196"/>
                <a:gd name="T137" fmla="*/ 779 w 779"/>
                <a:gd name="T138" fmla="*/ 196 h 19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79" h="196">
                  <a:moveTo>
                    <a:pt x="765" y="68"/>
                  </a:moveTo>
                  <a:cubicBezTo>
                    <a:pt x="760" y="65"/>
                    <a:pt x="754" y="62"/>
                    <a:pt x="747" y="60"/>
                  </a:cubicBezTo>
                  <a:cubicBezTo>
                    <a:pt x="745" y="59"/>
                    <a:pt x="743" y="59"/>
                    <a:pt x="741" y="58"/>
                  </a:cubicBezTo>
                  <a:cubicBezTo>
                    <a:pt x="739" y="58"/>
                    <a:pt x="737" y="57"/>
                    <a:pt x="735" y="57"/>
                  </a:cubicBezTo>
                  <a:cubicBezTo>
                    <a:pt x="732" y="57"/>
                    <a:pt x="730" y="57"/>
                    <a:pt x="728" y="56"/>
                  </a:cubicBezTo>
                  <a:cubicBezTo>
                    <a:pt x="726" y="56"/>
                    <a:pt x="723" y="56"/>
                    <a:pt x="721" y="56"/>
                  </a:cubicBezTo>
                  <a:cubicBezTo>
                    <a:pt x="715" y="56"/>
                    <a:pt x="709" y="57"/>
                    <a:pt x="703" y="58"/>
                  </a:cubicBezTo>
                  <a:cubicBezTo>
                    <a:pt x="697" y="58"/>
                    <a:pt x="691" y="59"/>
                    <a:pt x="685" y="60"/>
                  </a:cubicBezTo>
                  <a:cubicBezTo>
                    <a:pt x="679" y="61"/>
                    <a:pt x="674" y="62"/>
                    <a:pt x="669" y="63"/>
                  </a:cubicBezTo>
                  <a:cubicBezTo>
                    <a:pt x="664" y="64"/>
                    <a:pt x="659" y="65"/>
                    <a:pt x="656" y="66"/>
                  </a:cubicBezTo>
                  <a:cubicBezTo>
                    <a:pt x="655" y="66"/>
                    <a:pt x="654" y="66"/>
                    <a:pt x="654" y="67"/>
                  </a:cubicBezTo>
                  <a:cubicBezTo>
                    <a:pt x="653" y="67"/>
                    <a:pt x="653" y="67"/>
                    <a:pt x="652" y="67"/>
                  </a:cubicBezTo>
                  <a:cubicBezTo>
                    <a:pt x="652" y="67"/>
                    <a:pt x="651" y="67"/>
                    <a:pt x="650" y="67"/>
                  </a:cubicBezTo>
                  <a:cubicBezTo>
                    <a:pt x="650" y="67"/>
                    <a:pt x="649" y="67"/>
                    <a:pt x="649" y="67"/>
                  </a:cubicBezTo>
                  <a:cubicBezTo>
                    <a:pt x="645" y="67"/>
                    <a:pt x="642" y="66"/>
                    <a:pt x="639" y="65"/>
                  </a:cubicBezTo>
                  <a:cubicBezTo>
                    <a:pt x="637" y="64"/>
                    <a:pt x="635" y="63"/>
                    <a:pt x="633" y="61"/>
                  </a:cubicBezTo>
                  <a:cubicBezTo>
                    <a:pt x="632" y="60"/>
                    <a:pt x="631" y="59"/>
                    <a:pt x="630" y="58"/>
                  </a:cubicBezTo>
                  <a:cubicBezTo>
                    <a:pt x="629" y="56"/>
                    <a:pt x="629" y="56"/>
                    <a:pt x="629" y="55"/>
                  </a:cubicBezTo>
                  <a:cubicBezTo>
                    <a:pt x="648" y="4"/>
                    <a:pt x="648" y="4"/>
                    <a:pt x="648" y="4"/>
                  </a:cubicBezTo>
                  <a:cubicBezTo>
                    <a:pt x="646" y="4"/>
                    <a:pt x="639" y="4"/>
                    <a:pt x="627" y="4"/>
                  </a:cubicBezTo>
                  <a:cubicBezTo>
                    <a:pt x="615" y="4"/>
                    <a:pt x="600" y="3"/>
                    <a:pt x="583" y="3"/>
                  </a:cubicBezTo>
                  <a:cubicBezTo>
                    <a:pt x="567" y="3"/>
                    <a:pt x="548" y="3"/>
                    <a:pt x="531" y="3"/>
                  </a:cubicBezTo>
                  <a:cubicBezTo>
                    <a:pt x="514" y="2"/>
                    <a:pt x="498" y="2"/>
                    <a:pt x="485" y="3"/>
                  </a:cubicBezTo>
                  <a:cubicBezTo>
                    <a:pt x="483" y="3"/>
                    <a:pt x="482" y="3"/>
                    <a:pt x="480" y="3"/>
                  </a:cubicBezTo>
                  <a:cubicBezTo>
                    <a:pt x="479" y="3"/>
                    <a:pt x="478" y="3"/>
                    <a:pt x="476" y="3"/>
                  </a:cubicBezTo>
                  <a:cubicBezTo>
                    <a:pt x="475" y="3"/>
                    <a:pt x="474" y="3"/>
                    <a:pt x="472" y="3"/>
                  </a:cubicBezTo>
                  <a:cubicBezTo>
                    <a:pt x="471" y="3"/>
                    <a:pt x="470" y="3"/>
                    <a:pt x="469" y="3"/>
                  </a:cubicBezTo>
                  <a:cubicBezTo>
                    <a:pt x="459" y="3"/>
                    <a:pt x="453" y="5"/>
                    <a:pt x="450" y="8"/>
                  </a:cubicBezTo>
                  <a:cubicBezTo>
                    <a:pt x="446" y="11"/>
                    <a:pt x="445" y="15"/>
                    <a:pt x="445" y="19"/>
                  </a:cubicBezTo>
                  <a:cubicBezTo>
                    <a:pt x="445" y="23"/>
                    <a:pt x="446" y="27"/>
                    <a:pt x="447" y="31"/>
                  </a:cubicBezTo>
                  <a:cubicBezTo>
                    <a:pt x="448" y="35"/>
                    <a:pt x="449" y="39"/>
                    <a:pt x="448" y="42"/>
                  </a:cubicBezTo>
                  <a:cubicBezTo>
                    <a:pt x="447" y="44"/>
                    <a:pt x="446" y="45"/>
                    <a:pt x="443" y="46"/>
                  </a:cubicBezTo>
                  <a:cubicBezTo>
                    <a:pt x="440" y="48"/>
                    <a:pt x="437" y="49"/>
                    <a:pt x="432" y="49"/>
                  </a:cubicBezTo>
                  <a:cubicBezTo>
                    <a:pt x="428" y="50"/>
                    <a:pt x="422" y="51"/>
                    <a:pt x="416" y="52"/>
                  </a:cubicBezTo>
                  <a:cubicBezTo>
                    <a:pt x="410" y="52"/>
                    <a:pt x="404" y="52"/>
                    <a:pt x="397" y="52"/>
                  </a:cubicBezTo>
                  <a:cubicBezTo>
                    <a:pt x="393" y="52"/>
                    <a:pt x="388" y="52"/>
                    <a:pt x="383" y="52"/>
                  </a:cubicBezTo>
                  <a:cubicBezTo>
                    <a:pt x="378" y="52"/>
                    <a:pt x="374" y="52"/>
                    <a:pt x="369" y="52"/>
                  </a:cubicBezTo>
                  <a:cubicBezTo>
                    <a:pt x="364" y="51"/>
                    <a:pt x="359" y="51"/>
                    <a:pt x="354" y="51"/>
                  </a:cubicBezTo>
                  <a:cubicBezTo>
                    <a:pt x="350" y="50"/>
                    <a:pt x="345" y="49"/>
                    <a:pt x="340" y="49"/>
                  </a:cubicBezTo>
                  <a:cubicBezTo>
                    <a:pt x="329" y="47"/>
                    <a:pt x="324" y="45"/>
                    <a:pt x="323" y="41"/>
                  </a:cubicBezTo>
                  <a:cubicBezTo>
                    <a:pt x="322" y="38"/>
                    <a:pt x="324" y="35"/>
                    <a:pt x="328" y="31"/>
                  </a:cubicBezTo>
                  <a:cubicBezTo>
                    <a:pt x="333" y="27"/>
                    <a:pt x="339" y="23"/>
                    <a:pt x="344" y="20"/>
                  </a:cubicBezTo>
                  <a:cubicBezTo>
                    <a:pt x="350" y="17"/>
                    <a:pt x="355" y="14"/>
                    <a:pt x="358" y="11"/>
                  </a:cubicBezTo>
                  <a:cubicBezTo>
                    <a:pt x="360" y="9"/>
                    <a:pt x="359" y="7"/>
                    <a:pt x="356" y="5"/>
                  </a:cubicBezTo>
                  <a:cubicBezTo>
                    <a:pt x="352" y="4"/>
                    <a:pt x="347" y="3"/>
                    <a:pt x="341" y="2"/>
                  </a:cubicBezTo>
                  <a:cubicBezTo>
                    <a:pt x="335" y="1"/>
                    <a:pt x="328" y="1"/>
                    <a:pt x="323" y="0"/>
                  </a:cubicBezTo>
                  <a:cubicBezTo>
                    <a:pt x="318" y="0"/>
                    <a:pt x="315" y="0"/>
                    <a:pt x="314" y="0"/>
                  </a:cubicBezTo>
                  <a:cubicBezTo>
                    <a:pt x="313" y="0"/>
                    <a:pt x="307" y="0"/>
                    <a:pt x="297" y="0"/>
                  </a:cubicBezTo>
                  <a:cubicBezTo>
                    <a:pt x="288" y="0"/>
                    <a:pt x="276" y="0"/>
                    <a:pt x="263" y="0"/>
                  </a:cubicBezTo>
                  <a:cubicBezTo>
                    <a:pt x="250" y="0"/>
                    <a:pt x="236" y="0"/>
                    <a:pt x="223" y="0"/>
                  </a:cubicBezTo>
                  <a:cubicBezTo>
                    <a:pt x="210" y="0"/>
                    <a:pt x="199" y="0"/>
                    <a:pt x="190" y="0"/>
                  </a:cubicBezTo>
                  <a:cubicBezTo>
                    <a:pt x="183" y="0"/>
                    <a:pt x="177" y="1"/>
                    <a:pt x="173" y="2"/>
                  </a:cubicBezTo>
                  <a:cubicBezTo>
                    <a:pt x="169" y="3"/>
                    <a:pt x="167" y="5"/>
                    <a:pt x="165" y="7"/>
                  </a:cubicBezTo>
                  <a:cubicBezTo>
                    <a:pt x="164" y="9"/>
                    <a:pt x="163" y="10"/>
                    <a:pt x="163" y="12"/>
                  </a:cubicBezTo>
                  <a:cubicBezTo>
                    <a:pt x="162" y="13"/>
                    <a:pt x="162" y="14"/>
                    <a:pt x="163" y="14"/>
                  </a:cubicBezTo>
                  <a:cubicBezTo>
                    <a:pt x="163" y="15"/>
                    <a:pt x="163" y="17"/>
                    <a:pt x="164" y="21"/>
                  </a:cubicBezTo>
                  <a:cubicBezTo>
                    <a:pt x="165" y="24"/>
                    <a:pt x="166" y="29"/>
                    <a:pt x="168" y="34"/>
                  </a:cubicBezTo>
                  <a:cubicBezTo>
                    <a:pt x="169" y="39"/>
                    <a:pt x="170" y="45"/>
                    <a:pt x="172" y="50"/>
                  </a:cubicBezTo>
                  <a:cubicBezTo>
                    <a:pt x="173" y="55"/>
                    <a:pt x="175" y="59"/>
                    <a:pt x="176" y="62"/>
                  </a:cubicBezTo>
                  <a:cubicBezTo>
                    <a:pt x="177" y="64"/>
                    <a:pt x="176" y="66"/>
                    <a:pt x="174" y="67"/>
                  </a:cubicBezTo>
                  <a:cubicBezTo>
                    <a:pt x="172" y="69"/>
                    <a:pt x="169" y="70"/>
                    <a:pt x="166" y="71"/>
                  </a:cubicBezTo>
                  <a:cubicBezTo>
                    <a:pt x="162" y="73"/>
                    <a:pt x="158" y="73"/>
                    <a:pt x="153" y="74"/>
                  </a:cubicBezTo>
                  <a:cubicBezTo>
                    <a:pt x="148" y="75"/>
                    <a:pt x="144" y="75"/>
                    <a:pt x="139" y="75"/>
                  </a:cubicBezTo>
                  <a:cubicBezTo>
                    <a:pt x="138" y="75"/>
                    <a:pt x="136" y="75"/>
                    <a:pt x="134" y="75"/>
                  </a:cubicBezTo>
                  <a:cubicBezTo>
                    <a:pt x="133" y="75"/>
                    <a:pt x="131" y="75"/>
                    <a:pt x="130" y="75"/>
                  </a:cubicBezTo>
                  <a:cubicBezTo>
                    <a:pt x="129" y="75"/>
                    <a:pt x="127" y="74"/>
                    <a:pt x="126" y="74"/>
                  </a:cubicBezTo>
                  <a:cubicBezTo>
                    <a:pt x="125" y="74"/>
                    <a:pt x="124" y="74"/>
                    <a:pt x="123" y="73"/>
                  </a:cubicBezTo>
                  <a:cubicBezTo>
                    <a:pt x="121" y="73"/>
                    <a:pt x="119" y="72"/>
                    <a:pt x="116" y="72"/>
                  </a:cubicBezTo>
                  <a:cubicBezTo>
                    <a:pt x="113" y="72"/>
                    <a:pt x="110" y="71"/>
                    <a:pt x="107" y="71"/>
                  </a:cubicBezTo>
                  <a:cubicBezTo>
                    <a:pt x="104" y="71"/>
                    <a:pt x="100" y="71"/>
                    <a:pt x="97" y="71"/>
                  </a:cubicBezTo>
                  <a:cubicBezTo>
                    <a:pt x="93" y="71"/>
                    <a:pt x="89" y="70"/>
                    <a:pt x="85" y="71"/>
                  </a:cubicBezTo>
                  <a:cubicBezTo>
                    <a:pt x="80" y="71"/>
                    <a:pt x="75" y="71"/>
                    <a:pt x="71" y="71"/>
                  </a:cubicBezTo>
                  <a:cubicBezTo>
                    <a:pt x="66" y="71"/>
                    <a:pt x="61" y="72"/>
                    <a:pt x="56" y="72"/>
                  </a:cubicBezTo>
                  <a:cubicBezTo>
                    <a:pt x="51" y="73"/>
                    <a:pt x="46" y="74"/>
                    <a:pt x="42" y="74"/>
                  </a:cubicBezTo>
                  <a:cubicBezTo>
                    <a:pt x="37" y="75"/>
                    <a:pt x="33" y="76"/>
                    <a:pt x="29" y="77"/>
                  </a:cubicBezTo>
                  <a:cubicBezTo>
                    <a:pt x="22" y="79"/>
                    <a:pt x="16" y="82"/>
                    <a:pt x="11" y="84"/>
                  </a:cubicBezTo>
                  <a:cubicBezTo>
                    <a:pt x="7" y="87"/>
                    <a:pt x="4" y="90"/>
                    <a:pt x="2" y="93"/>
                  </a:cubicBezTo>
                  <a:cubicBezTo>
                    <a:pt x="0" y="96"/>
                    <a:pt x="0" y="98"/>
                    <a:pt x="0" y="101"/>
                  </a:cubicBezTo>
                  <a:cubicBezTo>
                    <a:pt x="0" y="104"/>
                    <a:pt x="1" y="107"/>
                    <a:pt x="3" y="109"/>
                  </a:cubicBezTo>
                  <a:cubicBezTo>
                    <a:pt x="5" y="111"/>
                    <a:pt x="8" y="112"/>
                    <a:pt x="11" y="114"/>
                  </a:cubicBezTo>
                  <a:cubicBezTo>
                    <a:pt x="14" y="115"/>
                    <a:pt x="19" y="117"/>
                    <a:pt x="24" y="118"/>
                  </a:cubicBezTo>
                  <a:cubicBezTo>
                    <a:pt x="29" y="119"/>
                    <a:pt x="35" y="120"/>
                    <a:pt x="41" y="120"/>
                  </a:cubicBezTo>
                  <a:cubicBezTo>
                    <a:pt x="48" y="121"/>
                    <a:pt x="55" y="121"/>
                    <a:pt x="63" y="121"/>
                  </a:cubicBezTo>
                  <a:cubicBezTo>
                    <a:pt x="66" y="121"/>
                    <a:pt x="69" y="121"/>
                    <a:pt x="72" y="121"/>
                  </a:cubicBezTo>
                  <a:cubicBezTo>
                    <a:pt x="75" y="121"/>
                    <a:pt x="78" y="120"/>
                    <a:pt x="81" y="120"/>
                  </a:cubicBezTo>
                  <a:cubicBezTo>
                    <a:pt x="84" y="120"/>
                    <a:pt x="87" y="120"/>
                    <a:pt x="91" y="119"/>
                  </a:cubicBezTo>
                  <a:cubicBezTo>
                    <a:pt x="94" y="119"/>
                    <a:pt x="97" y="118"/>
                    <a:pt x="100" y="118"/>
                  </a:cubicBezTo>
                  <a:cubicBezTo>
                    <a:pt x="104" y="117"/>
                    <a:pt x="107" y="117"/>
                    <a:pt x="110" y="116"/>
                  </a:cubicBezTo>
                  <a:cubicBezTo>
                    <a:pt x="114" y="116"/>
                    <a:pt x="117" y="116"/>
                    <a:pt x="119" y="115"/>
                  </a:cubicBezTo>
                  <a:cubicBezTo>
                    <a:pt x="122" y="115"/>
                    <a:pt x="124" y="115"/>
                    <a:pt x="127" y="115"/>
                  </a:cubicBezTo>
                  <a:cubicBezTo>
                    <a:pt x="129" y="115"/>
                    <a:pt x="131" y="115"/>
                    <a:pt x="133" y="114"/>
                  </a:cubicBezTo>
                  <a:cubicBezTo>
                    <a:pt x="138" y="114"/>
                    <a:pt x="142" y="115"/>
                    <a:pt x="145" y="115"/>
                  </a:cubicBezTo>
                  <a:cubicBezTo>
                    <a:pt x="148" y="116"/>
                    <a:pt x="150" y="116"/>
                    <a:pt x="153" y="117"/>
                  </a:cubicBezTo>
                  <a:cubicBezTo>
                    <a:pt x="155" y="118"/>
                    <a:pt x="157" y="119"/>
                    <a:pt x="159" y="120"/>
                  </a:cubicBezTo>
                  <a:cubicBezTo>
                    <a:pt x="160" y="121"/>
                    <a:pt x="162" y="122"/>
                    <a:pt x="164" y="123"/>
                  </a:cubicBezTo>
                  <a:cubicBezTo>
                    <a:pt x="167" y="124"/>
                    <a:pt x="166" y="129"/>
                    <a:pt x="163" y="136"/>
                  </a:cubicBezTo>
                  <a:cubicBezTo>
                    <a:pt x="160" y="142"/>
                    <a:pt x="155" y="151"/>
                    <a:pt x="149" y="159"/>
                  </a:cubicBezTo>
                  <a:cubicBezTo>
                    <a:pt x="143" y="168"/>
                    <a:pt x="136" y="176"/>
                    <a:pt x="131" y="183"/>
                  </a:cubicBezTo>
                  <a:cubicBezTo>
                    <a:pt x="126" y="190"/>
                    <a:pt x="122" y="195"/>
                    <a:pt x="121" y="196"/>
                  </a:cubicBezTo>
                  <a:cubicBezTo>
                    <a:pt x="310" y="195"/>
                    <a:pt x="310" y="195"/>
                    <a:pt x="310" y="195"/>
                  </a:cubicBezTo>
                  <a:cubicBezTo>
                    <a:pt x="313" y="195"/>
                    <a:pt x="327" y="195"/>
                    <a:pt x="347" y="195"/>
                  </a:cubicBezTo>
                  <a:cubicBezTo>
                    <a:pt x="367" y="195"/>
                    <a:pt x="394" y="194"/>
                    <a:pt x="422" y="194"/>
                  </a:cubicBezTo>
                  <a:cubicBezTo>
                    <a:pt x="451" y="194"/>
                    <a:pt x="481" y="193"/>
                    <a:pt x="508" y="193"/>
                  </a:cubicBezTo>
                  <a:cubicBezTo>
                    <a:pt x="536" y="193"/>
                    <a:pt x="560" y="192"/>
                    <a:pt x="577" y="192"/>
                  </a:cubicBezTo>
                  <a:cubicBezTo>
                    <a:pt x="578" y="192"/>
                    <a:pt x="579" y="192"/>
                    <a:pt x="580" y="192"/>
                  </a:cubicBezTo>
                  <a:cubicBezTo>
                    <a:pt x="580" y="192"/>
                    <a:pt x="581" y="192"/>
                    <a:pt x="582" y="192"/>
                  </a:cubicBezTo>
                  <a:cubicBezTo>
                    <a:pt x="583" y="192"/>
                    <a:pt x="583" y="192"/>
                    <a:pt x="584" y="192"/>
                  </a:cubicBezTo>
                  <a:cubicBezTo>
                    <a:pt x="585" y="192"/>
                    <a:pt x="585" y="192"/>
                    <a:pt x="586" y="192"/>
                  </a:cubicBezTo>
                  <a:cubicBezTo>
                    <a:pt x="601" y="192"/>
                    <a:pt x="612" y="192"/>
                    <a:pt x="620" y="191"/>
                  </a:cubicBezTo>
                  <a:cubicBezTo>
                    <a:pt x="628" y="191"/>
                    <a:pt x="634" y="190"/>
                    <a:pt x="638" y="189"/>
                  </a:cubicBezTo>
                  <a:cubicBezTo>
                    <a:pt x="642" y="188"/>
                    <a:pt x="644" y="187"/>
                    <a:pt x="646" y="186"/>
                  </a:cubicBezTo>
                  <a:cubicBezTo>
                    <a:pt x="648" y="186"/>
                    <a:pt x="650" y="185"/>
                    <a:pt x="652" y="184"/>
                  </a:cubicBezTo>
                  <a:cubicBezTo>
                    <a:pt x="654" y="183"/>
                    <a:pt x="654" y="180"/>
                    <a:pt x="653" y="175"/>
                  </a:cubicBezTo>
                  <a:cubicBezTo>
                    <a:pt x="651" y="170"/>
                    <a:pt x="649" y="164"/>
                    <a:pt x="646" y="158"/>
                  </a:cubicBezTo>
                  <a:cubicBezTo>
                    <a:pt x="642" y="151"/>
                    <a:pt x="639" y="144"/>
                    <a:pt x="636" y="139"/>
                  </a:cubicBezTo>
                  <a:cubicBezTo>
                    <a:pt x="633" y="133"/>
                    <a:pt x="630" y="127"/>
                    <a:pt x="629" y="124"/>
                  </a:cubicBezTo>
                  <a:cubicBezTo>
                    <a:pt x="628" y="121"/>
                    <a:pt x="629" y="119"/>
                    <a:pt x="630" y="117"/>
                  </a:cubicBezTo>
                  <a:cubicBezTo>
                    <a:pt x="631" y="115"/>
                    <a:pt x="634" y="113"/>
                    <a:pt x="637" y="112"/>
                  </a:cubicBezTo>
                  <a:cubicBezTo>
                    <a:pt x="640" y="111"/>
                    <a:pt x="643" y="110"/>
                    <a:pt x="647" y="109"/>
                  </a:cubicBezTo>
                  <a:cubicBezTo>
                    <a:pt x="652" y="109"/>
                    <a:pt x="656" y="108"/>
                    <a:pt x="661" y="108"/>
                  </a:cubicBezTo>
                  <a:cubicBezTo>
                    <a:pt x="662" y="108"/>
                    <a:pt x="663" y="108"/>
                    <a:pt x="664" y="108"/>
                  </a:cubicBezTo>
                  <a:cubicBezTo>
                    <a:pt x="665" y="108"/>
                    <a:pt x="666" y="108"/>
                    <a:pt x="667" y="108"/>
                  </a:cubicBezTo>
                  <a:cubicBezTo>
                    <a:pt x="668" y="108"/>
                    <a:pt x="669" y="108"/>
                    <a:pt x="670" y="109"/>
                  </a:cubicBezTo>
                  <a:cubicBezTo>
                    <a:pt x="671" y="109"/>
                    <a:pt x="672" y="109"/>
                    <a:pt x="673" y="109"/>
                  </a:cubicBezTo>
                  <a:cubicBezTo>
                    <a:pt x="675" y="109"/>
                    <a:pt x="678" y="109"/>
                    <a:pt x="680" y="109"/>
                  </a:cubicBezTo>
                  <a:cubicBezTo>
                    <a:pt x="682" y="109"/>
                    <a:pt x="684" y="109"/>
                    <a:pt x="686" y="110"/>
                  </a:cubicBezTo>
                  <a:cubicBezTo>
                    <a:pt x="688" y="110"/>
                    <a:pt x="690" y="110"/>
                    <a:pt x="693" y="110"/>
                  </a:cubicBezTo>
                  <a:cubicBezTo>
                    <a:pt x="695" y="110"/>
                    <a:pt x="697" y="110"/>
                    <a:pt x="700" y="110"/>
                  </a:cubicBezTo>
                  <a:cubicBezTo>
                    <a:pt x="703" y="110"/>
                    <a:pt x="707" y="110"/>
                    <a:pt x="711" y="109"/>
                  </a:cubicBezTo>
                  <a:cubicBezTo>
                    <a:pt x="715" y="109"/>
                    <a:pt x="719" y="108"/>
                    <a:pt x="724" y="108"/>
                  </a:cubicBezTo>
                  <a:cubicBezTo>
                    <a:pt x="728" y="107"/>
                    <a:pt x="733" y="106"/>
                    <a:pt x="739" y="105"/>
                  </a:cubicBezTo>
                  <a:cubicBezTo>
                    <a:pt x="744" y="103"/>
                    <a:pt x="750" y="102"/>
                    <a:pt x="756" y="100"/>
                  </a:cubicBezTo>
                  <a:cubicBezTo>
                    <a:pt x="766" y="97"/>
                    <a:pt x="772" y="94"/>
                    <a:pt x="775" y="90"/>
                  </a:cubicBezTo>
                  <a:cubicBezTo>
                    <a:pt x="778" y="86"/>
                    <a:pt x="779" y="82"/>
                    <a:pt x="776" y="79"/>
                  </a:cubicBezTo>
                  <a:cubicBezTo>
                    <a:pt x="774" y="75"/>
                    <a:pt x="770" y="71"/>
                    <a:pt x="765" y="68"/>
                  </a:cubicBezTo>
                  <a:close/>
                </a:path>
              </a:pathLst>
            </a:custGeom>
            <a:solidFill>
              <a:schemeClr val="accent6">
                <a:lumMod val="60000"/>
                <a:lumOff val="40000"/>
              </a:schemeClr>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39" name="Freeform 19"/>
            <p:cNvSpPr>
              <a:spLocks/>
            </p:cNvSpPr>
            <p:nvPr/>
          </p:nvSpPr>
          <p:spPr bwMode="auto">
            <a:xfrm>
              <a:off x="7961486" y="3445297"/>
              <a:ext cx="1735137" cy="655637"/>
            </a:xfrm>
            <a:custGeom>
              <a:avLst/>
              <a:gdLst>
                <a:gd name="T0" fmla="*/ 1124 w 1178"/>
                <a:gd name="T1" fmla="*/ 160 h 445"/>
                <a:gd name="T2" fmla="*/ 1058 w 1178"/>
                <a:gd name="T3" fmla="*/ 148 h 445"/>
                <a:gd name="T4" fmla="*/ 1003 w 1178"/>
                <a:gd name="T5" fmla="*/ 150 h 445"/>
                <a:gd name="T6" fmla="*/ 975 w 1178"/>
                <a:gd name="T7" fmla="*/ 157 h 445"/>
                <a:gd name="T8" fmla="*/ 956 w 1178"/>
                <a:gd name="T9" fmla="*/ 159 h 445"/>
                <a:gd name="T10" fmla="*/ 900 w 1178"/>
                <a:gd name="T11" fmla="*/ 144 h 445"/>
                <a:gd name="T12" fmla="*/ 901 w 1178"/>
                <a:gd name="T13" fmla="*/ 72 h 445"/>
                <a:gd name="T14" fmla="*/ 901 w 1178"/>
                <a:gd name="T15" fmla="*/ 24 h 445"/>
                <a:gd name="T16" fmla="*/ 855 w 1178"/>
                <a:gd name="T17" fmla="*/ 0 h 445"/>
                <a:gd name="T18" fmla="*/ 700 w 1178"/>
                <a:gd name="T19" fmla="*/ 5 h 445"/>
                <a:gd name="T20" fmla="*/ 637 w 1178"/>
                <a:gd name="T21" fmla="*/ 12 h 445"/>
                <a:gd name="T22" fmla="*/ 635 w 1178"/>
                <a:gd name="T23" fmla="*/ 50 h 445"/>
                <a:gd name="T24" fmla="*/ 647 w 1178"/>
                <a:gd name="T25" fmla="*/ 111 h 445"/>
                <a:gd name="T26" fmla="*/ 584 w 1178"/>
                <a:gd name="T27" fmla="*/ 120 h 445"/>
                <a:gd name="T28" fmla="*/ 511 w 1178"/>
                <a:gd name="T29" fmla="*/ 116 h 445"/>
                <a:gd name="T30" fmla="*/ 486 w 1178"/>
                <a:gd name="T31" fmla="*/ 78 h 445"/>
                <a:gd name="T32" fmla="*/ 449 w 1178"/>
                <a:gd name="T33" fmla="*/ 19 h 445"/>
                <a:gd name="T34" fmla="*/ 433 w 1178"/>
                <a:gd name="T35" fmla="*/ 19 h 445"/>
                <a:gd name="T36" fmla="*/ 283 w 1178"/>
                <a:gd name="T37" fmla="*/ 24 h 445"/>
                <a:gd name="T38" fmla="*/ 220 w 1178"/>
                <a:gd name="T39" fmla="*/ 137 h 445"/>
                <a:gd name="T40" fmla="*/ 206 w 1178"/>
                <a:gd name="T41" fmla="*/ 159 h 445"/>
                <a:gd name="T42" fmla="*/ 187 w 1178"/>
                <a:gd name="T43" fmla="*/ 163 h 445"/>
                <a:gd name="T44" fmla="*/ 162 w 1178"/>
                <a:gd name="T45" fmla="*/ 156 h 445"/>
                <a:gd name="T46" fmla="*/ 85 w 1178"/>
                <a:gd name="T47" fmla="*/ 143 h 445"/>
                <a:gd name="T48" fmla="*/ 55 w 1178"/>
                <a:gd name="T49" fmla="*/ 148 h 445"/>
                <a:gd name="T50" fmla="*/ 3 w 1178"/>
                <a:gd name="T51" fmla="*/ 194 h 445"/>
                <a:gd name="T52" fmla="*/ 59 w 1178"/>
                <a:gd name="T53" fmla="*/ 250 h 445"/>
                <a:gd name="T54" fmla="*/ 118 w 1178"/>
                <a:gd name="T55" fmla="*/ 260 h 445"/>
                <a:gd name="T56" fmla="*/ 148 w 1178"/>
                <a:gd name="T57" fmla="*/ 257 h 445"/>
                <a:gd name="T58" fmla="*/ 167 w 1178"/>
                <a:gd name="T59" fmla="*/ 255 h 445"/>
                <a:gd name="T60" fmla="*/ 196 w 1178"/>
                <a:gd name="T61" fmla="*/ 256 h 445"/>
                <a:gd name="T62" fmla="*/ 225 w 1178"/>
                <a:gd name="T63" fmla="*/ 288 h 445"/>
                <a:gd name="T64" fmla="*/ 192 w 1178"/>
                <a:gd name="T65" fmla="*/ 407 h 445"/>
                <a:gd name="T66" fmla="*/ 216 w 1178"/>
                <a:gd name="T67" fmla="*/ 439 h 445"/>
                <a:gd name="T68" fmla="*/ 300 w 1178"/>
                <a:gd name="T69" fmla="*/ 445 h 445"/>
                <a:gd name="T70" fmla="*/ 310 w 1178"/>
                <a:gd name="T71" fmla="*/ 445 h 445"/>
                <a:gd name="T72" fmla="*/ 670 w 1178"/>
                <a:gd name="T73" fmla="*/ 442 h 445"/>
                <a:gd name="T74" fmla="*/ 1004 w 1178"/>
                <a:gd name="T75" fmla="*/ 406 h 445"/>
                <a:gd name="T76" fmla="*/ 933 w 1178"/>
                <a:gd name="T77" fmla="*/ 267 h 445"/>
                <a:gd name="T78" fmla="*/ 960 w 1178"/>
                <a:gd name="T79" fmla="*/ 249 h 445"/>
                <a:gd name="T80" fmla="*/ 999 w 1178"/>
                <a:gd name="T81" fmla="*/ 248 h 445"/>
                <a:gd name="T82" fmla="*/ 1045 w 1178"/>
                <a:gd name="T83" fmla="*/ 256 h 445"/>
                <a:gd name="T84" fmla="*/ 1088 w 1178"/>
                <a:gd name="T85" fmla="*/ 259 h 445"/>
                <a:gd name="T86" fmla="*/ 1165 w 1178"/>
                <a:gd name="T87" fmla="*/ 240 h 445"/>
                <a:gd name="T88" fmla="*/ 1170 w 1178"/>
                <a:gd name="T89" fmla="*/ 193 h 44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78"/>
                <a:gd name="T136" fmla="*/ 0 h 445"/>
                <a:gd name="T137" fmla="*/ 1178 w 1178"/>
                <a:gd name="T138" fmla="*/ 445 h 44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78" h="445">
                  <a:moveTo>
                    <a:pt x="1170" y="193"/>
                  </a:moveTo>
                  <a:cubicBezTo>
                    <a:pt x="1166" y="187"/>
                    <a:pt x="1161" y="180"/>
                    <a:pt x="1153" y="175"/>
                  </a:cubicBezTo>
                  <a:cubicBezTo>
                    <a:pt x="1145" y="169"/>
                    <a:pt x="1135" y="164"/>
                    <a:pt x="1124" y="160"/>
                  </a:cubicBezTo>
                  <a:cubicBezTo>
                    <a:pt x="1117" y="158"/>
                    <a:pt x="1110" y="156"/>
                    <a:pt x="1103" y="154"/>
                  </a:cubicBezTo>
                  <a:cubicBezTo>
                    <a:pt x="1096" y="152"/>
                    <a:pt x="1088" y="151"/>
                    <a:pt x="1081" y="150"/>
                  </a:cubicBezTo>
                  <a:cubicBezTo>
                    <a:pt x="1073" y="149"/>
                    <a:pt x="1066" y="148"/>
                    <a:pt x="1058" y="148"/>
                  </a:cubicBezTo>
                  <a:cubicBezTo>
                    <a:pt x="1051" y="147"/>
                    <a:pt x="1043" y="147"/>
                    <a:pt x="1036" y="147"/>
                  </a:cubicBezTo>
                  <a:cubicBezTo>
                    <a:pt x="1030" y="147"/>
                    <a:pt x="1024" y="148"/>
                    <a:pt x="1018" y="148"/>
                  </a:cubicBezTo>
                  <a:cubicBezTo>
                    <a:pt x="1013" y="148"/>
                    <a:pt x="1008" y="149"/>
                    <a:pt x="1003" y="150"/>
                  </a:cubicBezTo>
                  <a:cubicBezTo>
                    <a:pt x="998" y="150"/>
                    <a:pt x="994" y="151"/>
                    <a:pt x="990" y="152"/>
                  </a:cubicBezTo>
                  <a:cubicBezTo>
                    <a:pt x="986" y="153"/>
                    <a:pt x="983" y="154"/>
                    <a:pt x="980" y="155"/>
                  </a:cubicBezTo>
                  <a:cubicBezTo>
                    <a:pt x="979" y="156"/>
                    <a:pt x="977" y="157"/>
                    <a:pt x="975" y="157"/>
                  </a:cubicBezTo>
                  <a:cubicBezTo>
                    <a:pt x="974" y="158"/>
                    <a:pt x="972" y="158"/>
                    <a:pt x="970" y="158"/>
                  </a:cubicBezTo>
                  <a:cubicBezTo>
                    <a:pt x="968" y="159"/>
                    <a:pt x="965" y="159"/>
                    <a:pt x="963" y="159"/>
                  </a:cubicBezTo>
                  <a:cubicBezTo>
                    <a:pt x="961" y="159"/>
                    <a:pt x="958" y="159"/>
                    <a:pt x="956" y="159"/>
                  </a:cubicBezTo>
                  <a:cubicBezTo>
                    <a:pt x="949" y="160"/>
                    <a:pt x="942" y="159"/>
                    <a:pt x="934" y="158"/>
                  </a:cubicBezTo>
                  <a:cubicBezTo>
                    <a:pt x="927" y="157"/>
                    <a:pt x="920" y="155"/>
                    <a:pt x="915" y="152"/>
                  </a:cubicBezTo>
                  <a:cubicBezTo>
                    <a:pt x="909" y="150"/>
                    <a:pt x="904" y="147"/>
                    <a:pt x="900" y="144"/>
                  </a:cubicBezTo>
                  <a:cubicBezTo>
                    <a:pt x="897" y="140"/>
                    <a:pt x="896" y="136"/>
                    <a:pt x="896" y="132"/>
                  </a:cubicBezTo>
                  <a:cubicBezTo>
                    <a:pt x="897" y="126"/>
                    <a:pt x="898" y="116"/>
                    <a:pt x="899" y="106"/>
                  </a:cubicBezTo>
                  <a:cubicBezTo>
                    <a:pt x="900" y="95"/>
                    <a:pt x="900" y="83"/>
                    <a:pt x="901" y="72"/>
                  </a:cubicBezTo>
                  <a:cubicBezTo>
                    <a:pt x="901" y="61"/>
                    <a:pt x="902" y="51"/>
                    <a:pt x="902" y="43"/>
                  </a:cubicBezTo>
                  <a:cubicBezTo>
                    <a:pt x="902" y="36"/>
                    <a:pt x="902" y="31"/>
                    <a:pt x="902" y="30"/>
                  </a:cubicBezTo>
                  <a:cubicBezTo>
                    <a:pt x="902" y="29"/>
                    <a:pt x="902" y="27"/>
                    <a:pt x="901" y="24"/>
                  </a:cubicBezTo>
                  <a:cubicBezTo>
                    <a:pt x="901" y="21"/>
                    <a:pt x="899" y="18"/>
                    <a:pt x="896" y="14"/>
                  </a:cubicBezTo>
                  <a:cubicBezTo>
                    <a:pt x="893" y="11"/>
                    <a:pt x="888" y="7"/>
                    <a:pt x="882" y="4"/>
                  </a:cubicBezTo>
                  <a:cubicBezTo>
                    <a:pt x="875" y="2"/>
                    <a:pt x="867" y="0"/>
                    <a:pt x="855" y="0"/>
                  </a:cubicBezTo>
                  <a:cubicBezTo>
                    <a:pt x="843" y="1"/>
                    <a:pt x="827" y="1"/>
                    <a:pt x="808" y="2"/>
                  </a:cubicBezTo>
                  <a:cubicBezTo>
                    <a:pt x="790" y="2"/>
                    <a:pt x="770" y="3"/>
                    <a:pt x="751" y="3"/>
                  </a:cubicBezTo>
                  <a:cubicBezTo>
                    <a:pt x="731" y="4"/>
                    <a:pt x="714" y="5"/>
                    <a:pt x="700" y="5"/>
                  </a:cubicBezTo>
                  <a:cubicBezTo>
                    <a:pt x="687" y="5"/>
                    <a:pt x="677" y="6"/>
                    <a:pt x="676" y="6"/>
                  </a:cubicBezTo>
                  <a:cubicBezTo>
                    <a:pt x="675" y="6"/>
                    <a:pt x="669" y="6"/>
                    <a:pt x="662" y="7"/>
                  </a:cubicBezTo>
                  <a:cubicBezTo>
                    <a:pt x="655" y="8"/>
                    <a:pt x="645" y="10"/>
                    <a:pt x="637" y="12"/>
                  </a:cubicBezTo>
                  <a:cubicBezTo>
                    <a:pt x="628" y="14"/>
                    <a:pt x="620" y="16"/>
                    <a:pt x="616" y="19"/>
                  </a:cubicBezTo>
                  <a:cubicBezTo>
                    <a:pt x="611" y="23"/>
                    <a:pt x="610" y="27"/>
                    <a:pt x="614" y="31"/>
                  </a:cubicBezTo>
                  <a:cubicBezTo>
                    <a:pt x="618" y="36"/>
                    <a:pt x="627" y="43"/>
                    <a:pt x="635" y="50"/>
                  </a:cubicBezTo>
                  <a:cubicBezTo>
                    <a:pt x="644" y="57"/>
                    <a:pt x="654" y="64"/>
                    <a:pt x="661" y="72"/>
                  </a:cubicBezTo>
                  <a:cubicBezTo>
                    <a:pt x="668" y="80"/>
                    <a:pt x="673" y="87"/>
                    <a:pt x="671" y="94"/>
                  </a:cubicBezTo>
                  <a:cubicBezTo>
                    <a:pt x="670" y="101"/>
                    <a:pt x="663" y="107"/>
                    <a:pt x="647" y="111"/>
                  </a:cubicBezTo>
                  <a:cubicBezTo>
                    <a:pt x="640" y="112"/>
                    <a:pt x="634" y="114"/>
                    <a:pt x="627" y="115"/>
                  </a:cubicBezTo>
                  <a:cubicBezTo>
                    <a:pt x="620" y="116"/>
                    <a:pt x="613" y="117"/>
                    <a:pt x="605" y="118"/>
                  </a:cubicBezTo>
                  <a:cubicBezTo>
                    <a:pt x="598" y="119"/>
                    <a:pt x="591" y="120"/>
                    <a:pt x="584" y="120"/>
                  </a:cubicBezTo>
                  <a:cubicBezTo>
                    <a:pt x="577" y="121"/>
                    <a:pt x="570" y="121"/>
                    <a:pt x="563" y="121"/>
                  </a:cubicBezTo>
                  <a:cubicBezTo>
                    <a:pt x="553" y="121"/>
                    <a:pt x="544" y="121"/>
                    <a:pt x="535" y="120"/>
                  </a:cubicBezTo>
                  <a:cubicBezTo>
                    <a:pt x="526" y="119"/>
                    <a:pt x="518" y="118"/>
                    <a:pt x="511" y="116"/>
                  </a:cubicBezTo>
                  <a:cubicBezTo>
                    <a:pt x="504" y="114"/>
                    <a:pt x="498" y="112"/>
                    <a:pt x="494" y="110"/>
                  </a:cubicBezTo>
                  <a:cubicBezTo>
                    <a:pt x="490" y="107"/>
                    <a:pt x="487" y="104"/>
                    <a:pt x="486" y="100"/>
                  </a:cubicBezTo>
                  <a:cubicBezTo>
                    <a:pt x="485" y="95"/>
                    <a:pt x="486" y="87"/>
                    <a:pt x="486" y="78"/>
                  </a:cubicBezTo>
                  <a:cubicBezTo>
                    <a:pt x="487" y="69"/>
                    <a:pt x="488" y="60"/>
                    <a:pt x="487" y="51"/>
                  </a:cubicBezTo>
                  <a:cubicBezTo>
                    <a:pt x="487" y="43"/>
                    <a:pt x="485" y="35"/>
                    <a:pt x="479" y="29"/>
                  </a:cubicBezTo>
                  <a:cubicBezTo>
                    <a:pt x="473" y="23"/>
                    <a:pt x="464" y="20"/>
                    <a:pt x="449" y="19"/>
                  </a:cubicBezTo>
                  <a:cubicBezTo>
                    <a:pt x="448" y="19"/>
                    <a:pt x="446" y="19"/>
                    <a:pt x="444" y="19"/>
                  </a:cubicBezTo>
                  <a:cubicBezTo>
                    <a:pt x="443" y="19"/>
                    <a:pt x="441" y="19"/>
                    <a:pt x="439" y="19"/>
                  </a:cubicBezTo>
                  <a:cubicBezTo>
                    <a:pt x="437" y="19"/>
                    <a:pt x="435" y="19"/>
                    <a:pt x="433" y="19"/>
                  </a:cubicBezTo>
                  <a:cubicBezTo>
                    <a:pt x="431" y="19"/>
                    <a:pt x="429" y="19"/>
                    <a:pt x="426" y="19"/>
                  </a:cubicBezTo>
                  <a:cubicBezTo>
                    <a:pt x="408" y="19"/>
                    <a:pt x="384" y="20"/>
                    <a:pt x="359" y="21"/>
                  </a:cubicBezTo>
                  <a:cubicBezTo>
                    <a:pt x="334" y="22"/>
                    <a:pt x="307" y="23"/>
                    <a:pt x="283" y="24"/>
                  </a:cubicBezTo>
                  <a:cubicBezTo>
                    <a:pt x="258" y="26"/>
                    <a:pt x="236" y="27"/>
                    <a:pt x="219" y="28"/>
                  </a:cubicBezTo>
                  <a:cubicBezTo>
                    <a:pt x="203" y="29"/>
                    <a:pt x="192" y="29"/>
                    <a:pt x="190" y="30"/>
                  </a:cubicBezTo>
                  <a:cubicBezTo>
                    <a:pt x="220" y="137"/>
                    <a:pt x="220" y="137"/>
                    <a:pt x="220" y="137"/>
                  </a:cubicBezTo>
                  <a:cubicBezTo>
                    <a:pt x="220" y="138"/>
                    <a:pt x="220" y="139"/>
                    <a:pt x="219" y="142"/>
                  </a:cubicBezTo>
                  <a:cubicBezTo>
                    <a:pt x="218" y="144"/>
                    <a:pt x="216" y="147"/>
                    <a:pt x="214" y="151"/>
                  </a:cubicBezTo>
                  <a:cubicBezTo>
                    <a:pt x="212" y="154"/>
                    <a:pt x="209" y="157"/>
                    <a:pt x="206" y="159"/>
                  </a:cubicBezTo>
                  <a:cubicBezTo>
                    <a:pt x="202" y="161"/>
                    <a:pt x="197" y="163"/>
                    <a:pt x="191" y="163"/>
                  </a:cubicBezTo>
                  <a:cubicBezTo>
                    <a:pt x="191" y="163"/>
                    <a:pt x="190" y="163"/>
                    <a:pt x="189" y="163"/>
                  </a:cubicBezTo>
                  <a:cubicBezTo>
                    <a:pt x="188" y="163"/>
                    <a:pt x="187" y="163"/>
                    <a:pt x="187" y="163"/>
                  </a:cubicBezTo>
                  <a:cubicBezTo>
                    <a:pt x="186" y="163"/>
                    <a:pt x="185" y="163"/>
                    <a:pt x="184" y="162"/>
                  </a:cubicBezTo>
                  <a:cubicBezTo>
                    <a:pt x="183" y="162"/>
                    <a:pt x="182" y="162"/>
                    <a:pt x="181" y="162"/>
                  </a:cubicBezTo>
                  <a:cubicBezTo>
                    <a:pt x="176" y="160"/>
                    <a:pt x="169" y="158"/>
                    <a:pt x="162" y="156"/>
                  </a:cubicBezTo>
                  <a:cubicBezTo>
                    <a:pt x="154" y="154"/>
                    <a:pt x="146" y="152"/>
                    <a:pt x="138" y="150"/>
                  </a:cubicBezTo>
                  <a:cubicBezTo>
                    <a:pt x="129" y="148"/>
                    <a:pt x="120" y="146"/>
                    <a:pt x="111" y="145"/>
                  </a:cubicBezTo>
                  <a:cubicBezTo>
                    <a:pt x="102" y="144"/>
                    <a:pt x="93" y="143"/>
                    <a:pt x="85" y="143"/>
                  </a:cubicBezTo>
                  <a:cubicBezTo>
                    <a:pt x="81" y="143"/>
                    <a:pt x="78" y="143"/>
                    <a:pt x="74" y="144"/>
                  </a:cubicBezTo>
                  <a:cubicBezTo>
                    <a:pt x="71" y="144"/>
                    <a:pt x="67" y="144"/>
                    <a:pt x="64" y="145"/>
                  </a:cubicBezTo>
                  <a:cubicBezTo>
                    <a:pt x="61" y="146"/>
                    <a:pt x="58" y="147"/>
                    <a:pt x="55" y="148"/>
                  </a:cubicBezTo>
                  <a:cubicBezTo>
                    <a:pt x="52" y="149"/>
                    <a:pt x="49" y="150"/>
                    <a:pt x="46" y="151"/>
                  </a:cubicBezTo>
                  <a:cubicBezTo>
                    <a:pt x="36" y="157"/>
                    <a:pt x="27" y="163"/>
                    <a:pt x="20" y="170"/>
                  </a:cubicBezTo>
                  <a:cubicBezTo>
                    <a:pt x="12" y="178"/>
                    <a:pt x="6" y="186"/>
                    <a:pt x="3" y="194"/>
                  </a:cubicBezTo>
                  <a:cubicBezTo>
                    <a:pt x="0" y="202"/>
                    <a:pt x="0" y="210"/>
                    <a:pt x="4" y="218"/>
                  </a:cubicBezTo>
                  <a:cubicBezTo>
                    <a:pt x="9" y="226"/>
                    <a:pt x="18" y="234"/>
                    <a:pt x="33" y="240"/>
                  </a:cubicBezTo>
                  <a:cubicBezTo>
                    <a:pt x="42" y="244"/>
                    <a:pt x="51" y="247"/>
                    <a:pt x="59" y="250"/>
                  </a:cubicBezTo>
                  <a:cubicBezTo>
                    <a:pt x="67" y="253"/>
                    <a:pt x="74" y="254"/>
                    <a:pt x="81" y="256"/>
                  </a:cubicBezTo>
                  <a:cubicBezTo>
                    <a:pt x="88" y="257"/>
                    <a:pt x="95" y="258"/>
                    <a:pt x="101" y="259"/>
                  </a:cubicBezTo>
                  <a:cubicBezTo>
                    <a:pt x="107" y="260"/>
                    <a:pt x="112" y="260"/>
                    <a:pt x="118" y="260"/>
                  </a:cubicBezTo>
                  <a:cubicBezTo>
                    <a:pt x="121" y="260"/>
                    <a:pt x="125" y="260"/>
                    <a:pt x="128" y="259"/>
                  </a:cubicBezTo>
                  <a:cubicBezTo>
                    <a:pt x="132" y="259"/>
                    <a:pt x="135" y="259"/>
                    <a:pt x="138" y="259"/>
                  </a:cubicBezTo>
                  <a:cubicBezTo>
                    <a:pt x="141" y="258"/>
                    <a:pt x="145" y="258"/>
                    <a:pt x="148" y="257"/>
                  </a:cubicBezTo>
                  <a:cubicBezTo>
                    <a:pt x="151" y="257"/>
                    <a:pt x="154" y="257"/>
                    <a:pt x="157" y="256"/>
                  </a:cubicBezTo>
                  <a:cubicBezTo>
                    <a:pt x="159" y="256"/>
                    <a:pt x="160" y="256"/>
                    <a:pt x="162" y="256"/>
                  </a:cubicBezTo>
                  <a:cubicBezTo>
                    <a:pt x="164" y="255"/>
                    <a:pt x="165" y="255"/>
                    <a:pt x="167" y="255"/>
                  </a:cubicBezTo>
                  <a:cubicBezTo>
                    <a:pt x="168" y="255"/>
                    <a:pt x="170" y="255"/>
                    <a:pt x="171" y="255"/>
                  </a:cubicBezTo>
                  <a:cubicBezTo>
                    <a:pt x="173" y="255"/>
                    <a:pt x="175" y="255"/>
                    <a:pt x="176" y="255"/>
                  </a:cubicBezTo>
                  <a:cubicBezTo>
                    <a:pt x="183" y="255"/>
                    <a:pt x="190" y="255"/>
                    <a:pt x="196" y="256"/>
                  </a:cubicBezTo>
                  <a:cubicBezTo>
                    <a:pt x="202" y="257"/>
                    <a:pt x="208" y="259"/>
                    <a:pt x="212" y="262"/>
                  </a:cubicBezTo>
                  <a:cubicBezTo>
                    <a:pt x="217" y="264"/>
                    <a:pt x="221" y="268"/>
                    <a:pt x="223" y="272"/>
                  </a:cubicBezTo>
                  <a:cubicBezTo>
                    <a:pt x="225" y="276"/>
                    <a:pt x="226" y="282"/>
                    <a:pt x="225" y="288"/>
                  </a:cubicBezTo>
                  <a:cubicBezTo>
                    <a:pt x="223" y="296"/>
                    <a:pt x="219" y="308"/>
                    <a:pt x="215" y="322"/>
                  </a:cubicBezTo>
                  <a:cubicBezTo>
                    <a:pt x="211" y="336"/>
                    <a:pt x="206" y="351"/>
                    <a:pt x="202" y="366"/>
                  </a:cubicBezTo>
                  <a:cubicBezTo>
                    <a:pt x="198" y="381"/>
                    <a:pt x="194" y="395"/>
                    <a:pt x="192" y="407"/>
                  </a:cubicBezTo>
                  <a:cubicBezTo>
                    <a:pt x="190" y="418"/>
                    <a:pt x="191" y="426"/>
                    <a:pt x="194" y="428"/>
                  </a:cubicBezTo>
                  <a:cubicBezTo>
                    <a:pt x="197" y="429"/>
                    <a:pt x="200" y="431"/>
                    <a:pt x="203" y="433"/>
                  </a:cubicBezTo>
                  <a:cubicBezTo>
                    <a:pt x="206" y="435"/>
                    <a:pt x="210" y="437"/>
                    <a:pt x="216" y="439"/>
                  </a:cubicBezTo>
                  <a:cubicBezTo>
                    <a:pt x="222" y="441"/>
                    <a:pt x="231" y="443"/>
                    <a:pt x="244" y="444"/>
                  </a:cubicBezTo>
                  <a:cubicBezTo>
                    <a:pt x="257" y="445"/>
                    <a:pt x="274" y="445"/>
                    <a:pt x="296" y="445"/>
                  </a:cubicBezTo>
                  <a:cubicBezTo>
                    <a:pt x="297" y="445"/>
                    <a:pt x="299" y="445"/>
                    <a:pt x="300" y="445"/>
                  </a:cubicBezTo>
                  <a:cubicBezTo>
                    <a:pt x="301" y="445"/>
                    <a:pt x="302" y="445"/>
                    <a:pt x="303" y="445"/>
                  </a:cubicBezTo>
                  <a:cubicBezTo>
                    <a:pt x="304" y="445"/>
                    <a:pt x="305" y="445"/>
                    <a:pt x="307" y="445"/>
                  </a:cubicBezTo>
                  <a:cubicBezTo>
                    <a:pt x="308" y="445"/>
                    <a:pt x="309" y="445"/>
                    <a:pt x="310" y="445"/>
                  </a:cubicBezTo>
                  <a:cubicBezTo>
                    <a:pt x="336" y="445"/>
                    <a:pt x="375" y="444"/>
                    <a:pt x="417" y="444"/>
                  </a:cubicBezTo>
                  <a:cubicBezTo>
                    <a:pt x="460" y="443"/>
                    <a:pt x="507" y="443"/>
                    <a:pt x="552" y="443"/>
                  </a:cubicBezTo>
                  <a:cubicBezTo>
                    <a:pt x="596" y="442"/>
                    <a:pt x="638" y="442"/>
                    <a:pt x="670" y="442"/>
                  </a:cubicBezTo>
                  <a:cubicBezTo>
                    <a:pt x="701" y="442"/>
                    <a:pt x="723" y="441"/>
                    <a:pt x="726" y="441"/>
                  </a:cubicBezTo>
                  <a:cubicBezTo>
                    <a:pt x="1024" y="435"/>
                    <a:pt x="1024" y="435"/>
                    <a:pt x="1024" y="435"/>
                  </a:cubicBezTo>
                  <a:cubicBezTo>
                    <a:pt x="1023" y="433"/>
                    <a:pt x="1015" y="421"/>
                    <a:pt x="1004" y="406"/>
                  </a:cubicBezTo>
                  <a:cubicBezTo>
                    <a:pt x="994" y="390"/>
                    <a:pt x="981" y="370"/>
                    <a:pt x="968" y="350"/>
                  </a:cubicBezTo>
                  <a:cubicBezTo>
                    <a:pt x="956" y="331"/>
                    <a:pt x="945" y="312"/>
                    <a:pt x="938" y="297"/>
                  </a:cubicBezTo>
                  <a:cubicBezTo>
                    <a:pt x="931" y="282"/>
                    <a:pt x="929" y="271"/>
                    <a:pt x="933" y="267"/>
                  </a:cubicBezTo>
                  <a:cubicBezTo>
                    <a:pt x="936" y="265"/>
                    <a:pt x="938" y="263"/>
                    <a:pt x="941" y="260"/>
                  </a:cubicBezTo>
                  <a:cubicBezTo>
                    <a:pt x="943" y="258"/>
                    <a:pt x="946" y="256"/>
                    <a:pt x="949" y="254"/>
                  </a:cubicBezTo>
                  <a:cubicBezTo>
                    <a:pt x="952" y="252"/>
                    <a:pt x="955" y="250"/>
                    <a:pt x="960" y="249"/>
                  </a:cubicBezTo>
                  <a:cubicBezTo>
                    <a:pt x="965" y="248"/>
                    <a:pt x="971" y="247"/>
                    <a:pt x="978" y="247"/>
                  </a:cubicBezTo>
                  <a:cubicBezTo>
                    <a:pt x="981" y="247"/>
                    <a:pt x="984" y="247"/>
                    <a:pt x="988" y="247"/>
                  </a:cubicBezTo>
                  <a:cubicBezTo>
                    <a:pt x="991" y="247"/>
                    <a:pt x="995" y="248"/>
                    <a:pt x="999" y="248"/>
                  </a:cubicBezTo>
                  <a:cubicBezTo>
                    <a:pt x="1004" y="249"/>
                    <a:pt x="1008" y="249"/>
                    <a:pt x="1013" y="250"/>
                  </a:cubicBezTo>
                  <a:cubicBezTo>
                    <a:pt x="1018" y="251"/>
                    <a:pt x="1023" y="252"/>
                    <a:pt x="1029" y="253"/>
                  </a:cubicBezTo>
                  <a:cubicBezTo>
                    <a:pt x="1034" y="254"/>
                    <a:pt x="1040" y="255"/>
                    <a:pt x="1045" y="256"/>
                  </a:cubicBezTo>
                  <a:cubicBezTo>
                    <a:pt x="1050" y="256"/>
                    <a:pt x="1055" y="257"/>
                    <a:pt x="1060" y="258"/>
                  </a:cubicBezTo>
                  <a:cubicBezTo>
                    <a:pt x="1065" y="258"/>
                    <a:pt x="1069" y="258"/>
                    <a:pt x="1074" y="259"/>
                  </a:cubicBezTo>
                  <a:cubicBezTo>
                    <a:pt x="1079" y="259"/>
                    <a:pt x="1083" y="259"/>
                    <a:pt x="1088" y="259"/>
                  </a:cubicBezTo>
                  <a:cubicBezTo>
                    <a:pt x="1100" y="259"/>
                    <a:pt x="1111" y="258"/>
                    <a:pt x="1121" y="256"/>
                  </a:cubicBezTo>
                  <a:cubicBezTo>
                    <a:pt x="1130" y="255"/>
                    <a:pt x="1139" y="252"/>
                    <a:pt x="1147" y="250"/>
                  </a:cubicBezTo>
                  <a:cubicBezTo>
                    <a:pt x="1154" y="247"/>
                    <a:pt x="1160" y="244"/>
                    <a:pt x="1165" y="240"/>
                  </a:cubicBezTo>
                  <a:cubicBezTo>
                    <a:pt x="1170" y="237"/>
                    <a:pt x="1173" y="233"/>
                    <a:pt x="1175" y="229"/>
                  </a:cubicBezTo>
                  <a:cubicBezTo>
                    <a:pt x="1177" y="224"/>
                    <a:pt x="1178" y="218"/>
                    <a:pt x="1177" y="211"/>
                  </a:cubicBezTo>
                  <a:cubicBezTo>
                    <a:pt x="1176" y="205"/>
                    <a:pt x="1174" y="199"/>
                    <a:pt x="1170" y="193"/>
                  </a:cubicBezTo>
                  <a:close/>
                </a:path>
              </a:pathLst>
            </a:custGeom>
            <a:gradFill rotWithShape="1">
              <a:gsLst>
                <a:gs pos="0">
                  <a:schemeClr val="accent1"/>
                </a:gs>
                <a:gs pos="100000">
                  <a:schemeClr val="accent2"/>
                </a:gs>
              </a:gsLst>
              <a:lin ang="18900000" scaled="1"/>
            </a:gra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40" name="Freeform 21"/>
            <p:cNvSpPr>
              <a:spLocks noEditPoints="1"/>
            </p:cNvSpPr>
            <p:nvPr/>
          </p:nvSpPr>
          <p:spPr bwMode="auto">
            <a:xfrm>
              <a:off x="6896273" y="1132309"/>
              <a:ext cx="714375" cy="1685925"/>
            </a:xfrm>
            <a:custGeom>
              <a:avLst/>
              <a:gdLst>
                <a:gd name="T0" fmla="*/ 117 w 486"/>
                <a:gd name="T1" fmla="*/ 1131 h 1145"/>
                <a:gd name="T2" fmla="*/ 164 w 486"/>
                <a:gd name="T3" fmla="*/ 1076 h 1145"/>
                <a:gd name="T4" fmla="*/ 172 w 486"/>
                <a:gd name="T5" fmla="*/ 1095 h 1145"/>
                <a:gd name="T6" fmla="*/ 177 w 486"/>
                <a:gd name="T7" fmla="*/ 1023 h 1145"/>
                <a:gd name="T8" fmla="*/ 167 w 486"/>
                <a:gd name="T9" fmla="*/ 846 h 1145"/>
                <a:gd name="T10" fmla="*/ 191 w 486"/>
                <a:gd name="T11" fmla="*/ 723 h 1145"/>
                <a:gd name="T12" fmla="*/ 247 w 486"/>
                <a:gd name="T13" fmla="*/ 799 h 1145"/>
                <a:gd name="T14" fmla="*/ 247 w 486"/>
                <a:gd name="T15" fmla="*/ 955 h 1145"/>
                <a:gd name="T16" fmla="*/ 258 w 486"/>
                <a:gd name="T17" fmla="*/ 1102 h 1145"/>
                <a:gd name="T18" fmla="*/ 285 w 486"/>
                <a:gd name="T19" fmla="*/ 1034 h 1145"/>
                <a:gd name="T20" fmla="*/ 276 w 486"/>
                <a:gd name="T21" fmla="*/ 992 h 1145"/>
                <a:gd name="T22" fmla="*/ 315 w 486"/>
                <a:gd name="T23" fmla="*/ 843 h 1145"/>
                <a:gd name="T24" fmla="*/ 322 w 486"/>
                <a:gd name="T25" fmla="*/ 736 h 1145"/>
                <a:gd name="T26" fmla="*/ 342 w 486"/>
                <a:gd name="T27" fmla="*/ 561 h 1145"/>
                <a:gd name="T28" fmla="*/ 391 w 486"/>
                <a:gd name="T29" fmla="*/ 545 h 1145"/>
                <a:gd name="T30" fmla="*/ 485 w 486"/>
                <a:gd name="T31" fmla="*/ 418 h 1145"/>
                <a:gd name="T32" fmla="*/ 371 w 486"/>
                <a:gd name="T33" fmla="*/ 229 h 1145"/>
                <a:gd name="T34" fmla="*/ 346 w 486"/>
                <a:gd name="T35" fmla="*/ 209 h 1145"/>
                <a:gd name="T36" fmla="*/ 347 w 486"/>
                <a:gd name="T37" fmla="*/ 168 h 1145"/>
                <a:gd name="T38" fmla="*/ 330 w 486"/>
                <a:gd name="T39" fmla="*/ 114 h 1145"/>
                <a:gd name="T40" fmla="*/ 354 w 486"/>
                <a:gd name="T41" fmla="*/ 156 h 1145"/>
                <a:gd name="T42" fmla="*/ 357 w 486"/>
                <a:gd name="T43" fmla="*/ 185 h 1145"/>
                <a:gd name="T44" fmla="*/ 338 w 486"/>
                <a:gd name="T45" fmla="*/ 100 h 1145"/>
                <a:gd name="T46" fmla="*/ 324 w 486"/>
                <a:gd name="T47" fmla="*/ 63 h 1145"/>
                <a:gd name="T48" fmla="*/ 253 w 486"/>
                <a:gd name="T49" fmla="*/ 7 h 1145"/>
                <a:gd name="T50" fmla="*/ 158 w 486"/>
                <a:gd name="T51" fmla="*/ 90 h 1145"/>
                <a:gd name="T52" fmla="*/ 153 w 486"/>
                <a:gd name="T53" fmla="*/ 144 h 1145"/>
                <a:gd name="T54" fmla="*/ 155 w 486"/>
                <a:gd name="T55" fmla="*/ 191 h 1145"/>
                <a:gd name="T56" fmla="*/ 148 w 486"/>
                <a:gd name="T57" fmla="*/ 206 h 1145"/>
                <a:gd name="T58" fmla="*/ 155 w 486"/>
                <a:gd name="T59" fmla="*/ 204 h 1145"/>
                <a:gd name="T60" fmla="*/ 111 w 486"/>
                <a:gd name="T61" fmla="*/ 265 h 1145"/>
                <a:gd name="T62" fmla="*/ 14 w 486"/>
                <a:gd name="T63" fmla="*/ 265 h 1145"/>
                <a:gd name="T64" fmla="*/ 85 w 486"/>
                <a:gd name="T65" fmla="*/ 376 h 1145"/>
                <a:gd name="T66" fmla="*/ 139 w 486"/>
                <a:gd name="T67" fmla="*/ 461 h 1145"/>
                <a:gd name="T68" fmla="*/ 139 w 486"/>
                <a:gd name="T69" fmla="*/ 528 h 1145"/>
                <a:gd name="T70" fmla="*/ 119 w 486"/>
                <a:gd name="T71" fmla="*/ 617 h 1145"/>
                <a:gd name="T72" fmla="*/ 95 w 486"/>
                <a:gd name="T73" fmla="*/ 701 h 1145"/>
                <a:gd name="T74" fmla="*/ 94 w 486"/>
                <a:gd name="T75" fmla="*/ 830 h 1145"/>
                <a:gd name="T76" fmla="*/ 92 w 486"/>
                <a:gd name="T77" fmla="*/ 1091 h 1145"/>
                <a:gd name="T78" fmla="*/ 328 w 486"/>
                <a:gd name="T79" fmla="*/ 92 h 1145"/>
                <a:gd name="T80" fmla="*/ 320 w 486"/>
                <a:gd name="T81" fmla="*/ 76 h 1145"/>
                <a:gd name="T82" fmla="*/ 328 w 486"/>
                <a:gd name="T83" fmla="*/ 83 h 1145"/>
                <a:gd name="T84" fmla="*/ 346 w 486"/>
                <a:gd name="T85" fmla="*/ 207 h 1145"/>
                <a:gd name="T86" fmla="*/ 351 w 486"/>
                <a:gd name="T87" fmla="*/ 189 h 1145"/>
                <a:gd name="T88" fmla="*/ 334 w 486"/>
                <a:gd name="T89" fmla="*/ 392 h 1145"/>
                <a:gd name="T90" fmla="*/ 416 w 486"/>
                <a:gd name="T91" fmla="*/ 381 h 1145"/>
                <a:gd name="T92" fmla="*/ 432 w 486"/>
                <a:gd name="T93" fmla="*/ 415 h 1145"/>
                <a:gd name="T94" fmla="*/ 412 w 486"/>
                <a:gd name="T95" fmla="*/ 451 h 1145"/>
                <a:gd name="T96" fmla="*/ 376 w 486"/>
                <a:gd name="T97" fmla="*/ 499 h 1145"/>
                <a:gd name="T98" fmla="*/ 357 w 486"/>
                <a:gd name="T99" fmla="*/ 510 h 1145"/>
                <a:gd name="T100" fmla="*/ 334 w 486"/>
                <a:gd name="T101" fmla="*/ 392 h 1145"/>
                <a:gd name="T102" fmla="*/ 326 w 486"/>
                <a:gd name="T103" fmla="*/ 76 h 1145"/>
                <a:gd name="T104" fmla="*/ 312 w 486"/>
                <a:gd name="T105" fmla="*/ 59 h 1145"/>
                <a:gd name="T106" fmla="*/ 159 w 486"/>
                <a:gd name="T107" fmla="*/ 135 h 1145"/>
                <a:gd name="T108" fmla="*/ 153 w 486"/>
                <a:gd name="T109" fmla="*/ 110 h 1145"/>
                <a:gd name="T110" fmla="*/ 158 w 486"/>
                <a:gd name="T111" fmla="*/ 133 h 1145"/>
                <a:gd name="T112" fmla="*/ 155 w 486"/>
                <a:gd name="T113" fmla="*/ 164 h 1145"/>
                <a:gd name="T114" fmla="*/ 159 w 486"/>
                <a:gd name="T115" fmla="*/ 156 h 1145"/>
                <a:gd name="T116" fmla="*/ 163 w 486"/>
                <a:gd name="T117" fmla="*/ 151 h 1145"/>
                <a:gd name="T118" fmla="*/ 156 w 486"/>
                <a:gd name="T119" fmla="*/ 188 h 1145"/>
                <a:gd name="T120" fmla="*/ 144 w 486"/>
                <a:gd name="T121" fmla="*/ 345 h 1145"/>
                <a:gd name="T122" fmla="*/ 151 w 486"/>
                <a:gd name="T123" fmla="*/ 349 h 11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86"/>
                <a:gd name="T187" fmla="*/ 0 h 1145"/>
                <a:gd name="T188" fmla="*/ 486 w 486"/>
                <a:gd name="T189" fmla="*/ 1145 h 11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86" h="1145">
                  <a:moveTo>
                    <a:pt x="56" y="1136"/>
                  </a:moveTo>
                  <a:cubicBezTo>
                    <a:pt x="67" y="1145"/>
                    <a:pt x="102" y="1144"/>
                    <a:pt x="117" y="1131"/>
                  </a:cubicBezTo>
                  <a:cubicBezTo>
                    <a:pt x="132" y="1118"/>
                    <a:pt x="147" y="1089"/>
                    <a:pt x="153" y="1084"/>
                  </a:cubicBezTo>
                  <a:cubicBezTo>
                    <a:pt x="160" y="1078"/>
                    <a:pt x="164" y="1076"/>
                    <a:pt x="164" y="1076"/>
                  </a:cubicBezTo>
                  <a:cubicBezTo>
                    <a:pt x="165" y="1096"/>
                    <a:pt x="165" y="1096"/>
                    <a:pt x="165" y="1096"/>
                  </a:cubicBezTo>
                  <a:cubicBezTo>
                    <a:pt x="172" y="1095"/>
                    <a:pt x="172" y="1095"/>
                    <a:pt x="172" y="1095"/>
                  </a:cubicBezTo>
                  <a:cubicBezTo>
                    <a:pt x="172" y="1095"/>
                    <a:pt x="171" y="1071"/>
                    <a:pt x="175" y="1066"/>
                  </a:cubicBezTo>
                  <a:cubicBezTo>
                    <a:pt x="180" y="1060"/>
                    <a:pt x="185" y="1036"/>
                    <a:pt x="177" y="1023"/>
                  </a:cubicBezTo>
                  <a:cubicBezTo>
                    <a:pt x="169" y="1011"/>
                    <a:pt x="166" y="966"/>
                    <a:pt x="167" y="951"/>
                  </a:cubicBezTo>
                  <a:cubicBezTo>
                    <a:pt x="168" y="935"/>
                    <a:pt x="173" y="869"/>
                    <a:pt x="167" y="846"/>
                  </a:cubicBezTo>
                  <a:cubicBezTo>
                    <a:pt x="162" y="823"/>
                    <a:pt x="170" y="775"/>
                    <a:pt x="177" y="762"/>
                  </a:cubicBezTo>
                  <a:cubicBezTo>
                    <a:pt x="183" y="749"/>
                    <a:pt x="191" y="723"/>
                    <a:pt x="191" y="723"/>
                  </a:cubicBezTo>
                  <a:cubicBezTo>
                    <a:pt x="240" y="731"/>
                    <a:pt x="240" y="731"/>
                    <a:pt x="240" y="731"/>
                  </a:cubicBezTo>
                  <a:cubicBezTo>
                    <a:pt x="240" y="731"/>
                    <a:pt x="240" y="770"/>
                    <a:pt x="247" y="799"/>
                  </a:cubicBezTo>
                  <a:cubicBezTo>
                    <a:pt x="253" y="828"/>
                    <a:pt x="251" y="872"/>
                    <a:pt x="251" y="882"/>
                  </a:cubicBezTo>
                  <a:cubicBezTo>
                    <a:pt x="251" y="892"/>
                    <a:pt x="255" y="934"/>
                    <a:pt x="247" y="955"/>
                  </a:cubicBezTo>
                  <a:cubicBezTo>
                    <a:pt x="240" y="976"/>
                    <a:pt x="235" y="999"/>
                    <a:pt x="236" y="1008"/>
                  </a:cubicBezTo>
                  <a:cubicBezTo>
                    <a:pt x="236" y="1017"/>
                    <a:pt x="243" y="1091"/>
                    <a:pt x="258" y="1102"/>
                  </a:cubicBezTo>
                  <a:cubicBezTo>
                    <a:pt x="273" y="1113"/>
                    <a:pt x="299" y="1111"/>
                    <a:pt x="297" y="1088"/>
                  </a:cubicBezTo>
                  <a:cubicBezTo>
                    <a:pt x="296" y="1066"/>
                    <a:pt x="287" y="1045"/>
                    <a:pt x="285" y="1034"/>
                  </a:cubicBezTo>
                  <a:cubicBezTo>
                    <a:pt x="282" y="1023"/>
                    <a:pt x="277" y="1020"/>
                    <a:pt x="277" y="1010"/>
                  </a:cubicBezTo>
                  <a:cubicBezTo>
                    <a:pt x="277" y="1000"/>
                    <a:pt x="276" y="1003"/>
                    <a:pt x="276" y="992"/>
                  </a:cubicBezTo>
                  <a:cubicBezTo>
                    <a:pt x="276" y="980"/>
                    <a:pt x="281" y="963"/>
                    <a:pt x="281" y="963"/>
                  </a:cubicBezTo>
                  <a:cubicBezTo>
                    <a:pt x="281" y="963"/>
                    <a:pt x="316" y="886"/>
                    <a:pt x="315" y="843"/>
                  </a:cubicBezTo>
                  <a:cubicBezTo>
                    <a:pt x="314" y="800"/>
                    <a:pt x="313" y="786"/>
                    <a:pt x="313" y="768"/>
                  </a:cubicBezTo>
                  <a:cubicBezTo>
                    <a:pt x="314" y="751"/>
                    <a:pt x="322" y="736"/>
                    <a:pt x="322" y="736"/>
                  </a:cubicBezTo>
                  <a:cubicBezTo>
                    <a:pt x="359" y="724"/>
                    <a:pt x="359" y="724"/>
                    <a:pt x="359" y="724"/>
                  </a:cubicBezTo>
                  <a:cubicBezTo>
                    <a:pt x="342" y="561"/>
                    <a:pt x="342" y="561"/>
                    <a:pt x="342" y="561"/>
                  </a:cubicBezTo>
                  <a:cubicBezTo>
                    <a:pt x="342" y="561"/>
                    <a:pt x="356" y="551"/>
                    <a:pt x="363" y="552"/>
                  </a:cubicBezTo>
                  <a:cubicBezTo>
                    <a:pt x="370" y="552"/>
                    <a:pt x="386" y="548"/>
                    <a:pt x="391" y="545"/>
                  </a:cubicBezTo>
                  <a:cubicBezTo>
                    <a:pt x="396" y="542"/>
                    <a:pt x="410" y="535"/>
                    <a:pt x="415" y="527"/>
                  </a:cubicBezTo>
                  <a:cubicBezTo>
                    <a:pt x="421" y="519"/>
                    <a:pt x="486" y="431"/>
                    <a:pt x="485" y="418"/>
                  </a:cubicBezTo>
                  <a:cubicBezTo>
                    <a:pt x="484" y="404"/>
                    <a:pt x="467" y="355"/>
                    <a:pt x="433" y="302"/>
                  </a:cubicBezTo>
                  <a:cubicBezTo>
                    <a:pt x="400" y="249"/>
                    <a:pt x="383" y="234"/>
                    <a:pt x="371" y="229"/>
                  </a:cubicBezTo>
                  <a:cubicBezTo>
                    <a:pt x="359" y="224"/>
                    <a:pt x="347" y="213"/>
                    <a:pt x="347" y="213"/>
                  </a:cubicBezTo>
                  <a:cubicBezTo>
                    <a:pt x="347" y="213"/>
                    <a:pt x="346" y="212"/>
                    <a:pt x="346" y="209"/>
                  </a:cubicBezTo>
                  <a:cubicBezTo>
                    <a:pt x="349" y="206"/>
                    <a:pt x="352" y="203"/>
                    <a:pt x="354" y="200"/>
                  </a:cubicBezTo>
                  <a:cubicBezTo>
                    <a:pt x="358" y="193"/>
                    <a:pt x="354" y="178"/>
                    <a:pt x="347" y="168"/>
                  </a:cubicBezTo>
                  <a:cubicBezTo>
                    <a:pt x="347" y="162"/>
                    <a:pt x="346" y="157"/>
                    <a:pt x="340" y="144"/>
                  </a:cubicBezTo>
                  <a:cubicBezTo>
                    <a:pt x="331" y="126"/>
                    <a:pt x="330" y="123"/>
                    <a:pt x="330" y="114"/>
                  </a:cubicBezTo>
                  <a:cubicBezTo>
                    <a:pt x="331" y="113"/>
                    <a:pt x="331" y="111"/>
                    <a:pt x="331" y="110"/>
                  </a:cubicBezTo>
                  <a:cubicBezTo>
                    <a:pt x="333" y="122"/>
                    <a:pt x="348" y="147"/>
                    <a:pt x="354" y="156"/>
                  </a:cubicBezTo>
                  <a:cubicBezTo>
                    <a:pt x="360" y="166"/>
                    <a:pt x="355" y="195"/>
                    <a:pt x="355" y="195"/>
                  </a:cubicBezTo>
                  <a:cubicBezTo>
                    <a:pt x="355" y="195"/>
                    <a:pt x="355" y="195"/>
                    <a:pt x="357" y="185"/>
                  </a:cubicBezTo>
                  <a:cubicBezTo>
                    <a:pt x="359" y="175"/>
                    <a:pt x="362" y="160"/>
                    <a:pt x="351" y="143"/>
                  </a:cubicBezTo>
                  <a:cubicBezTo>
                    <a:pt x="340" y="126"/>
                    <a:pt x="339" y="119"/>
                    <a:pt x="338" y="100"/>
                  </a:cubicBezTo>
                  <a:cubicBezTo>
                    <a:pt x="338" y="95"/>
                    <a:pt x="336" y="90"/>
                    <a:pt x="332" y="85"/>
                  </a:cubicBezTo>
                  <a:cubicBezTo>
                    <a:pt x="331" y="78"/>
                    <a:pt x="329" y="71"/>
                    <a:pt x="324" y="63"/>
                  </a:cubicBezTo>
                  <a:cubicBezTo>
                    <a:pt x="319" y="56"/>
                    <a:pt x="311" y="50"/>
                    <a:pt x="303" y="45"/>
                  </a:cubicBezTo>
                  <a:cubicBezTo>
                    <a:pt x="288" y="30"/>
                    <a:pt x="253" y="7"/>
                    <a:pt x="253" y="7"/>
                  </a:cubicBezTo>
                  <a:cubicBezTo>
                    <a:pt x="253" y="7"/>
                    <a:pt x="215" y="0"/>
                    <a:pt x="199" y="27"/>
                  </a:cubicBezTo>
                  <a:cubicBezTo>
                    <a:pt x="183" y="55"/>
                    <a:pt x="169" y="72"/>
                    <a:pt x="158" y="90"/>
                  </a:cubicBezTo>
                  <a:cubicBezTo>
                    <a:pt x="147" y="108"/>
                    <a:pt x="140" y="117"/>
                    <a:pt x="150" y="137"/>
                  </a:cubicBezTo>
                  <a:cubicBezTo>
                    <a:pt x="151" y="139"/>
                    <a:pt x="152" y="142"/>
                    <a:pt x="153" y="144"/>
                  </a:cubicBezTo>
                  <a:cubicBezTo>
                    <a:pt x="149" y="152"/>
                    <a:pt x="146" y="160"/>
                    <a:pt x="149" y="166"/>
                  </a:cubicBezTo>
                  <a:cubicBezTo>
                    <a:pt x="152" y="175"/>
                    <a:pt x="155" y="183"/>
                    <a:pt x="155" y="191"/>
                  </a:cubicBezTo>
                  <a:cubicBezTo>
                    <a:pt x="154" y="194"/>
                    <a:pt x="154" y="196"/>
                    <a:pt x="154" y="198"/>
                  </a:cubicBezTo>
                  <a:cubicBezTo>
                    <a:pt x="153" y="201"/>
                    <a:pt x="151" y="204"/>
                    <a:pt x="148" y="206"/>
                  </a:cubicBezTo>
                  <a:cubicBezTo>
                    <a:pt x="137" y="216"/>
                    <a:pt x="137" y="216"/>
                    <a:pt x="137" y="216"/>
                  </a:cubicBezTo>
                  <a:cubicBezTo>
                    <a:pt x="137" y="216"/>
                    <a:pt x="150" y="212"/>
                    <a:pt x="155" y="204"/>
                  </a:cubicBezTo>
                  <a:cubicBezTo>
                    <a:pt x="157" y="210"/>
                    <a:pt x="157" y="210"/>
                    <a:pt x="157" y="210"/>
                  </a:cubicBezTo>
                  <a:cubicBezTo>
                    <a:pt x="157" y="210"/>
                    <a:pt x="118" y="230"/>
                    <a:pt x="111" y="265"/>
                  </a:cubicBezTo>
                  <a:cubicBezTo>
                    <a:pt x="103" y="300"/>
                    <a:pt x="100" y="313"/>
                    <a:pt x="100" y="313"/>
                  </a:cubicBezTo>
                  <a:cubicBezTo>
                    <a:pt x="14" y="265"/>
                    <a:pt x="14" y="265"/>
                    <a:pt x="14" y="265"/>
                  </a:cubicBezTo>
                  <a:cubicBezTo>
                    <a:pt x="0" y="296"/>
                    <a:pt x="0" y="296"/>
                    <a:pt x="0" y="296"/>
                  </a:cubicBezTo>
                  <a:cubicBezTo>
                    <a:pt x="85" y="376"/>
                    <a:pt x="85" y="376"/>
                    <a:pt x="85" y="376"/>
                  </a:cubicBezTo>
                  <a:cubicBezTo>
                    <a:pt x="85" y="376"/>
                    <a:pt x="71" y="428"/>
                    <a:pt x="81" y="435"/>
                  </a:cubicBezTo>
                  <a:cubicBezTo>
                    <a:pt x="91" y="442"/>
                    <a:pt x="131" y="461"/>
                    <a:pt x="139" y="461"/>
                  </a:cubicBezTo>
                  <a:cubicBezTo>
                    <a:pt x="147" y="461"/>
                    <a:pt x="154" y="461"/>
                    <a:pt x="154" y="461"/>
                  </a:cubicBezTo>
                  <a:cubicBezTo>
                    <a:pt x="154" y="461"/>
                    <a:pt x="138" y="522"/>
                    <a:pt x="139" y="528"/>
                  </a:cubicBezTo>
                  <a:cubicBezTo>
                    <a:pt x="139" y="534"/>
                    <a:pt x="139" y="534"/>
                    <a:pt x="139" y="534"/>
                  </a:cubicBezTo>
                  <a:cubicBezTo>
                    <a:pt x="139" y="534"/>
                    <a:pt x="125" y="599"/>
                    <a:pt x="119" y="617"/>
                  </a:cubicBezTo>
                  <a:cubicBezTo>
                    <a:pt x="113" y="634"/>
                    <a:pt x="107" y="658"/>
                    <a:pt x="103" y="671"/>
                  </a:cubicBezTo>
                  <a:cubicBezTo>
                    <a:pt x="100" y="684"/>
                    <a:pt x="95" y="701"/>
                    <a:pt x="95" y="701"/>
                  </a:cubicBezTo>
                  <a:cubicBezTo>
                    <a:pt x="97" y="706"/>
                    <a:pt x="97" y="706"/>
                    <a:pt x="97" y="706"/>
                  </a:cubicBezTo>
                  <a:cubicBezTo>
                    <a:pt x="97" y="706"/>
                    <a:pt x="87" y="803"/>
                    <a:pt x="94" y="830"/>
                  </a:cubicBezTo>
                  <a:cubicBezTo>
                    <a:pt x="101" y="857"/>
                    <a:pt x="123" y="1003"/>
                    <a:pt x="121" y="1024"/>
                  </a:cubicBezTo>
                  <a:cubicBezTo>
                    <a:pt x="120" y="1045"/>
                    <a:pt x="110" y="1078"/>
                    <a:pt x="92" y="1091"/>
                  </a:cubicBezTo>
                  <a:cubicBezTo>
                    <a:pt x="73" y="1105"/>
                    <a:pt x="46" y="1128"/>
                    <a:pt x="56" y="1136"/>
                  </a:cubicBezTo>
                  <a:close/>
                  <a:moveTo>
                    <a:pt x="328" y="92"/>
                  </a:moveTo>
                  <a:cubicBezTo>
                    <a:pt x="328" y="93"/>
                    <a:pt x="328" y="95"/>
                    <a:pt x="328" y="98"/>
                  </a:cubicBezTo>
                  <a:cubicBezTo>
                    <a:pt x="326" y="92"/>
                    <a:pt x="323" y="84"/>
                    <a:pt x="320" y="76"/>
                  </a:cubicBezTo>
                  <a:cubicBezTo>
                    <a:pt x="321" y="77"/>
                    <a:pt x="322" y="78"/>
                    <a:pt x="323" y="79"/>
                  </a:cubicBezTo>
                  <a:cubicBezTo>
                    <a:pt x="325" y="80"/>
                    <a:pt x="327" y="82"/>
                    <a:pt x="328" y="83"/>
                  </a:cubicBezTo>
                  <a:cubicBezTo>
                    <a:pt x="328" y="87"/>
                    <a:pt x="328" y="90"/>
                    <a:pt x="328" y="92"/>
                  </a:cubicBezTo>
                  <a:close/>
                  <a:moveTo>
                    <a:pt x="346" y="207"/>
                  </a:moveTo>
                  <a:cubicBezTo>
                    <a:pt x="344" y="200"/>
                    <a:pt x="343" y="189"/>
                    <a:pt x="344" y="179"/>
                  </a:cubicBezTo>
                  <a:cubicBezTo>
                    <a:pt x="347" y="183"/>
                    <a:pt x="349" y="186"/>
                    <a:pt x="351" y="189"/>
                  </a:cubicBezTo>
                  <a:cubicBezTo>
                    <a:pt x="354" y="194"/>
                    <a:pt x="350" y="201"/>
                    <a:pt x="346" y="207"/>
                  </a:cubicBezTo>
                  <a:close/>
                  <a:moveTo>
                    <a:pt x="334" y="392"/>
                  </a:moveTo>
                  <a:cubicBezTo>
                    <a:pt x="359" y="339"/>
                    <a:pt x="361" y="336"/>
                    <a:pt x="379" y="346"/>
                  </a:cubicBezTo>
                  <a:cubicBezTo>
                    <a:pt x="397" y="356"/>
                    <a:pt x="410" y="370"/>
                    <a:pt x="416" y="381"/>
                  </a:cubicBezTo>
                  <a:cubicBezTo>
                    <a:pt x="421" y="392"/>
                    <a:pt x="417" y="391"/>
                    <a:pt x="425" y="399"/>
                  </a:cubicBezTo>
                  <a:cubicBezTo>
                    <a:pt x="432" y="407"/>
                    <a:pt x="435" y="410"/>
                    <a:pt x="432" y="415"/>
                  </a:cubicBezTo>
                  <a:cubicBezTo>
                    <a:pt x="430" y="420"/>
                    <a:pt x="420" y="437"/>
                    <a:pt x="419" y="440"/>
                  </a:cubicBezTo>
                  <a:cubicBezTo>
                    <a:pt x="417" y="443"/>
                    <a:pt x="422" y="438"/>
                    <a:pt x="412" y="451"/>
                  </a:cubicBezTo>
                  <a:cubicBezTo>
                    <a:pt x="402" y="463"/>
                    <a:pt x="396" y="479"/>
                    <a:pt x="393" y="485"/>
                  </a:cubicBezTo>
                  <a:cubicBezTo>
                    <a:pt x="389" y="491"/>
                    <a:pt x="378" y="493"/>
                    <a:pt x="376" y="499"/>
                  </a:cubicBezTo>
                  <a:cubicBezTo>
                    <a:pt x="375" y="506"/>
                    <a:pt x="366" y="511"/>
                    <a:pt x="364" y="511"/>
                  </a:cubicBezTo>
                  <a:cubicBezTo>
                    <a:pt x="362" y="511"/>
                    <a:pt x="357" y="510"/>
                    <a:pt x="357" y="510"/>
                  </a:cubicBezTo>
                  <a:cubicBezTo>
                    <a:pt x="336" y="504"/>
                    <a:pt x="336" y="504"/>
                    <a:pt x="336" y="504"/>
                  </a:cubicBezTo>
                  <a:cubicBezTo>
                    <a:pt x="336" y="504"/>
                    <a:pt x="309" y="445"/>
                    <a:pt x="334" y="392"/>
                  </a:cubicBezTo>
                  <a:close/>
                  <a:moveTo>
                    <a:pt x="312" y="59"/>
                  </a:moveTo>
                  <a:cubicBezTo>
                    <a:pt x="320" y="64"/>
                    <a:pt x="324" y="70"/>
                    <a:pt x="326" y="76"/>
                  </a:cubicBezTo>
                  <a:cubicBezTo>
                    <a:pt x="322" y="71"/>
                    <a:pt x="318" y="67"/>
                    <a:pt x="314" y="63"/>
                  </a:cubicBezTo>
                  <a:cubicBezTo>
                    <a:pt x="314" y="61"/>
                    <a:pt x="313" y="60"/>
                    <a:pt x="312" y="59"/>
                  </a:cubicBezTo>
                  <a:close/>
                  <a:moveTo>
                    <a:pt x="158" y="133"/>
                  </a:moveTo>
                  <a:cubicBezTo>
                    <a:pt x="159" y="134"/>
                    <a:pt x="159" y="134"/>
                    <a:pt x="159" y="135"/>
                  </a:cubicBezTo>
                  <a:cubicBezTo>
                    <a:pt x="157" y="137"/>
                    <a:pt x="156" y="139"/>
                    <a:pt x="154" y="142"/>
                  </a:cubicBezTo>
                  <a:cubicBezTo>
                    <a:pt x="151" y="131"/>
                    <a:pt x="149" y="117"/>
                    <a:pt x="153" y="110"/>
                  </a:cubicBezTo>
                  <a:cubicBezTo>
                    <a:pt x="160" y="96"/>
                    <a:pt x="174" y="85"/>
                    <a:pt x="174" y="85"/>
                  </a:cubicBezTo>
                  <a:cubicBezTo>
                    <a:pt x="174" y="85"/>
                    <a:pt x="154" y="110"/>
                    <a:pt x="158" y="133"/>
                  </a:cubicBezTo>
                  <a:close/>
                  <a:moveTo>
                    <a:pt x="156" y="188"/>
                  </a:moveTo>
                  <a:cubicBezTo>
                    <a:pt x="155" y="178"/>
                    <a:pt x="155" y="167"/>
                    <a:pt x="155" y="164"/>
                  </a:cubicBezTo>
                  <a:cubicBezTo>
                    <a:pt x="156" y="162"/>
                    <a:pt x="157" y="159"/>
                    <a:pt x="159" y="156"/>
                  </a:cubicBezTo>
                  <a:cubicBezTo>
                    <a:pt x="159" y="156"/>
                    <a:pt x="159" y="156"/>
                    <a:pt x="159" y="156"/>
                  </a:cubicBezTo>
                  <a:cubicBezTo>
                    <a:pt x="159" y="156"/>
                    <a:pt x="159" y="156"/>
                    <a:pt x="159" y="156"/>
                  </a:cubicBezTo>
                  <a:cubicBezTo>
                    <a:pt x="160" y="154"/>
                    <a:pt x="161" y="152"/>
                    <a:pt x="163" y="151"/>
                  </a:cubicBezTo>
                  <a:cubicBezTo>
                    <a:pt x="166" y="160"/>
                    <a:pt x="167" y="164"/>
                    <a:pt x="163" y="170"/>
                  </a:cubicBezTo>
                  <a:cubicBezTo>
                    <a:pt x="160" y="175"/>
                    <a:pt x="158" y="182"/>
                    <a:pt x="156" y="188"/>
                  </a:cubicBezTo>
                  <a:close/>
                  <a:moveTo>
                    <a:pt x="155" y="358"/>
                  </a:moveTo>
                  <a:cubicBezTo>
                    <a:pt x="144" y="345"/>
                    <a:pt x="144" y="345"/>
                    <a:pt x="144" y="345"/>
                  </a:cubicBezTo>
                  <a:cubicBezTo>
                    <a:pt x="151" y="326"/>
                    <a:pt x="151" y="326"/>
                    <a:pt x="151" y="326"/>
                  </a:cubicBezTo>
                  <a:cubicBezTo>
                    <a:pt x="151" y="326"/>
                    <a:pt x="147" y="340"/>
                    <a:pt x="151" y="349"/>
                  </a:cubicBezTo>
                  <a:cubicBezTo>
                    <a:pt x="155" y="358"/>
                    <a:pt x="155" y="358"/>
                    <a:pt x="155" y="358"/>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41" name="Freeform 22"/>
            <p:cNvSpPr>
              <a:spLocks/>
            </p:cNvSpPr>
            <p:nvPr/>
          </p:nvSpPr>
          <p:spPr bwMode="auto">
            <a:xfrm>
              <a:off x="7232823" y="1449809"/>
              <a:ext cx="120650" cy="92075"/>
            </a:xfrm>
            <a:custGeom>
              <a:avLst/>
              <a:gdLst>
                <a:gd name="T0" fmla="*/ 58 w 82"/>
                <a:gd name="T1" fmla="*/ 0 h 62"/>
                <a:gd name="T2" fmla="*/ 10 w 82"/>
                <a:gd name="T3" fmla="*/ 37 h 62"/>
                <a:gd name="T4" fmla="*/ 0 w 82"/>
                <a:gd name="T5" fmla="*/ 57 h 62"/>
                <a:gd name="T6" fmla="*/ 29 w 82"/>
                <a:gd name="T7" fmla="*/ 62 h 62"/>
                <a:gd name="T8" fmla="*/ 56 w 82"/>
                <a:gd name="T9" fmla="*/ 19 h 62"/>
                <a:gd name="T10" fmla="*/ 82 w 82"/>
                <a:gd name="T11" fmla="*/ 1 h 62"/>
                <a:gd name="T12" fmla="*/ 58 w 82"/>
                <a:gd name="T13" fmla="*/ 0 h 62"/>
                <a:gd name="T14" fmla="*/ 0 60000 65536"/>
                <a:gd name="T15" fmla="*/ 0 60000 65536"/>
                <a:gd name="T16" fmla="*/ 0 60000 65536"/>
                <a:gd name="T17" fmla="*/ 0 60000 65536"/>
                <a:gd name="T18" fmla="*/ 0 60000 65536"/>
                <a:gd name="T19" fmla="*/ 0 60000 65536"/>
                <a:gd name="T20" fmla="*/ 0 60000 65536"/>
                <a:gd name="T21" fmla="*/ 0 w 82"/>
                <a:gd name="T22" fmla="*/ 0 h 62"/>
                <a:gd name="T23" fmla="*/ 82 w 82"/>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62">
                  <a:moveTo>
                    <a:pt x="58" y="0"/>
                  </a:moveTo>
                  <a:cubicBezTo>
                    <a:pt x="58" y="0"/>
                    <a:pt x="20" y="18"/>
                    <a:pt x="10" y="37"/>
                  </a:cubicBezTo>
                  <a:cubicBezTo>
                    <a:pt x="0" y="57"/>
                    <a:pt x="0" y="57"/>
                    <a:pt x="0" y="57"/>
                  </a:cubicBezTo>
                  <a:cubicBezTo>
                    <a:pt x="29" y="62"/>
                    <a:pt x="29" y="62"/>
                    <a:pt x="29" y="62"/>
                  </a:cubicBezTo>
                  <a:cubicBezTo>
                    <a:pt x="29" y="62"/>
                    <a:pt x="39" y="31"/>
                    <a:pt x="56" y="19"/>
                  </a:cubicBezTo>
                  <a:cubicBezTo>
                    <a:pt x="72" y="7"/>
                    <a:pt x="82" y="1"/>
                    <a:pt x="82" y="1"/>
                  </a:cubicBezTo>
                  <a:lnTo>
                    <a:pt x="58" y="0"/>
                  </a:lnTo>
                  <a:close/>
                </a:path>
              </a:pathLst>
            </a:custGeom>
            <a:solidFill>
              <a:schemeClr val="bg1"/>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42" name="Freeform 23"/>
            <p:cNvSpPr>
              <a:spLocks/>
            </p:cNvSpPr>
            <p:nvPr/>
          </p:nvSpPr>
          <p:spPr bwMode="auto">
            <a:xfrm>
              <a:off x="7182023" y="1445047"/>
              <a:ext cx="38100" cy="85725"/>
            </a:xfrm>
            <a:custGeom>
              <a:avLst/>
              <a:gdLst>
                <a:gd name="T0" fmla="*/ 3 w 26"/>
                <a:gd name="T1" fmla="*/ 0 h 59"/>
                <a:gd name="T2" fmla="*/ 5 w 26"/>
                <a:gd name="T3" fmla="*/ 33 h 59"/>
                <a:gd name="T4" fmla="*/ 0 w 26"/>
                <a:gd name="T5" fmla="*/ 43 h 59"/>
                <a:gd name="T6" fmla="*/ 26 w 26"/>
                <a:gd name="T7" fmla="*/ 59 h 59"/>
                <a:gd name="T8" fmla="*/ 16 w 26"/>
                <a:gd name="T9" fmla="*/ 15 h 59"/>
                <a:gd name="T10" fmla="*/ 3 w 26"/>
                <a:gd name="T11" fmla="*/ 0 h 59"/>
                <a:gd name="T12" fmla="*/ 0 60000 65536"/>
                <a:gd name="T13" fmla="*/ 0 60000 65536"/>
                <a:gd name="T14" fmla="*/ 0 60000 65536"/>
                <a:gd name="T15" fmla="*/ 0 60000 65536"/>
                <a:gd name="T16" fmla="*/ 0 60000 65536"/>
                <a:gd name="T17" fmla="*/ 0 60000 65536"/>
                <a:gd name="T18" fmla="*/ 0 w 26"/>
                <a:gd name="T19" fmla="*/ 0 h 59"/>
                <a:gd name="T20" fmla="*/ 26 w 26"/>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26" h="59">
                  <a:moveTo>
                    <a:pt x="3" y="0"/>
                  </a:moveTo>
                  <a:cubicBezTo>
                    <a:pt x="3" y="0"/>
                    <a:pt x="9" y="23"/>
                    <a:pt x="5" y="33"/>
                  </a:cubicBezTo>
                  <a:cubicBezTo>
                    <a:pt x="0" y="43"/>
                    <a:pt x="0" y="43"/>
                    <a:pt x="0" y="43"/>
                  </a:cubicBezTo>
                  <a:cubicBezTo>
                    <a:pt x="26" y="59"/>
                    <a:pt x="26" y="59"/>
                    <a:pt x="26" y="59"/>
                  </a:cubicBezTo>
                  <a:cubicBezTo>
                    <a:pt x="26" y="59"/>
                    <a:pt x="22" y="25"/>
                    <a:pt x="16" y="15"/>
                  </a:cubicBezTo>
                  <a:cubicBezTo>
                    <a:pt x="10" y="5"/>
                    <a:pt x="3" y="0"/>
                    <a:pt x="3" y="0"/>
                  </a:cubicBezTo>
                  <a:close/>
                </a:path>
              </a:pathLst>
            </a:custGeom>
            <a:solidFill>
              <a:schemeClr val="bg1"/>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43" name="Freeform 24"/>
            <p:cNvSpPr>
              <a:spLocks/>
            </p:cNvSpPr>
            <p:nvPr/>
          </p:nvSpPr>
          <p:spPr bwMode="auto">
            <a:xfrm>
              <a:off x="5781848" y="1143422"/>
              <a:ext cx="415925" cy="1397000"/>
            </a:xfrm>
            <a:custGeom>
              <a:avLst/>
              <a:gdLst>
                <a:gd name="T0" fmla="*/ 99 w 283"/>
                <a:gd name="T1" fmla="*/ 135 h 949"/>
                <a:gd name="T2" fmla="*/ 106 w 283"/>
                <a:gd name="T3" fmla="*/ 117 h 949"/>
                <a:gd name="T4" fmla="*/ 98 w 283"/>
                <a:gd name="T5" fmla="*/ 81 h 949"/>
                <a:gd name="T6" fmla="*/ 103 w 283"/>
                <a:gd name="T7" fmla="*/ 62 h 949"/>
                <a:gd name="T8" fmla="*/ 129 w 283"/>
                <a:gd name="T9" fmla="*/ 2 h 949"/>
                <a:gd name="T10" fmla="*/ 155 w 283"/>
                <a:gd name="T11" fmla="*/ 2 h 949"/>
                <a:gd name="T12" fmla="*/ 188 w 283"/>
                <a:gd name="T13" fmla="*/ 58 h 949"/>
                <a:gd name="T14" fmla="*/ 190 w 283"/>
                <a:gd name="T15" fmla="*/ 77 h 949"/>
                <a:gd name="T16" fmla="*/ 178 w 283"/>
                <a:gd name="T17" fmla="*/ 98 h 949"/>
                <a:gd name="T18" fmla="*/ 165 w 283"/>
                <a:gd name="T19" fmla="*/ 133 h 949"/>
                <a:gd name="T20" fmla="*/ 230 w 283"/>
                <a:gd name="T21" fmla="*/ 173 h 949"/>
                <a:gd name="T22" fmla="*/ 250 w 283"/>
                <a:gd name="T23" fmla="*/ 209 h 949"/>
                <a:gd name="T24" fmla="*/ 279 w 283"/>
                <a:gd name="T25" fmla="*/ 268 h 949"/>
                <a:gd name="T26" fmla="*/ 235 w 283"/>
                <a:gd name="T27" fmla="*/ 310 h 949"/>
                <a:gd name="T28" fmla="*/ 215 w 283"/>
                <a:gd name="T29" fmla="*/ 368 h 949"/>
                <a:gd name="T30" fmla="*/ 219 w 283"/>
                <a:gd name="T31" fmla="*/ 467 h 949"/>
                <a:gd name="T32" fmla="*/ 212 w 283"/>
                <a:gd name="T33" fmla="*/ 650 h 949"/>
                <a:gd name="T34" fmla="*/ 214 w 283"/>
                <a:gd name="T35" fmla="*/ 793 h 949"/>
                <a:gd name="T36" fmla="*/ 231 w 283"/>
                <a:gd name="T37" fmla="*/ 834 h 949"/>
                <a:gd name="T38" fmla="*/ 280 w 283"/>
                <a:gd name="T39" fmla="*/ 855 h 949"/>
                <a:gd name="T40" fmla="*/ 254 w 283"/>
                <a:gd name="T41" fmla="*/ 875 h 949"/>
                <a:gd name="T42" fmla="*/ 191 w 283"/>
                <a:gd name="T43" fmla="*/ 854 h 949"/>
                <a:gd name="T44" fmla="*/ 153 w 283"/>
                <a:gd name="T45" fmla="*/ 859 h 949"/>
                <a:gd name="T46" fmla="*/ 150 w 283"/>
                <a:gd name="T47" fmla="*/ 841 h 949"/>
                <a:gd name="T48" fmla="*/ 154 w 283"/>
                <a:gd name="T49" fmla="*/ 807 h 949"/>
                <a:gd name="T50" fmla="*/ 154 w 283"/>
                <a:gd name="T51" fmla="*/ 743 h 949"/>
                <a:gd name="T52" fmla="*/ 135 w 283"/>
                <a:gd name="T53" fmla="*/ 634 h 949"/>
                <a:gd name="T54" fmla="*/ 114 w 283"/>
                <a:gd name="T55" fmla="*/ 608 h 949"/>
                <a:gd name="T56" fmla="*/ 87 w 283"/>
                <a:gd name="T57" fmla="*/ 743 h 949"/>
                <a:gd name="T58" fmla="*/ 77 w 283"/>
                <a:gd name="T59" fmla="*/ 865 h 949"/>
                <a:gd name="T60" fmla="*/ 69 w 283"/>
                <a:gd name="T61" fmla="*/ 937 h 949"/>
                <a:gd name="T62" fmla="*/ 10 w 283"/>
                <a:gd name="T63" fmla="*/ 932 h 949"/>
                <a:gd name="T64" fmla="*/ 0 w 283"/>
                <a:gd name="T65" fmla="*/ 853 h 949"/>
                <a:gd name="T66" fmla="*/ 15 w 283"/>
                <a:gd name="T67" fmla="*/ 820 h 949"/>
                <a:gd name="T68" fmla="*/ 18 w 283"/>
                <a:gd name="T69" fmla="*/ 676 h 949"/>
                <a:gd name="T70" fmla="*/ 37 w 283"/>
                <a:gd name="T71" fmla="*/ 532 h 949"/>
                <a:gd name="T72" fmla="*/ 42 w 283"/>
                <a:gd name="T73" fmla="*/ 447 h 949"/>
                <a:gd name="T74" fmla="*/ 57 w 283"/>
                <a:gd name="T75" fmla="*/ 331 h 949"/>
                <a:gd name="T76" fmla="*/ 43 w 283"/>
                <a:gd name="T77" fmla="*/ 286 h 949"/>
                <a:gd name="T78" fmla="*/ 28 w 283"/>
                <a:gd name="T79" fmla="*/ 184 h 949"/>
                <a:gd name="T80" fmla="*/ 58 w 283"/>
                <a:gd name="T81" fmla="*/ 151 h 949"/>
                <a:gd name="T82" fmla="*/ 91 w 283"/>
                <a:gd name="T83" fmla="*/ 143 h 94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83"/>
                <a:gd name="T127" fmla="*/ 0 h 949"/>
                <a:gd name="T128" fmla="*/ 283 w 283"/>
                <a:gd name="T129" fmla="*/ 949 h 94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83" h="949">
                  <a:moveTo>
                    <a:pt x="91" y="143"/>
                  </a:moveTo>
                  <a:cubicBezTo>
                    <a:pt x="92" y="143"/>
                    <a:pt x="97" y="140"/>
                    <a:pt x="99" y="135"/>
                  </a:cubicBezTo>
                  <a:cubicBezTo>
                    <a:pt x="100" y="130"/>
                    <a:pt x="102" y="118"/>
                    <a:pt x="102" y="118"/>
                  </a:cubicBezTo>
                  <a:cubicBezTo>
                    <a:pt x="106" y="117"/>
                    <a:pt x="106" y="117"/>
                    <a:pt x="106" y="117"/>
                  </a:cubicBezTo>
                  <a:cubicBezTo>
                    <a:pt x="107" y="88"/>
                    <a:pt x="107" y="88"/>
                    <a:pt x="107" y="88"/>
                  </a:cubicBezTo>
                  <a:cubicBezTo>
                    <a:pt x="107" y="88"/>
                    <a:pt x="99" y="88"/>
                    <a:pt x="98" y="81"/>
                  </a:cubicBezTo>
                  <a:cubicBezTo>
                    <a:pt x="97" y="75"/>
                    <a:pt x="98" y="64"/>
                    <a:pt x="101" y="63"/>
                  </a:cubicBezTo>
                  <a:cubicBezTo>
                    <a:pt x="103" y="62"/>
                    <a:pt x="103" y="62"/>
                    <a:pt x="103" y="62"/>
                  </a:cubicBezTo>
                  <a:cubicBezTo>
                    <a:pt x="103" y="62"/>
                    <a:pt x="100" y="29"/>
                    <a:pt x="106" y="21"/>
                  </a:cubicBezTo>
                  <a:cubicBezTo>
                    <a:pt x="112" y="13"/>
                    <a:pt x="121" y="5"/>
                    <a:pt x="129" y="2"/>
                  </a:cubicBezTo>
                  <a:cubicBezTo>
                    <a:pt x="137" y="0"/>
                    <a:pt x="147" y="2"/>
                    <a:pt x="149" y="2"/>
                  </a:cubicBezTo>
                  <a:cubicBezTo>
                    <a:pt x="150" y="2"/>
                    <a:pt x="152" y="2"/>
                    <a:pt x="155" y="2"/>
                  </a:cubicBezTo>
                  <a:cubicBezTo>
                    <a:pt x="158" y="3"/>
                    <a:pt x="177" y="17"/>
                    <a:pt x="180" y="23"/>
                  </a:cubicBezTo>
                  <a:cubicBezTo>
                    <a:pt x="183" y="29"/>
                    <a:pt x="190" y="50"/>
                    <a:pt x="188" y="58"/>
                  </a:cubicBezTo>
                  <a:cubicBezTo>
                    <a:pt x="187" y="66"/>
                    <a:pt x="186" y="69"/>
                    <a:pt x="186" y="69"/>
                  </a:cubicBezTo>
                  <a:cubicBezTo>
                    <a:pt x="186" y="69"/>
                    <a:pt x="191" y="73"/>
                    <a:pt x="190" y="77"/>
                  </a:cubicBezTo>
                  <a:cubicBezTo>
                    <a:pt x="189" y="81"/>
                    <a:pt x="185" y="100"/>
                    <a:pt x="182" y="100"/>
                  </a:cubicBezTo>
                  <a:cubicBezTo>
                    <a:pt x="180" y="99"/>
                    <a:pt x="178" y="98"/>
                    <a:pt x="178" y="98"/>
                  </a:cubicBezTo>
                  <a:cubicBezTo>
                    <a:pt x="178" y="98"/>
                    <a:pt x="167" y="120"/>
                    <a:pt x="166" y="125"/>
                  </a:cubicBezTo>
                  <a:cubicBezTo>
                    <a:pt x="166" y="129"/>
                    <a:pt x="165" y="133"/>
                    <a:pt x="165" y="133"/>
                  </a:cubicBezTo>
                  <a:cubicBezTo>
                    <a:pt x="173" y="155"/>
                    <a:pt x="173" y="155"/>
                    <a:pt x="173" y="155"/>
                  </a:cubicBezTo>
                  <a:cubicBezTo>
                    <a:pt x="173" y="155"/>
                    <a:pt x="224" y="162"/>
                    <a:pt x="230" y="173"/>
                  </a:cubicBezTo>
                  <a:cubicBezTo>
                    <a:pt x="237" y="183"/>
                    <a:pt x="239" y="191"/>
                    <a:pt x="241" y="195"/>
                  </a:cubicBezTo>
                  <a:cubicBezTo>
                    <a:pt x="244" y="199"/>
                    <a:pt x="249" y="204"/>
                    <a:pt x="250" y="209"/>
                  </a:cubicBezTo>
                  <a:cubicBezTo>
                    <a:pt x="250" y="214"/>
                    <a:pt x="253" y="223"/>
                    <a:pt x="257" y="228"/>
                  </a:cubicBezTo>
                  <a:cubicBezTo>
                    <a:pt x="260" y="232"/>
                    <a:pt x="279" y="250"/>
                    <a:pt x="279" y="268"/>
                  </a:cubicBezTo>
                  <a:cubicBezTo>
                    <a:pt x="279" y="287"/>
                    <a:pt x="281" y="311"/>
                    <a:pt x="266" y="311"/>
                  </a:cubicBezTo>
                  <a:cubicBezTo>
                    <a:pt x="251" y="312"/>
                    <a:pt x="235" y="310"/>
                    <a:pt x="235" y="310"/>
                  </a:cubicBezTo>
                  <a:cubicBezTo>
                    <a:pt x="225" y="310"/>
                    <a:pt x="225" y="310"/>
                    <a:pt x="225" y="310"/>
                  </a:cubicBezTo>
                  <a:cubicBezTo>
                    <a:pt x="225" y="310"/>
                    <a:pt x="214" y="363"/>
                    <a:pt x="215" y="368"/>
                  </a:cubicBezTo>
                  <a:cubicBezTo>
                    <a:pt x="216" y="374"/>
                    <a:pt x="227" y="443"/>
                    <a:pt x="224" y="450"/>
                  </a:cubicBezTo>
                  <a:cubicBezTo>
                    <a:pt x="221" y="457"/>
                    <a:pt x="219" y="461"/>
                    <a:pt x="219" y="467"/>
                  </a:cubicBezTo>
                  <a:cubicBezTo>
                    <a:pt x="218" y="472"/>
                    <a:pt x="220" y="487"/>
                    <a:pt x="220" y="487"/>
                  </a:cubicBezTo>
                  <a:cubicBezTo>
                    <a:pt x="220" y="487"/>
                    <a:pt x="211" y="634"/>
                    <a:pt x="212" y="650"/>
                  </a:cubicBezTo>
                  <a:cubicBezTo>
                    <a:pt x="212" y="667"/>
                    <a:pt x="218" y="715"/>
                    <a:pt x="216" y="739"/>
                  </a:cubicBezTo>
                  <a:cubicBezTo>
                    <a:pt x="214" y="763"/>
                    <a:pt x="214" y="793"/>
                    <a:pt x="214" y="793"/>
                  </a:cubicBezTo>
                  <a:cubicBezTo>
                    <a:pt x="214" y="793"/>
                    <a:pt x="223" y="801"/>
                    <a:pt x="225" y="811"/>
                  </a:cubicBezTo>
                  <a:cubicBezTo>
                    <a:pt x="228" y="821"/>
                    <a:pt x="230" y="833"/>
                    <a:pt x="231" y="834"/>
                  </a:cubicBezTo>
                  <a:cubicBezTo>
                    <a:pt x="232" y="835"/>
                    <a:pt x="248" y="845"/>
                    <a:pt x="253" y="847"/>
                  </a:cubicBezTo>
                  <a:cubicBezTo>
                    <a:pt x="258" y="849"/>
                    <a:pt x="278" y="849"/>
                    <a:pt x="280" y="855"/>
                  </a:cubicBezTo>
                  <a:cubicBezTo>
                    <a:pt x="283" y="861"/>
                    <a:pt x="283" y="864"/>
                    <a:pt x="283" y="864"/>
                  </a:cubicBezTo>
                  <a:cubicBezTo>
                    <a:pt x="283" y="864"/>
                    <a:pt x="267" y="875"/>
                    <a:pt x="254" y="875"/>
                  </a:cubicBezTo>
                  <a:cubicBezTo>
                    <a:pt x="241" y="874"/>
                    <a:pt x="227" y="872"/>
                    <a:pt x="217" y="866"/>
                  </a:cubicBezTo>
                  <a:cubicBezTo>
                    <a:pt x="207" y="860"/>
                    <a:pt x="191" y="854"/>
                    <a:pt x="191" y="854"/>
                  </a:cubicBezTo>
                  <a:cubicBezTo>
                    <a:pt x="188" y="862"/>
                    <a:pt x="188" y="862"/>
                    <a:pt x="188" y="862"/>
                  </a:cubicBezTo>
                  <a:cubicBezTo>
                    <a:pt x="188" y="862"/>
                    <a:pt x="158" y="862"/>
                    <a:pt x="153" y="859"/>
                  </a:cubicBezTo>
                  <a:cubicBezTo>
                    <a:pt x="148" y="856"/>
                    <a:pt x="148" y="854"/>
                    <a:pt x="148" y="854"/>
                  </a:cubicBezTo>
                  <a:cubicBezTo>
                    <a:pt x="150" y="841"/>
                    <a:pt x="150" y="841"/>
                    <a:pt x="150" y="841"/>
                  </a:cubicBezTo>
                  <a:cubicBezTo>
                    <a:pt x="150" y="841"/>
                    <a:pt x="148" y="823"/>
                    <a:pt x="150" y="817"/>
                  </a:cubicBezTo>
                  <a:cubicBezTo>
                    <a:pt x="153" y="811"/>
                    <a:pt x="152" y="811"/>
                    <a:pt x="154" y="807"/>
                  </a:cubicBezTo>
                  <a:cubicBezTo>
                    <a:pt x="156" y="803"/>
                    <a:pt x="162" y="799"/>
                    <a:pt x="161" y="796"/>
                  </a:cubicBezTo>
                  <a:cubicBezTo>
                    <a:pt x="161" y="793"/>
                    <a:pt x="158" y="754"/>
                    <a:pt x="154" y="743"/>
                  </a:cubicBezTo>
                  <a:cubicBezTo>
                    <a:pt x="149" y="733"/>
                    <a:pt x="144" y="714"/>
                    <a:pt x="144" y="710"/>
                  </a:cubicBezTo>
                  <a:cubicBezTo>
                    <a:pt x="144" y="705"/>
                    <a:pt x="137" y="651"/>
                    <a:pt x="135" y="634"/>
                  </a:cubicBezTo>
                  <a:cubicBezTo>
                    <a:pt x="132" y="617"/>
                    <a:pt x="126" y="574"/>
                    <a:pt x="126" y="574"/>
                  </a:cubicBezTo>
                  <a:cubicBezTo>
                    <a:pt x="126" y="574"/>
                    <a:pt x="118" y="595"/>
                    <a:pt x="114" y="608"/>
                  </a:cubicBezTo>
                  <a:cubicBezTo>
                    <a:pt x="109" y="621"/>
                    <a:pt x="95" y="691"/>
                    <a:pt x="93" y="710"/>
                  </a:cubicBezTo>
                  <a:cubicBezTo>
                    <a:pt x="90" y="730"/>
                    <a:pt x="88" y="737"/>
                    <a:pt x="87" y="743"/>
                  </a:cubicBezTo>
                  <a:cubicBezTo>
                    <a:pt x="87" y="750"/>
                    <a:pt x="88" y="826"/>
                    <a:pt x="86" y="836"/>
                  </a:cubicBezTo>
                  <a:cubicBezTo>
                    <a:pt x="84" y="846"/>
                    <a:pt x="86" y="856"/>
                    <a:pt x="77" y="865"/>
                  </a:cubicBezTo>
                  <a:cubicBezTo>
                    <a:pt x="68" y="874"/>
                    <a:pt x="58" y="885"/>
                    <a:pt x="58" y="885"/>
                  </a:cubicBezTo>
                  <a:cubicBezTo>
                    <a:pt x="58" y="885"/>
                    <a:pt x="73" y="929"/>
                    <a:pt x="69" y="937"/>
                  </a:cubicBezTo>
                  <a:cubicBezTo>
                    <a:pt x="64" y="945"/>
                    <a:pt x="51" y="949"/>
                    <a:pt x="40" y="948"/>
                  </a:cubicBezTo>
                  <a:cubicBezTo>
                    <a:pt x="29" y="948"/>
                    <a:pt x="15" y="944"/>
                    <a:pt x="10" y="932"/>
                  </a:cubicBezTo>
                  <a:cubicBezTo>
                    <a:pt x="6" y="921"/>
                    <a:pt x="9" y="882"/>
                    <a:pt x="9" y="882"/>
                  </a:cubicBezTo>
                  <a:cubicBezTo>
                    <a:pt x="0" y="853"/>
                    <a:pt x="0" y="853"/>
                    <a:pt x="0" y="853"/>
                  </a:cubicBezTo>
                  <a:cubicBezTo>
                    <a:pt x="0" y="853"/>
                    <a:pt x="3" y="841"/>
                    <a:pt x="8" y="838"/>
                  </a:cubicBezTo>
                  <a:cubicBezTo>
                    <a:pt x="13" y="835"/>
                    <a:pt x="18" y="828"/>
                    <a:pt x="15" y="820"/>
                  </a:cubicBezTo>
                  <a:cubicBezTo>
                    <a:pt x="11" y="811"/>
                    <a:pt x="15" y="713"/>
                    <a:pt x="16" y="708"/>
                  </a:cubicBezTo>
                  <a:cubicBezTo>
                    <a:pt x="17" y="704"/>
                    <a:pt x="18" y="680"/>
                    <a:pt x="18" y="676"/>
                  </a:cubicBezTo>
                  <a:cubicBezTo>
                    <a:pt x="19" y="672"/>
                    <a:pt x="36" y="598"/>
                    <a:pt x="34" y="586"/>
                  </a:cubicBezTo>
                  <a:cubicBezTo>
                    <a:pt x="33" y="574"/>
                    <a:pt x="37" y="535"/>
                    <a:pt x="37" y="532"/>
                  </a:cubicBezTo>
                  <a:cubicBezTo>
                    <a:pt x="37" y="529"/>
                    <a:pt x="39" y="470"/>
                    <a:pt x="40" y="468"/>
                  </a:cubicBezTo>
                  <a:cubicBezTo>
                    <a:pt x="41" y="466"/>
                    <a:pt x="42" y="447"/>
                    <a:pt x="42" y="447"/>
                  </a:cubicBezTo>
                  <a:cubicBezTo>
                    <a:pt x="42" y="447"/>
                    <a:pt x="30" y="421"/>
                    <a:pt x="37" y="402"/>
                  </a:cubicBezTo>
                  <a:cubicBezTo>
                    <a:pt x="43" y="383"/>
                    <a:pt x="57" y="332"/>
                    <a:pt x="57" y="331"/>
                  </a:cubicBezTo>
                  <a:cubicBezTo>
                    <a:pt x="57" y="330"/>
                    <a:pt x="58" y="321"/>
                    <a:pt x="58" y="321"/>
                  </a:cubicBezTo>
                  <a:cubicBezTo>
                    <a:pt x="58" y="321"/>
                    <a:pt x="49" y="296"/>
                    <a:pt x="43" y="286"/>
                  </a:cubicBezTo>
                  <a:cubicBezTo>
                    <a:pt x="38" y="276"/>
                    <a:pt x="21" y="240"/>
                    <a:pt x="24" y="219"/>
                  </a:cubicBezTo>
                  <a:cubicBezTo>
                    <a:pt x="27" y="198"/>
                    <a:pt x="25" y="193"/>
                    <a:pt x="28" y="184"/>
                  </a:cubicBezTo>
                  <a:cubicBezTo>
                    <a:pt x="31" y="176"/>
                    <a:pt x="34" y="168"/>
                    <a:pt x="36" y="165"/>
                  </a:cubicBezTo>
                  <a:cubicBezTo>
                    <a:pt x="37" y="163"/>
                    <a:pt x="52" y="153"/>
                    <a:pt x="58" y="151"/>
                  </a:cubicBezTo>
                  <a:cubicBezTo>
                    <a:pt x="65" y="148"/>
                    <a:pt x="73" y="149"/>
                    <a:pt x="78" y="148"/>
                  </a:cubicBezTo>
                  <a:cubicBezTo>
                    <a:pt x="84" y="147"/>
                    <a:pt x="91" y="143"/>
                    <a:pt x="91" y="143"/>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44" name="Freeform 25"/>
            <p:cNvSpPr>
              <a:spLocks/>
            </p:cNvSpPr>
            <p:nvPr/>
          </p:nvSpPr>
          <p:spPr bwMode="auto">
            <a:xfrm>
              <a:off x="5980286" y="1372022"/>
              <a:ext cx="114300" cy="303212"/>
            </a:xfrm>
            <a:custGeom>
              <a:avLst/>
              <a:gdLst>
                <a:gd name="T0" fmla="*/ 7 w 77"/>
                <a:gd name="T1" fmla="*/ 0 h 206"/>
                <a:gd name="T2" fmla="*/ 19 w 77"/>
                <a:gd name="T3" fmla="*/ 2 h 206"/>
                <a:gd name="T4" fmla="*/ 21 w 77"/>
                <a:gd name="T5" fmla="*/ 0 h 206"/>
                <a:gd name="T6" fmla="*/ 29 w 77"/>
                <a:gd name="T7" fmla="*/ 8 h 206"/>
                <a:gd name="T8" fmla="*/ 27 w 77"/>
                <a:gd name="T9" fmla="*/ 24 h 206"/>
                <a:gd name="T10" fmla="*/ 37 w 77"/>
                <a:gd name="T11" fmla="*/ 48 h 206"/>
                <a:gd name="T12" fmla="*/ 58 w 77"/>
                <a:gd name="T13" fmla="*/ 94 h 206"/>
                <a:gd name="T14" fmla="*/ 74 w 77"/>
                <a:gd name="T15" fmla="*/ 171 h 206"/>
                <a:gd name="T16" fmla="*/ 77 w 77"/>
                <a:gd name="T17" fmla="*/ 179 h 206"/>
                <a:gd name="T18" fmla="*/ 61 w 77"/>
                <a:gd name="T19" fmla="*/ 206 h 206"/>
                <a:gd name="T20" fmla="*/ 29 w 77"/>
                <a:gd name="T21" fmla="*/ 171 h 206"/>
                <a:gd name="T22" fmla="*/ 15 w 77"/>
                <a:gd name="T23" fmla="*/ 66 h 206"/>
                <a:gd name="T24" fmla="*/ 13 w 77"/>
                <a:gd name="T25" fmla="*/ 32 h 206"/>
                <a:gd name="T26" fmla="*/ 14 w 77"/>
                <a:gd name="T27" fmla="*/ 25 h 206"/>
                <a:gd name="T28" fmla="*/ 0 w 77"/>
                <a:gd name="T29" fmla="*/ 8 h 206"/>
                <a:gd name="T30" fmla="*/ 7 w 77"/>
                <a:gd name="T31" fmla="*/ 0 h 2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7"/>
                <a:gd name="T49" fmla="*/ 0 h 206"/>
                <a:gd name="T50" fmla="*/ 77 w 77"/>
                <a:gd name="T51" fmla="*/ 206 h 2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7" h="206">
                  <a:moveTo>
                    <a:pt x="7" y="0"/>
                  </a:moveTo>
                  <a:cubicBezTo>
                    <a:pt x="7" y="0"/>
                    <a:pt x="16" y="3"/>
                    <a:pt x="19" y="2"/>
                  </a:cubicBezTo>
                  <a:cubicBezTo>
                    <a:pt x="21" y="0"/>
                    <a:pt x="21" y="0"/>
                    <a:pt x="21" y="0"/>
                  </a:cubicBezTo>
                  <a:cubicBezTo>
                    <a:pt x="21" y="0"/>
                    <a:pt x="28" y="6"/>
                    <a:pt x="29" y="8"/>
                  </a:cubicBezTo>
                  <a:cubicBezTo>
                    <a:pt x="30" y="10"/>
                    <a:pt x="27" y="24"/>
                    <a:pt x="27" y="24"/>
                  </a:cubicBezTo>
                  <a:cubicBezTo>
                    <a:pt x="27" y="24"/>
                    <a:pt x="30" y="41"/>
                    <a:pt x="37" y="48"/>
                  </a:cubicBezTo>
                  <a:cubicBezTo>
                    <a:pt x="44" y="55"/>
                    <a:pt x="58" y="94"/>
                    <a:pt x="58" y="94"/>
                  </a:cubicBezTo>
                  <a:cubicBezTo>
                    <a:pt x="58" y="94"/>
                    <a:pt x="71" y="165"/>
                    <a:pt x="74" y="171"/>
                  </a:cubicBezTo>
                  <a:cubicBezTo>
                    <a:pt x="77" y="178"/>
                    <a:pt x="77" y="179"/>
                    <a:pt x="77" y="179"/>
                  </a:cubicBezTo>
                  <a:cubicBezTo>
                    <a:pt x="61" y="206"/>
                    <a:pt x="61" y="206"/>
                    <a:pt x="61" y="206"/>
                  </a:cubicBezTo>
                  <a:cubicBezTo>
                    <a:pt x="61" y="206"/>
                    <a:pt x="34" y="182"/>
                    <a:pt x="29" y="171"/>
                  </a:cubicBezTo>
                  <a:cubicBezTo>
                    <a:pt x="23" y="161"/>
                    <a:pt x="14" y="74"/>
                    <a:pt x="15" y="66"/>
                  </a:cubicBezTo>
                  <a:cubicBezTo>
                    <a:pt x="15" y="59"/>
                    <a:pt x="13" y="32"/>
                    <a:pt x="13" y="32"/>
                  </a:cubicBezTo>
                  <a:cubicBezTo>
                    <a:pt x="14" y="25"/>
                    <a:pt x="14" y="25"/>
                    <a:pt x="14" y="25"/>
                  </a:cubicBezTo>
                  <a:cubicBezTo>
                    <a:pt x="0" y="8"/>
                    <a:pt x="0" y="8"/>
                    <a:pt x="0" y="8"/>
                  </a:cubicBezTo>
                  <a:lnTo>
                    <a:pt x="7" y="0"/>
                  </a:lnTo>
                  <a:close/>
                </a:path>
              </a:pathLst>
            </a:custGeom>
            <a:solidFill>
              <a:schemeClr val="bg1"/>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45" name="Freeform 26"/>
            <p:cNvSpPr>
              <a:spLocks noEditPoints="1"/>
            </p:cNvSpPr>
            <p:nvPr/>
          </p:nvSpPr>
          <p:spPr bwMode="auto">
            <a:xfrm>
              <a:off x="8520286" y="1370434"/>
              <a:ext cx="928687" cy="2643188"/>
            </a:xfrm>
            <a:custGeom>
              <a:avLst/>
              <a:gdLst>
                <a:gd name="T0" fmla="*/ 35 w 630"/>
                <a:gd name="T1" fmla="*/ 834 h 1795"/>
                <a:gd name="T2" fmla="*/ 47 w 630"/>
                <a:gd name="T3" fmla="*/ 848 h 1795"/>
                <a:gd name="T4" fmla="*/ 61 w 630"/>
                <a:gd name="T5" fmla="*/ 882 h 1795"/>
                <a:gd name="T6" fmla="*/ 93 w 630"/>
                <a:gd name="T7" fmla="*/ 943 h 1795"/>
                <a:gd name="T8" fmla="*/ 113 w 630"/>
                <a:gd name="T9" fmla="*/ 958 h 1795"/>
                <a:gd name="T10" fmla="*/ 126 w 630"/>
                <a:gd name="T11" fmla="*/ 1026 h 1795"/>
                <a:gd name="T12" fmla="*/ 130 w 630"/>
                <a:gd name="T13" fmla="*/ 1151 h 1795"/>
                <a:gd name="T14" fmla="*/ 106 w 630"/>
                <a:gd name="T15" fmla="*/ 1342 h 1795"/>
                <a:gd name="T16" fmla="*/ 113 w 630"/>
                <a:gd name="T17" fmla="*/ 1551 h 1795"/>
                <a:gd name="T18" fmla="*/ 81 w 630"/>
                <a:gd name="T19" fmla="*/ 1604 h 1795"/>
                <a:gd name="T20" fmla="*/ 78 w 630"/>
                <a:gd name="T21" fmla="*/ 1713 h 1795"/>
                <a:gd name="T22" fmla="*/ 155 w 630"/>
                <a:gd name="T23" fmla="*/ 1787 h 1795"/>
                <a:gd name="T24" fmla="*/ 187 w 630"/>
                <a:gd name="T25" fmla="*/ 1648 h 1795"/>
                <a:gd name="T26" fmla="*/ 208 w 630"/>
                <a:gd name="T27" fmla="*/ 1608 h 1795"/>
                <a:gd name="T28" fmla="*/ 232 w 630"/>
                <a:gd name="T29" fmla="*/ 1492 h 1795"/>
                <a:gd name="T30" fmla="*/ 239 w 630"/>
                <a:gd name="T31" fmla="*/ 1280 h 1795"/>
                <a:gd name="T32" fmla="*/ 275 w 630"/>
                <a:gd name="T33" fmla="*/ 1145 h 1795"/>
                <a:gd name="T34" fmla="*/ 322 w 630"/>
                <a:gd name="T35" fmla="*/ 1030 h 1795"/>
                <a:gd name="T36" fmla="*/ 342 w 630"/>
                <a:gd name="T37" fmla="*/ 1218 h 1795"/>
                <a:gd name="T38" fmla="*/ 341 w 630"/>
                <a:gd name="T39" fmla="*/ 1449 h 1795"/>
                <a:gd name="T40" fmla="*/ 335 w 630"/>
                <a:gd name="T41" fmla="*/ 1486 h 1795"/>
                <a:gd name="T42" fmla="*/ 338 w 630"/>
                <a:gd name="T43" fmla="*/ 1544 h 1795"/>
                <a:gd name="T44" fmla="*/ 410 w 630"/>
                <a:gd name="T45" fmla="*/ 1578 h 1795"/>
                <a:gd name="T46" fmla="*/ 547 w 630"/>
                <a:gd name="T47" fmla="*/ 1619 h 1795"/>
                <a:gd name="T48" fmla="*/ 496 w 630"/>
                <a:gd name="T49" fmla="*/ 1541 h 1795"/>
                <a:gd name="T50" fmla="*/ 463 w 630"/>
                <a:gd name="T51" fmla="*/ 1473 h 1795"/>
                <a:gd name="T52" fmla="*/ 461 w 630"/>
                <a:gd name="T53" fmla="*/ 1288 h 1795"/>
                <a:gd name="T54" fmla="*/ 452 w 630"/>
                <a:gd name="T55" fmla="*/ 1213 h 1795"/>
                <a:gd name="T56" fmla="*/ 472 w 630"/>
                <a:gd name="T57" fmla="*/ 1136 h 1795"/>
                <a:gd name="T58" fmla="*/ 495 w 630"/>
                <a:gd name="T59" fmla="*/ 996 h 1795"/>
                <a:gd name="T60" fmla="*/ 498 w 630"/>
                <a:gd name="T61" fmla="*/ 927 h 1795"/>
                <a:gd name="T62" fmla="*/ 484 w 630"/>
                <a:gd name="T63" fmla="*/ 687 h 1795"/>
                <a:gd name="T64" fmla="*/ 515 w 630"/>
                <a:gd name="T65" fmla="*/ 818 h 1795"/>
                <a:gd name="T66" fmla="*/ 546 w 630"/>
                <a:gd name="T67" fmla="*/ 886 h 1795"/>
                <a:gd name="T68" fmla="*/ 558 w 630"/>
                <a:gd name="T69" fmla="*/ 904 h 1795"/>
                <a:gd name="T70" fmla="*/ 569 w 630"/>
                <a:gd name="T71" fmla="*/ 932 h 1795"/>
                <a:gd name="T72" fmla="*/ 583 w 630"/>
                <a:gd name="T73" fmla="*/ 901 h 1795"/>
                <a:gd name="T74" fmla="*/ 599 w 630"/>
                <a:gd name="T75" fmla="*/ 916 h 1795"/>
                <a:gd name="T76" fmla="*/ 598 w 630"/>
                <a:gd name="T77" fmla="*/ 926 h 1795"/>
                <a:gd name="T78" fmla="*/ 585 w 630"/>
                <a:gd name="T79" fmla="*/ 932 h 1795"/>
                <a:gd name="T80" fmla="*/ 572 w 630"/>
                <a:gd name="T81" fmla="*/ 942 h 1795"/>
                <a:gd name="T82" fmla="*/ 571 w 630"/>
                <a:gd name="T83" fmla="*/ 945 h 1795"/>
                <a:gd name="T84" fmla="*/ 570 w 630"/>
                <a:gd name="T85" fmla="*/ 959 h 1795"/>
                <a:gd name="T86" fmla="*/ 568 w 630"/>
                <a:gd name="T87" fmla="*/ 966 h 1795"/>
                <a:gd name="T88" fmla="*/ 622 w 630"/>
                <a:gd name="T89" fmla="*/ 927 h 1795"/>
                <a:gd name="T90" fmla="*/ 622 w 630"/>
                <a:gd name="T91" fmla="*/ 873 h 1795"/>
                <a:gd name="T92" fmla="*/ 623 w 630"/>
                <a:gd name="T93" fmla="*/ 851 h 1795"/>
                <a:gd name="T94" fmla="*/ 591 w 630"/>
                <a:gd name="T95" fmla="*/ 704 h 1795"/>
                <a:gd name="T96" fmla="*/ 506 w 630"/>
                <a:gd name="T97" fmla="*/ 350 h 1795"/>
                <a:gd name="T98" fmla="*/ 381 w 630"/>
                <a:gd name="T99" fmla="*/ 273 h 1795"/>
                <a:gd name="T100" fmla="*/ 375 w 630"/>
                <a:gd name="T101" fmla="*/ 231 h 1795"/>
                <a:gd name="T102" fmla="*/ 407 w 630"/>
                <a:gd name="T103" fmla="*/ 166 h 1795"/>
                <a:gd name="T104" fmla="*/ 402 w 630"/>
                <a:gd name="T105" fmla="*/ 51 h 1795"/>
                <a:gd name="T106" fmla="*/ 270 w 630"/>
                <a:gd name="T107" fmla="*/ 30 h 1795"/>
                <a:gd name="T108" fmla="*/ 257 w 630"/>
                <a:gd name="T109" fmla="*/ 172 h 1795"/>
                <a:gd name="T110" fmla="*/ 220 w 630"/>
                <a:gd name="T111" fmla="*/ 245 h 1795"/>
                <a:gd name="T112" fmla="*/ 63 w 630"/>
                <a:gd name="T113" fmla="*/ 319 h 1795"/>
                <a:gd name="T114" fmla="*/ 29 w 630"/>
                <a:gd name="T115" fmla="*/ 465 h 1795"/>
                <a:gd name="T116" fmla="*/ 28 w 630"/>
                <a:gd name="T117" fmla="*/ 785 h 1795"/>
                <a:gd name="T118" fmla="*/ 135 w 630"/>
                <a:gd name="T119" fmla="*/ 551 h 1795"/>
                <a:gd name="T120" fmla="*/ 123 w 630"/>
                <a:gd name="T121" fmla="*/ 706 h 1795"/>
                <a:gd name="T122" fmla="*/ 121 w 630"/>
                <a:gd name="T123" fmla="*/ 611 h 17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30"/>
                <a:gd name="T187" fmla="*/ 0 h 1795"/>
                <a:gd name="T188" fmla="*/ 630 w 630"/>
                <a:gd name="T189" fmla="*/ 1795 h 17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30" h="1795">
                  <a:moveTo>
                    <a:pt x="28" y="785"/>
                  </a:moveTo>
                  <a:cubicBezTo>
                    <a:pt x="28" y="809"/>
                    <a:pt x="36" y="827"/>
                    <a:pt x="35" y="834"/>
                  </a:cubicBezTo>
                  <a:cubicBezTo>
                    <a:pt x="35" y="842"/>
                    <a:pt x="28" y="852"/>
                    <a:pt x="31" y="858"/>
                  </a:cubicBezTo>
                  <a:cubicBezTo>
                    <a:pt x="34" y="863"/>
                    <a:pt x="41" y="857"/>
                    <a:pt x="47" y="848"/>
                  </a:cubicBezTo>
                  <a:cubicBezTo>
                    <a:pt x="52" y="839"/>
                    <a:pt x="61" y="840"/>
                    <a:pt x="61" y="840"/>
                  </a:cubicBezTo>
                  <a:cubicBezTo>
                    <a:pt x="61" y="840"/>
                    <a:pt x="62" y="861"/>
                    <a:pt x="61" y="882"/>
                  </a:cubicBezTo>
                  <a:cubicBezTo>
                    <a:pt x="61" y="903"/>
                    <a:pt x="74" y="922"/>
                    <a:pt x="78" y="929"/>
                  </a:cubicBezTo>
                  <a:cubicBezTo>
                    <a:pt x="82" y="937"/>
                    <a:pt x="93" y="943"/>
                    <a:pt x="93" y="943"/>
                  </a:cubicBezTo>
                  <a:cubicBezTo>
                    <a:pt x="93" y="943"/>
                    <a:pt x="93" y="943"/>
                    <a:pt x="97" y="948"/>
                  </a:cubicBezTo>
                  <a:cubicBezTo>
                    <a:pt x="101" y="954"/>
                    <a:pt x="113" y="958"/>
                    <a:pt x="113" y="958"/>
                  </a:cubicBezTo>
                  <a:cubicBezTo>
                    <a:pt x="113" y="958"/>
                    <a:pt x="113" y="965"/>
                    <a:pt x="113" y="977"/>
                  </a:cubicBezTo>
                  <a:cubicBezTo>
                    <a:pt x="112" y="990"/>
                    <a:pt x="115" y="1007"/>
                    <a:pt x="126" y="1026"/>
                  </a:cubicBezTo>
                  <a:cubicBezTo>
                    <a:pt x="137" y="1044"/>
                    <a:pt x="127" y="1073"/>
                    <a:pt x="127" y="1087"/>
                  </a:cubicBezTo>
                  <a:cubicBezTo>
                    <a:pt x="128" y="1101"/>
                    <a:pt x="130" y="1115"/>
                    <a:pt x="130" y="1151"/>
                  </a:cubicBezTo>
                  <a:cubicBezTo>
                    <a:pt x="130" y="1187"/>
                    <a:pt x="118" y="1242"/>
                    <a:pt x="119" y="1267"/>
                  </a:cubicBezTo>
                  <a:cubicBezTo>
                    <a:pt x="121" y="1291"/>
                    <a:pt x="116" y="1292"/>
                    <a:pt x="106" y="1342"/>
                  </a:cubicBezTo>
                  <a:cubicBezTo>
                    <a:pt x="96" y="1392"/>
                    <a:pt x="104" y="1418"/>
                    <a:pt x="108" y="1460"/>
                  </a:cubicBezTo>
                  <a:cubicBezTo>
                    <a:pt x="111" y="1502"/>
                    <a:pt x="106" y="1541"/>
                    <a:pt x="113" y="1551"/>
                  </a:cubicBezTo>
                  <a:cubicBezTo>
                    <a:pt x="120" y="1560"/>
                    <a:pt x="114" y="1560"/>
                    <a:pt x="96" y="1569"/>
                  </a:cubicBezTo>
                  <a:cubicBezTo>
                    <a:pt x="77" y="1577"/>
                    <a:pt x="84" y="1578"/>
                    <a:pt x="81" y="1604"/>
                  </a:cubicBezTo>
                  <a:cubicBezTo>
                    <a:pt x="79" y="1631"/>
                    <a:pt x="94" y="1644"/>
                    <a:pt x="94" y="1644"/>
                  </a:cubicBezTo>
                  <a:cubicBezTo>
                    <a:pt x="94" y="1644"/>
                    <a:pt x="83" y="1682"/>
                    <a:pt x="78" y="1713"/>
                  </a:cubicBezTo>
                  <a:cubicBezTo>
                    <a:pt x="74" y="1743"/>
                    <a:pt x="75" y="1757"/>
                    <a:pt x="89" y="1776"/>
                  </a:cubicBezTo>
                  <a:cubicBezTo>
                    <a:pt x="102" y="1795"/>
                    <a:pt x="134" y="1794"/>
                    <a:pt x="155" y="1787"/>
                  </a:cubicBezTo>
                  <a:cubicBezTo>
                    <a:pt x="176" y="1781"/>
                    <a:pt x="179" y="1759"/>
                    <a:pt x="183" y="1742"/>
                  </a:cubicBezTo>
                  <a:cubicBezTo>
                    <a:pt x="186" y="1725"/>
                    <a:pt x="187" y="1648"/>
                    <a:pt x="187" y="1648"/>
                  </a:cubicBezTo>
                  <a:cubicBezTo>
                    <a:pt x="187" y="1648"/>
                    <a:pt x="187" y="1648"/>
                    <a:pt x="196" y="1641"/>
                  </a:cubicBezTo>
                  <a:cubicBezTo>
                    <a:pt x="204" y="1634"/>
                    <a:pt x="207" y="1623"/>
                    <a:pt x="208" y="1608"/>
                  </a:cubicBezTo>
                  <a:cubicBezTo>
                    <a:pt x="208" y="1592"/>
                    <a:pt x="216" y="1581"/>
                    <a:pt x="229" y="1562"/>
                  </a:cubicBezTo>
                  <a:cubicBezTo>
                    <a:pt x="241" y="1542"/>
                    <a:pt x="235" y="1519"/>
                    <a:pt x="232" y="1492"/>
                  </a:cubicBezTo>
                  <a:cubicBezTo>
                    <a:pt x="229" y="1464"/>
                    <a:pt x="229" y="1379"/>
                    <a:pt x="240" y="1358"/>
                  </a:cubicBezTo>
                  <a:cubicBezTo>
                    <a:pt x="250" y="1337"/>
                    <a:pt x="235" y="1298"/>
                    <a:pt x="239" y="1280"/>
                  </a:cubicBezTo>
                  <a:cubicBezTo>
                    <a:pt x="243" y="1262"/>
                    <a:pt x="253" y="1238"/>
                    <a:pt x="253" y="1221"/>
                  </a:cubicBezTo>
                  <a:cubicBezTo>
                    <a:pt x="253" y="1203"/>
                    <a:pt x="262" y="1173"/>
                    <a:pt x="275" y="1145"/>
                  </a:cubicBezTo>
                  <a:cubicBezTo>
                    <a:pt x="287" y="1117"/>
                    <a:pt x="314" y="1026"/>
                    <a:pt x="315" y="1022"/>
                  </a:cubicBezTo>
                  <a:cubicBezTo>
                    <a:pt x="315" y="1019"/>
                    <a:pt x="320" y="1019"/>
                    <a:pt x="322" y="1030"/>
                  </a:cubicBezTo>
                  <a:cubicBezTo>
                    <a:pt x="324" y="1042"/>
                    <a:pt x="323" y="1042"/>
                    <a:pt x="321" y="1085"/>
                  </a:cubicBezTo>
                  <a:cubicBezTo>
                    <a:pt x="320" y="1129"/>
                    <a:pt x="341" y="1192"/>
                    <a:pt x="342" y="1218"/>
                  </a:cubicBezTo>
                  <a:cubicBezTo>
                    <a:pt x="343" y="1244"/>
                    <a:pt x="349" y="1285"/>
                    <a:pt x="339" y="1331"/>
                  </a:cubicBezTo>
                  <a:cubicBezTo>
                    <a:pt x="329" y="1376"/>
                    <a:pt x="341" y="1439"/>
                    <a:pt x="341" y="1449"/>
                  </a:cubicBezTo>
                  <a:cubicBezTo>
                    <a:pt x="340" y="1473"/>
                    <a:pt x="340" y="1473"/>
                    <a:pt x="340" y="1473"/>
                  </a:cubicBezTo>
                  <a:cubicBezTo>
                    <a:pt x="340" y="1483"/>
                    <a:pt x="337" y="1480"/>
                    <a:pt x="335" y="1486"/>
                  </a:cubicBezTo>
                  <a:cubicBezTo>
                    <a:pt x="333" y="1492"/>
                    <a:pt x="336" y="1500"/>
                    <a:pt x="337" y="1518"/>
                  </a:cubicBezTo>
                  <a:cubicBezTo>
                    <a:pt x="338" y="1535"/>
                    <a:pt x="338" y="1544"/>
                    <a:pt x="338" y="1544"/>
                  </a:cubicBezTo>
                  <a:cubicBezTo>
                    <a:pt x="338" y="1544"/>
                    <a:pt x="339" y="1548"/>
                    <a:pt x="343" y="1555"/>
                  </a:cubicBezTo>
                  <a:cubicBezTo>
                    <a:pt x="347" y="1562"/>
                    <a:pt x="383" y="1568"/>
                    <a:pt x="410" y="1578"/>
                  </a:cubicBezTo>
                  <a:cubicBezTo>
                    <a:pt x="438" y="1588"/>
                    <a:pt x="453" y="1607"/>
                    <a:pt x="478" y="1618"/>
                  </a:cubicBezTo>
                  <a:cubicBezTo>
                    <a:pt x="502" y="1628"/>
                    <a:pt x="534" y="1626"/>
                    <a:pt x="547" y="1619"/>
                  </a:cubicBezTo>
                  <a:cubicBezTo>
                    <a:pt x="561" y="1611"/>
                    <a:pt x="561" y="1600"/>
                    <a:pt x="554" y="1586"/>
                  </a:cubicBezTo>
                  <a:cubicBezTo>
                    <a:pt x="547" y="1571"/>
                    <a:pt x="509" y="1547"/>
                    <a:pt x="496" y="1541"/>
                  </a:cubicBezTo>
                  <a:cubicBezTo>
                    <a:pt x="482" y="1535"/>
                    <a:pt x="465" y="1502"/>
                    <a:pt x="465" y="1502"/>
                  </a:cubicBezTo>
                  <a:cubicBezTo>
                    <a:pt x="465" y="1502"/>
                    <a:pt x="467" y="1484"/>
                    <a:pt x="463" y="1473"/>
                  </a:cubicBezTo>
                  <a:cubicBezTo>
                    <a:pt x="459" y="1461"/>
                    <a:pt x="456" y="1442"/>
                    <a:pt x="446" y="1399"/>
                  </a:cubicBezTo>
                  <a:cubicBezTo>
                    <a:pt x="436" y="1357"/>
                    <a:pt x="452" y="1321"/>
                    <a:pt x="461" y="1288"/>
                  </a:cubicBezTo>
                  <a:cubicBezTo>
                    <a:pt x="470" y="1256"/>
                    <a:pt x="462" y="1239"/>
                    <a:pt x="456" y="1233"/>
                  </a:cubicBezTo>
                  <a:cubicBezTo>
                    <a:pt x="451" y="1226"/>
                    <a:pt x="447" y="1225"/>
                    <a:pt x="452" y="1213"/>
                  </a:cubicBezTo>
                  <a:cubicBezTo>
                    <a:pt x="457" y="1201"/>
                    <a:pt x="453" y="1186"/>
                    <a:pt x="450" y="1179"/>
                  </a:cubicBezTo>
                  <a:cubicBezTo>
                    <a:pt x="447" y="1173"/>
                    <a:pt x="461" y="1154"/>
                    <a:pt x="472" y="1136"/>
                  </a:cubicBezTo>
                  <a:cubicBezTo>
                    <a:pt x="482" y="1119"/>
                    <a:pt x="480" y="1078"/>
                    <a:pt x="481" y="1065"/>
                  </a:cubicBezTo>
                  <a:cubicBezTo>
                    <a:pt x="481" y="1052"/>
                    <a:pt x="489" y="1018"/>
                    <a:pt x="495" y="996"/>
                  </a:cubicBezTo>
                  <a:cubicBezTo>
                    <a:pt x="501" y="974"/>
                    <a:pt x="495" y="929"/>
                    <a:pt x="495" y="929"/>
                  </a:cubicBezTo>
                  <a:cubicBezTo>
                    <a:pt x="495" y="929"/>
                    <a:pt x="496" y="929"/>
                    <a:pt x="498" y="927"/>
                  </a:cubicBezTo>
                  <a:cubicBezTo>
                    <a:pt x="501" y="925"/>
                    <a:pt x="500" y="905"/>
                    <a:pt x="499" y="852"/>
                  </a:cubicBezTo>
                  <a:cubicBezTo>
                    <a:pt x="498" y="799"/>
                    <a:pt x="484" y="687"/>
                    <a:pt x="484" y="687"/>
                  </a:cubicBezTo>
                  <a:cubicBezTo>
                    <a:pt x="484" y="687"/>
                    <a:pt x="487" y="698"/>
                    <a:pt x="488" y="710"/>
                  </a:cubicBezTo>
                  <a:cubicBezTo>
                    <a:pt x="490" y="721"/>
                    <a:pt x="514" y="804"/>
                    <a:pt x="515" y="818"/>
                  </a:cubicBezTo>
                  <a:cubicBezTo>
                    <a:pt x="517" y="832"/>
                    <a:pt x="540" y="874"/>
                    <a:pt x="540" y="874"/>
                  </a:cubicBezTo>
                  <a:cubicBezTo>
                    <a:pt x="540" y="874"/>
                    <a:pt x="540" y="874"/>
                    <a:pt x="546" y="886"/>
                  </a:cubicBezTo>
                  <a:cubicBezTo>
                    <a:pt x="551" y="897"/>
                    <a:pt x="558" y="901"/>
                    <a:pt x="558" y="901"/>
                  </a:cubicBezTo>
                  <a:cubicBezTo>
                    <a:pt x="558" y="901"/>
                    <a:pt x="558" y="901"/>
                    <a:pt x="558" y="904"/>
                  </a:cubicBezTo>
                  <a:cubicBezTo>
                    <a:pt x="558" y="907"/>
                    <a:pt x="557" y="914"/>
                    <a:pt x="558" y="925"/>
                  </a:cubicBezTo>
                  <a:cubicBezTo>
                    <a:pt x="558" y="937"/>
                    <a:pt x="565" y="934"/>
                    <a:pt x="569" y="932"/>
                  </a:cubicBezTo>
                  <a:cubicBezTo>
                    <a:pt x="572" y="930"/>
                    <a:pt x="576" y="901"/>
                    <a:pt x="576" y="901"/>
                  </a:cubicBezTo>
                  <a:cubicBezTo>
                    <a:pt x="576" y="901"/>
                    <a:pt x="578" y="901"/>
                    <a:pt x="583" y="901"/>
                  </a:cubicBezTo>
                  <a:cubicBezTo>
                    <a:pt x="589" y="901"/>
                    <a:pt x="592" y="899"/>
                    <a:pt x="594" y="902"/>
                  </a:cubicBezTo>
                  <a:cubicBezTo>
                    <a:pt x="596" y="905"/>
                    <a:pt x="599" y="913"/>
                    <a:pt x="599" y="916"/>
                  </a:cubicBezTo>
                  <a:cubicBezTo>
                    <a:pt x="599" y="919"/>
                    <a:pt x="599" y="926"/>
                    <a:pt x="599" y="926"/>
                  </a:cubicBezTo>
                  <a:cubicBezTo>
                    <a:pt x="599" y="926"/>
                    <a:pt x="599" y="926"/>
                    <a:pt x="598" y="926"/>
                  </a:cubicBezTo>
                  <a:cubicBezTo>
                    <a:pt x="596" y="926"/>
                    <a:pt x="589" y="932"/>
                    <a:pt x="589" y="932"/>
                  </a:cubicBezTo>
                  <a:cubicBezTo>
                    <a:pt x="585" y="932"/>
                    <a:pt x="585" y="932"/>
                    <a:pt x="585" y="932"/>
                  </a:cubicBezTo>
                  <a:cubicBezTo>
                    <a:pt x="585" y="932"/>
                    <a:pt x="575" y="932"/>
                    <a:pt x="573" y="933"/>
                  </a:cubicBezTo>
                  <a:cubicBezTo>
                    <a:pt x="571" y="935"/>
                    <a:pt x="570" y="940"/>
                    <a:pt x="572" y="942"/>
                  </a:cubicBezTo>
                  <a:cubicBezTo>
                    <a:pt x="575" y="944"/>
                    <a:pt x="581" y="944"/>
                    <a:pt x="581" y="944"/>
                  </a:cubicBezTo>
                  <a:cubicBezTo>
                    <a:pt x="581" y="944"/>
                    <a:pt x="576" y="945"/>
                    <a:pt x="571" y="945"/>
                  </a:cubicBezTo>
                  <a:cubicBezTo>
                    <a:pt x="567" y="945"/>
                    <a:pt x="565" y="946"/>
                    <a:pt x="564" y="950"/>
                  </a:cubicBezTo>
                  <a:cubicBezTo>
                    <a:pt x="562" y="954"/>
                    <a:pt x="570" y="959"/>
                    <a:pt x="570" y="959"/>
                  </a:cubicBezTo>
                  <a:cubicBezTo>
                    <a:pt x="570" y="959"/>
                    <a:pt x="570" y="959"/>
                    <a:pt x="567" y="960"/>
                  </a:cubicBezTo>
                  <a:cubicBezTo>
                    <a:pt x="565" y="962"/>
                    <a:pt x="565" y="964"/>
                    <a:pt x="568" y="966"/>
                  </a:cubicBezTo>
                  <a:cubicBezTo>
                    <a:pt x="570" y="968"/>
                    <a:pt x="584" y="967"/>
                    <a:pt x="592" y="963"/>
                  </a:cubicBezTo>
                  <a:cubicBezTo>
                    <a:pt x="600" y="958"/>
                    <a:pt x="618" y="942"/>
                    <a:pt x="622" y="927"/>
                  </a:cubicBezTo>
                  <a:cubicBezTo>
                    <a:pt x="627" y="913"/>
                    <a:pt x="629" y="901"/>
                    <a:pt x="630" y="895"/>
                  </a:cubicBezTo>
                  <a:cubicBezTo>
                    <a:pt x="630" y="888"/>
                    <a:pt x="622" y="873"/>
                    <a:pt x="622" y="873"/>
                  </a:cubicBezTo>
                  <a:cubicBezTo>
                    <a:pt x="622" y="873"/>
                    <a:pt x="622" y="873"/>
                    <a:pt x="624" y="873"/>
                  </a:cubicBezTo>
                  <a:cubicBezTo>
                    <a:pt x="627" y="873"/>
                    <a:pt x="628" y="865"/>
                    <a:pt x="623" y="851"/>
                  </a:cubicBezTo>
                  <a:cubicBezTo>
                    <a:pt x="618" y="837"/>
                    <a:pt x="609" y="788"/>
                    <a:pt x="606" y="777"/>
                  </a:cubicBezTo>
                  <a:cubicBezTo>
                    <a:pt x="604" y="767"/>
                    <a:pt x="591" y="704"/>
                    <a:pt x="591" y="704"/>
                  </a:cubicBezTo>
                  <a:cubicBezTo>
                    <a:pt x="581" y="685"/>
                    <a:pt x="565" y="612"/>
                    <a:pt x="545" y="545"/>
                  </a:cubicBezTo>
                  <a:cubicBezTo>
                    <a:pt x="526" y="478"/>
                    <a:pt x="510" y="357"/>
                    <a:pt x="506" y="350"/>
                  </a:cubicBezTo>
                  <a:cubicBezTo>
                    <a:pt x="502" y="343"/>
                    <a:pt x="438" y="316"/>
                    <a:pt x="425" y="305"/>
                  </a:cubicBezTo>
                  <a:cubicBezTo>
                    <a:pt x="412" y="293"/>
                    <a:pt x="381" y="273"/>
                    <a:pt x="381" y="273"/>
                  </a:cubicBezTo>
                  <a:cubicBezTo>
                    <a:pt x="372" y="245"/>
                    <a:pt x="372" y="245"/>
                    <a:pt x="372" y="245"/>
                  </a:cubicBezTo>
                  <a:cubicBezTo>
                    <a:pt x="372" y="245"/>
                    <a:pt x="372" y="245"/>
                    <a:pt x="375" y="231"/>
                  </a:cubicBezTo>
                  <a:cubicBezTo>
                    <a:pt x="377" y="216"/>
                    <a:pt x="392" y="189"/>
                    <a:pt x="392" y="189"/>
                  </a:cubicBezTo>
                  <a:cubicBezTo>
                    <a:pt x="392" y="189"/>
                    <a:pt x="405" y="181"/>
                    <a:pt x="407" y="166"/>
                  </a:cubicBezTo>
                  <a:cubicBezTo>
                    <a:pt x="410" y="152"/>
                    <a:pt x="407" y="138"/>
                    <a:pt x="407" y="138"/>
                  </a:cubicBezTo>
                  <a:cubicBezTo>
                    <a:pt x="407" y="138"/>
                    <a:pt x="413" y="86"/>
                    <a:pt x="402" y="51"/>
                  </a:cubicBezTo>
                  <a:cubicBezTo>
                    <a:pt x="392" y="16"/>
                    <a:pt x="356" y="0"/>
                    <a:pt x="344" y="0"/>
                  </a:cubicBezTo>
                  <a:cubicBezTo>
                    <a:pt x="331" y="1"/>
                    <a:pt x="309" y="0"/>
                    <a:pt x="270" y="30"/>
                  </a:cubicBezTo>
                  <a:cubicBezTo>
                    <a:pt x="232" y="59"/>
                    <a:pt x="247" y="108"/>
                    <a:pt x="242" y="122"/>
                  </a:cubicBezTo>
                  <a:cubicBezTo>
                    <a:pt x="238" y="136"/>
                    <a:pt x="250" y="166"/>
                    <a:pt x="257" y="172"/>
                  </a:cubicBezTo>
                  <a:cubicBezTo>
                    <a:pt x="264" y="179"/>
                    <a:pt x="258" y="220"/>
                    <a:pt x="258" y="220"/>
                  </a:cubicBezTo>
                  <a:cubicBezTo>
                    <a:pt x="258" y="220"/>
                    <a:pt x="247" y="228"/>
                    <a:pt x="220" y="245"/>
                  </a:cubicBezTo>
                  <a:cubicBezTo>
                    <a:pt x="193" y="261"/>
                    <a:pt x="111" y="254"/>
                    <a:pt x="101" y="253"/>
                  </a:cubicBezTo>
                  <a:cubicBezTo>
                    <a:pt x="90" y="253"/>
                    <a:pt x="63" y="301"/>
                    <a:pt x="63" y="319"/>
                  </a:cubicBezTo>
                  <a:cubicBezTo>
                    <a:pt x="62" y="336"/>
                    <a:pt x="55" y="339"/>
                    <a:pt x="47" y="375"/>
                  </a:cubicBezTo>
                  <a:cubicBezTo>
                    <a:pt x="39" y="412"/>
                    <a:pt x="29" y="465"/>
                    <a:pt x="29" y="465"/>
                  </a:cubicBezTo>
                  <a:cubicBezTo>
                    <a:pt x="29" y="465"/>
                    <a:pt x="13" y="564"/>
                    <a:pt x="7" y="622"/>
                  </a:cubicBezTo>
                  <a:cubicBezTo>
                    <a:pt x="0" y="680"/>
                    <a:pt x="27" y="760"/>
                    <a:pt x="28" y="785"/>
                  </a:cubicBezTo>
                  <a:close/>
                  <a:moveTo>
                    <a:pt x="121" y="611"/>
                  </a:moveTo>
                  <a:cubicBezTo>
                    <a:pt x="122" y="593"/>
                    <a:pt x="135" y="551"/>
                    <a:pt x="135" y="551"/>
                  </a:cubicBezTo>
                  <a:cubicBezTo>
                    <a:pt x="135" y="551"/>
                    <a:pt x="136" y="562"/>
                    <a:pt x="141" y="600"/>
                  </a:cubicBezTo>
                  <a:cubicBezTo>
                    <a:pt x="145" y="638"/>
                    <a:pt x="123" y="706"/>
                    <a:pt x="123" y="706"/>
                  </a:cubicBezTo>
                  <a:cubicBezTo>
                    <a:pt x="123" y="706"/>
                    <a:pt x="122" y="694"/>
                    <a:pt x="120" y="676"/>
                  </a:cubicBezTo>
                  <a:cubicBezTo>
                    <a:pt x="118" y="658"/>
                    <a:pt x="120" y="629"/>
                    <a:pt x="121" y="611"/>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46" name="Freeform 27"/>
            <p:cNvSpPr>
              <a:spLocks/>
            </p:cNvSpPr>
            <p:nvPr/>
          </p:nvSpPr>
          <p:spPr bwMode="auto">
            <a:xfrm>
              <a:off x="8883823" y="1692697"/>
              <a:ext cx="277813" cy="328612"/>
            </a:xfrm>
            <a:custGeom>
              <a:avLst/>
              <a:gdLst>
                <a:gd name="T0" fmla="*/ 11 w 189"/>
                <a:gd name="T1" fmla="*/ 1 h 223"/>
                <a:gd name="T2" fmla="*/ 11 w 189"/>
                <a:gd name="T3" fmla="*/ 0 h 223"/>
                <a:gd name="T4" fmla="*/ 23 w 189"/>
                <a:gd name="T5" fmla="*/ 6 h 223"/>
                <a:gd name="T6" fmla="*/ 74 w 189"/>
                <a:gd name="T7" fmla="*/ 42 h 223"/>
                <a:gd name="T8" fmla="*/ 92 w 189"/>
                <a:gd name="T9" fmla="*/ 53 h 223"/>
                <a:gd name="T10" fmla="*/ 118 w 189"/>
                <a:gd name="T11" fmla="*/ 37 h 223"/>
                <a:gd name="T12" fmla="*/ 126 w 189"/>
                <a:gd name="T13" fmla="*/ 26 h 223"/>
                <a:gd name="T14" fmla="*/ 134 w 189"/>
                <a:gd name="T15" fmla="*/ 54 h 223"/>
                <a:gd name="T16" fmla="*/ 156 w 189"/>
                <a:gd name="T17" fmla="*/ 89 h 223"/>
                <a:gd name="T18" fmla="*/ 183 w 189"/>
                <a:gd name="T19" fmla="*/ 151 h 223"/>
                <a:gd name="T20" fmla="*/ 178 w 189"/>
                <a:gd name="T21" fmla="*/ 223 h 223"/>
                <a:gd name="T22" fmla="*/ 163 w 189"/>
                <a:gd name="T23" fmla="*/ 177 h 223"/>
                <a:gd name="T24" fmla="*/ 122 w 189"/>
                <a:gd name="T25" fmla="*/ 104 h 223"/>
                <a:gd name="T26" fmla="*/ 128 w 189"/>
                <a:gd name="T27" fmla="*/ 88 h 223"/>
                <a:gd name="T28" fmla="*/ 110 w 189"/>
                <a:gd name="T29" fmla="*/ 63 h 223"/>
                <a:gd name="T30" fmla="*/ 95 w 189"/>
                <a:gd name="T31" fmla="*/ 58 h 223"/>
                <a:gd name="T32" fmla="*/ 64 w 189"/>
                <a:gd name="T33" fmla="*/ 53 h 223"/>
                <a:gd name="T34" fmla="*/ 53 w 189"/>
                <a:gd name="T35" fmla="*/ 64 h 223"/>
                <a:gd name="T36" fmla="*/ 89 w 189"/>
                <a:gd name="T37" fmla="*/ 100 h 223"/>
                <a:gd name="T38" fmla="*/ 84 w 189"/>
                <a:gd name="T39" fmla="*/ 110 h 223"/>
                <a:gd name="T40" fmla="*/ 79 w 189"/>
                <a:gd name="T41" fmla="*/ 133 h 223"/>
                <a:gd name="T42" fmla="*/ 31 w 189"/>
                <a:gd name="T43" fmla="*/ 42 h 223"/>
                <a:gd name="T44" fmla="*/ 0 w 189"/>
                <a:gd name="T45" fmla="*/ 9 h 223"/>
                <a:gd name="T46" fmla="*/ 11 w 189"/>
                <a:gd name="T47" fmla="*/ 1 h 2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9"/>
                <a:gd name="T73" fmla="*/ 0 h 223"/>
                <a:gd name="T74" fmla="*/ 189 w 189"/>
                <a:gd name="T75" fmla="*/ 223 h 22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9" h="223">
                  <a:moveTo>
                    <a:pt x="11" y="1"/>
                  </a:moveTo>
                  <a:cubicBezTo>
                    <a:pt x="11" y="1"/>
                    <a:pt x="11" y="1"/>
                    <a:pt x="11" y="0"/>
                  </a:cubicBezTo>
                  <a:cubicBezTo>
                    <a:pt x="15" y="1"/>
                    <a:pt x="19" y="4"/>
                    <a:pt x="23" y="6"/>
                  </a:cubicBezTo>
                  <a:cubicBezTo>
                    <a:pt x="35" y="13"/>
                    <a:pt x="66" y="38"/>
                    <a:pt x="74" y="42"/>
                  </a:cubicBezTo>
                  <a:cubicBezTo>
                    <a:pt x="81" y="46"/>
                    <a:pt x="91" y="52"/>
                    <a:pt x="92" y="53"/>
                  </a:cubicBezTo>
                  <a:cubicBezTo>
                    <a:pt x="94" y="53"/>
                    <a:pt x="109" y="45"/>
                    <a:pt x="118" y="37"/>
                  </a:cubicBezTo>
                  <a:cubicBezTo>
                    <a:pt x="123" y="32"/>
                    <a:pt x="125" y="28"/>
                    <a:pt x="126" y="26"/>
                  </a:cubicBezTo>
                  <a:cubicBezTo>
                    <a:pt x="134" y="54"/>
                    <a:pt x="134" y="54"/>
                    <a:pt x="134" y="54"/>
                  </a:cubicBezTo>
                  <a:cubicBezTo>
                    <a:pt x="134" y="59"/>
                    <a:pt x="144" y="72"/>
                    <a:pt x="156" y="89"/>
                  </a:cubicBezTo>
                  <a:cubicBezTo>
                    <a:pt x="168" y="106"/>
                    <a:pt x="178" y="120"/>
                    <a:pt x="183" y="151"/>
                  </a:cubicBezTo>
                  <a:cubicBezTo>
                    <a:pt x="189" y="182"/>
                    <a:pt x="178" y="223"/>
                    <a:pt x="178" y="223"/>
                  </a:cubicBezTo>
                  <a:cubicBezTo>
                    <a:pt x="178" y="223"/>
                    <a:pt x="174" y="202"/>
                    <a:pt x="163" y="177"/>
                  </a:cubicBezTo>
                  <a:cubicBezTo>
                    <a:pt x="152" y="151"/>
                    <a:pt x="127" y="114"/>
                    <a:pt x="122" y="104"/>
                  </a:cubicBezTo>
                  <a:cubicBezTo>
                    <a:pt x="118" y="94"/>
                    <a:pt x="128" y="88"/>
                    <a:pt x="128" y="88"/>
                  </a:cubicBezTo>
                  <a:cubicBezTo>
                    <a:pt x="128" y="88"/>
                    <a:pt x="112" y="60"/>
                    <a:pt x="110" y="63"/>
                  </a:cubicBezTo>
                  <a:cubicBezTo>
                    <a:pt x="109" y="67"/>
                    <a:pt x="104" y="63"/>
                    <a:pt x="95" y="58"/>
                  </a:cubicBezTo>
                  <a:cubicBezTo>
                    <a:pt x="87" y="53"/>
                    <a:pt x="72" y="53"/>
                    <a:pt x="64" y="53"/>
                  </a:cubicBezTo>
                  <a:cubicBezTo>
                    <a:pt x="56" y="52"/>
                    <a:pt x="50" y="62"/>
                    <a:pt x="53" y="64"/>
                  </a:cubicBezTo>
                  <a:cubicBezTo>
                    <a:pt x="55" y="66"/>
                    <a:pt x="89" y="100"/>
                    <a:pt x="89" y="100"/>
                  </a:cubicBezTo>
                  <a:cubicBezTo>
                    <a:pt x="89" y="100"/>
                    <a:pt x="88" y="102"/>
                    <a:pt x="84" y="110"/>
                  </a:cubicBezTo>
                  <a:cubicBezTo>
                    <a:pt x="79" y="118"/>
                    <a:pt x="79" y="133"/>
                    <a:pt x="79" y="133"/>
                  </a:cubicBezTo>
                  <a:cubicBezTo>
                    <a:pt x="79" y="133"/>
                    <a:pt x="44" y="64"/>
                    <a:pt x="31" y="42"/>
                  </a:cubicBezTo>
                  <a:cubicBezTo>
                    <a:pt x="23" y="29"/>
                    <a:pt x="9" y="16"/>
                    <a:pt x="0" y="9"/>
                  </a:cubicBezTo>
                  <a:cubicBezTo>
                    <a:pt x="8" y="4"/>
                    <a:pt x="11" y="1"/>
                    <a:pt x="11" y="1"/>
                  </a:cubicBezTo>
                  <a:close/>
                </a:path>
              </a:pathLst>
            </a:custGeom>
            <a:solidFill>
              <a:schemeClr val="bg1"/>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grpSp>
          <p:nvGrpSpPr>
            <p:cNvPr id="47" name="组合 46"/>
            <p:cNvGrpSpPr/>
            <p:nvPr/>
          </p:nvGrpSpPr>
          <p:grpSpPr>
            <a:xfrm>
              <a:off x="9577561" y="947328"/>
              <a:ext cx="1798170" cy="2490031"/>
              <a:chOff x="9554414" y="621489"/>
              <a:chExt cx="2222500" cy="2990850"/>
            </a:xfrm>
          </p:grpSpPr>
          <p:sp>
            <p:nvSpPr>
              <p:cNvPr id="70" name="Freeform 13"/>
              <p:cNvSpPr>
                <a:spLocks/>
              </p:cNvSpPr>
              <p:nvPr/>
            </p:nvSpPr>
            <p:spPr bwMode="auto">
              <a:xfrm>
                <a:off x="10013202" y="2374089"/>
                <a:ext cx="165100" cy="415925"/>
              </a:xfrm>
              <a:custGeom>
                <a:avLst/>
                <a:gdLst>
                  <a:gd name="T0" fmla="*/ 80 w 111"/>
                  <a:gd name="T1" fmla="*/ 284 h 284"/>
                  <a:gd name="T2" fmla="*/ 111 w 111"/>
                  <a:gd name="T3" fmla="*/ 80 h 284"/>
                  <a:gd name="T4" fmla="*/ 111 w 111"/>
                  <a:gd name="T5" fmla="*/ 76 h 284"/>
                  <a:gd name="T6" fmla="*/ 109 w 111"/>
                  <a:gd name="T7" fmla="*/ 71 h 284"/>
                  <a:gd name="T8" fmla="*/ 105 w 111"/>
                  <a:gd name="T9" fmla="*/ 66 h 284"/>
                  <a:gd name="T10" fmla="*/ 99 w 111"/>
                  <a:gd name="T11" fmla="*/ 61 h 284"/>
                  <a:gd name="T12" fmla="*/ 79 w 111"/>
                  <a:gd name="T13" fmla="*/ 49 h 284"/>
                  <a:gd name="T14" fmla="*/ 55 w 111"/>
                  <a:gd name="T15" fmla="*/ 33 h 284"/>
                  <a:gd name="T16" fmla="*/ 36 w 111"/>
                  <a:gd name="T17" fmla="*/ 16 h 284"/>
                  <a:gd name="T18" fmla="*/ 29 w 111"/>
                  <a:gd name="T19" fmla="*/ 0 h 284"/>
                  <a:gd name="T20" fmla="*/ 1 w 111"/>
                  <a:gd name="T21" fmla="*/ 198 h 284"/>
                  <a:gd name="T22" fmla="*/ 7 w 111"/>
                  <a:gd name="T23" fmla="*/ 216 h 284"/>
                  <a:gd name="T24" fmla="*/ 26 w 111"/>
                  <a:gd name="T25" fmla="*/ 233 h 284"/>
                  <a:gd name="T26" fmla="*/ 49 w 111"/>
                  <a:gd name="T27" fmla="*/ 250 h 284"/>
                  <a:gd name="T28" fmla="*/ 68 w 111"/>
                  <a:gd name="T29" fmla="*/ 264 h 284"/>
                  <a:gd name="T30" fmla="*/ 74 w 111"/>
                  <a:gd name="T31" fmla="*/ 269 h 284"/>
                  <a:gd name="T32" fmla="*/ 78 w 111"/>
                  <a:gd name="T33" fmla="*/ 274 h 284"/>
                  <a:gd name="T34" fmla="*/ 80 w 111"/>
                  <a:gd name="T35" fmla="*/ 279 h 284"/>
                  <a:gd name="T36" fmla="*/ 80 w 111"/>
                  <a:gd name="T37" fmla="*/ 282 h 284"/>
                  <a:gd name="T38" fmla="*/ 80 w 111"/>
                  <a:gd name="T39" fmla="*/ 284 h 2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1"/>
                  <a:gd name="T61" fmla="*/ 0 h 284"/>
                  <a:gd name="T62" fmla="*/ 111 w 111"/>
                  <a:gd name="T63" fmla="*/ 284 h 2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1" h="284">
                    <a:moveTo>
                      <a:pt x="80" y="284"/>
                    </a:moveTo>
                    <a:cubicBezTo>
                      <a:pt x="111" y="80"/>
                      <a:pt x="111" y="80"/>
                      <a:pt x="111" y="80"/>
                    </a:cubicBezTo>
                    <a:cubicBezTo>
                      <a:pt x="111" y="79"/>
                      <a:pt x="111" y="77"/>
                      <a:pt x="111" y="76"/>
                    </a:cubicBezTo>
                    <a:cubicBezTo>
                      <a:pt x="110" y="74"/>
                      <a:pt x="110" y="73"/>
                      <a:pt x="109" y="71"/>
                    </a:cubicBezTo>
                    <a:cubicBezTo>
                      <a:pt x="108" y="70"/>
                      <a:pt x="106" y="68"/>
                      <a:pt x="105" y="66"/>
                    </a:cubicBezTo>
                    <a:cubicBezTo>
                      <a:pt x="103" y="65"/>
                      <a:pt x="101" y="63"/>
                      <a:pt x="99" y="61"/>
                    </a:cubicBezTo>
                    <a:cubicBezTo>
                      <a:pt x="94" y="58"/>
                      <a:pt x="87" y="54"/>
                      <a:pt x="79" y="49"/>
                    </a:cubicBezTo>
                    <a:cubicBezTo>
                      <a:pt x="71" y="44"/>
                      <a:pt x="63" y="39"/>
                      <a:pt x="55" y="33"/>
                    </a:cubicBezTo>
                    <a:cubicBezTo>
                      <a:pt x="47" y="28"/>
                      <a:pt x="40" y="22"/>
                      <a:pt x="36" y="16"/>
                    </a:cubicBezTo>
                    <a:cubicBezTo>
                      <a:pt x="31" y="11"/>
                      <a:pt x="28" y="5"/>
                      <a:pt x="29" y="0"/>
                    </a:cubicBezTo>
                    <a:cubicBezTo>
                      <a:pt x="1" y="198"/>
                      <a:pt x="1" y="198"/>
                      <a:pt x="1" y="198"/>
                    </a:cubicBezTo>
                    <a:cubicBezTo>
                      <a:pt x="0" y="204"/>
                      <a:pt x="2" y="210"/>
                      <a:pt x="7" y="216"/>
                    </a:cubicBezTo>
                    <a:cubicBezTo>
                      <a:pt x="12" y="221"/>
                      <a:pt x="18" y="228"/>
                      <a:pt x="26" y="233"/>
                    </a:cubicBezTo>
                    <a:cubicBezTo>
                      <a:pt x="33" y="239"/>
                      <a:pt x="41" y="245"/>
                      <a:pt x="49" y="250"/>
                    </a:cubicBezTo>
                    <a:cubicBezTo>
                      <a:pt x="57" y="255"/>
                      <a:pt x="63" y="260"/>
                      <a:pt x="68" y="264"/>
                    </a:cubicBezTo>
                    <a:cubicBezTo>
                      <a:pt x="71" y="265"/>
                      <a:pt x="73" y="267"/>
                      <a:pt x="74" y="269"/>
                    </a:cubicBezTo>
                    <a:cubicBezTo>
                      <a:pt x="76" y="271"/>
                      <a:pt x="77" y="272"/>
                      <a:pt x="78" y="274"/>
                    </a:cubicBezTo>
                    <a:cubicBezTo>
                      <a:pt x="79" y="276"/>
                      <a:pt x="79" y="277"/>
                      <a:pt x="80" y="279"/>
                    </a:cubicBezTo>
                    <a:cubicBezTo>
                      <a:pt x="80" y="280"/>
                      <a:pt x="80" y="281"/>
                      <a:pt x="80" y="282"/>
                    </a:cubicBezTo>
                    <a:cubicBezTo>
                      <a:pt x="80" y="282"/>
                      <a:pt x="80" y="283"/>
                      <a:pt x="80" y="284"/>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71" name="Freeform 14"/>
              <p:cNvSpPr>
                <a:spLocks/>
              </p:cNvSpPr>
              <p:nvPr/>
            </p:nvSpPr>
            <p:spPr bwMode="auto">
              <a:xfrm>
                <a:off x="9554414" y="2486802"/>
                <a:ext cx="2219325" cy="1125537"/>
              </a:xfrm>
              <a:custGeom>
                <a:avLst/>
                <a:gdLst>
                  <a:gd name="T0" fmla="*/ 1502 w 1509"/>
                  <a:gd name="T1" fmla="*/ 504 h 764"/>
                  <a:gd name="T2" fmla="*/ 1491 w 1509"/>
                  <a:gd name="T3" fmla="*/ 509 h 764"/>
                  <a:gd name="T4" fmla="*/ 1475 w 1509"/>
                  <a:gd name="T5" fmla="*/ 513 h 764"/>
                  <a:gd name="T6" fmla="*/ 1456 w 1509"/>
                  <a:gd name="T7" fmla="*/ 516 h 764"/>
                  <a:gd name="T8" fmla="*/ 1431 w 1509"/>
                  <a:gd name="T9" fmla="*/ 518 h 764"/>
                  <a:gd name="T10" fmla="*/ 1393 w 1509"/>
                  <a:gd name="T11" fmla="*/ 518 h 764"/>
                  <a:gd name="T12" fmla="*/ 229 w 1509"/>
                  <a:gd name="T13" fmla="*/ 528 h 764"/>
                  <a:gd name="T14" fmla="*/ 193 w 1509"/>
                  <a:gd name="T15" fmla="*/ 527 h 764"/>
                  <a:gd name="T16" fmla="*/ 164 w 1509"/>
                  <a:gd name="T17" fmla="*/ 516 h 764"/>
                  <a:gd name="T18" fmla="*/ 151 w 1509"/>
                  <a:gd name="T19" fmla="*/ 504 h 764"/>
                  <a:gd name="T20" fmla="*/ 140 w 1509"/>
                  <a:gd name="T21" fmla="*/ 487 h 764"/>
                  <a:gd name="T22" fmla="*/ 119 w 1509"/>
                  <a:gd name="T23" fmla="*/ 424 h 764"/>
                  <a:gd name="T24" fmla="*/ 118 w 1509"/>
                  <a:gd name="T25" fmla="*/ 365 h 764"/>
                  <a:gd name="T26" fmla="*/ 156 w 1509"/>
                  <a:gd name="T27" fmla="*/ 368 h 764"/>
                  <a:gd name="T28" fmla="*/ 231 w 1509"/>
                  <a:gd name="T29" fmla="*/ 376 h 764"/>
                  <a:gd name="T30" fmla="*/ 264 w 1509"/>
                  <a:gd name="T31" fmla="*/ 385 h 764"/>
                  <a:gd name="T32" fmla="*/ 304 w 1509"/>
                  <a:gd name="T33" fmla="*/ 408 h 764"/>
                  <a:gd name="T34" fmla="*/ 332 w 1509"/>
                  <a:gd name="T35" fmla="*/ 439 h 764"/>
                  <a:gd name="T36" fmla="*/ 353 w 1509"/>
                  <a:gd name="T37" fmla="*/ 482 h 764"/>
                  <a:gd name="T38" fmla="*/ 357 w 1509"/>
                  <a:gd name="T39" fmla="*/ 511 h 764"/>
                  <a:gd name="T40" fmla="*/ 389 w 1509"/>
                  <a:gd name="T41" fmla="*/ 271 h 764"/>
                  <a:gd name="T42" fmla="*/ 375 w 1509"/>
                  <a:gd name="T43" fmla="*/ 237 h 764"/>
                  <a:gd name="T44" fmla="*/ 352 w 1509"/>
                  <a:gd name="T45" fmla="*/ 208 h 764"/>
                  <a:gd name="T46" fmla="*/ 313 w 1509"/>
                  <a:gd name="T47" fmla="*/ 179 h 764"/>
                  <a:gd name="T48" fmla="*/ 291 w 1509"/>
                  <a:gd name="T49" fmla="*/ 169 h 764"/>
                  <a:gd name="T50" fmla="*/ 281 w 1509"/>
                  <a:gd name="T51" fmla="*/ 166 h 764"/>
                  <a:gd name="T52" fmla="*/ 273 w 1509"/>
                  <a:gd name="T53" fmla="*/ 164 h 764"/>
                  <a:gd name="T54" fmla="*/ 264 w 1509"/>
                  <a:gd name="T55" fmla="*/ 162 h 764"/>
                  <a:gd name="T56" fmla="*/ 249 w 1509"/>
                  <a:gd name="T57" fmla="*/ 161 h 764"/>
                  <a:gd name="T58" fmla="*/ 221 w 1509"/>
                  <a:gd name="T59" fmla="*/ 158 h 764"/>
                  <a:gd name="T60" fmla="*/ 154 w 1509"/>
                  <a:gd name="T61" fmla="*/ 153 h 764"/>
                  <a:gd name="T62" fmla="*/ 99 w 1509"/>
                  <a:gd name="T63" fmla="*/ 146 h 764"/>
                  <a:gd name="T64" fmla="*/ 78 w 1509"/>
                  <a:gd name="T65" fmla="*/ 140 h 764"/>
                  <a:gd name="T66" fmla="*/ 25 w 1509"/>
                  <a:gd name="T67" fmla="*/ 48 h 764"/>
                  <a:gd name="T68" fmla="*/ 0 w 1509"/>
                  <a:gd name="T69" fmla="*/ 220 h 764"/>
                  <a:gd name="T70" fmla="*/ 47 w 1509"/>
                  <a:gd name="T71" fmla="*/ 348 h 764"/>
                  <a:gd name="T72" fmla="*/ 58 w 1509"/>
                  <a:gd name="T73" fmla="*/ 354 h 764"/>
                  <a:gd name="T74" fmla="*/ 65 w 1509"/>
                  <a:gd name="T75" fmla="*/ 356 h 764"/>
                  <a:gd name="T76" fmla="*/ 73 w 1509"/>
                  <a:gd name="T77" fmla="*/ 358 h 764"/>
                  <a:gd name="T78" fmla="*/ 84 w 1509"/>
                  <a:gd name="T79" fmla="*/ 361 h 764"/>
                  <a:gd name="T80" fmla="*/ 104 w 1509"/>
                  <a:gd name="T81" fmla="*/ 703 h 764"/>
                  <a:gd name="T82" fmla="*/ 111 w 1509"/>
                  <a:gd name="T83" fmla="*/ 723 h 764"/>
                  <a:gd name="T84" fmla="*/ 119 w 1509"/>
                  <a:gd name="T85" fmla="*/ 736 h 764"/>
                  <a:gd name="T86" fmla="*/ 130 w 1509"/>
                  <a:gd name="T87" fmla="*/ 748 h 764"/>
                  <a:gd name="T88" fmla="*/ 142 w 1509"/>
                  <a:gd name="T89" fmla="*/ 756 h 764"/>
                  <a:gd name="T90" fmla="*/ 148 w 1509"/>
                  <a:gd name="T91" fmla="*/ 758 h 764"/>
                  <a:gd name="T92" fmla="*/ 154 w 1509"/>
                  <a:gd name="T93" fmla="*/ 760 h 764"/>
                  <a:gd name="T94" fmla="*/ 160 w 1509"/>
                  <a:gd name="T95" fmla="*/ 761 h 764"/>
                  <a:gd name="T96" fmla="*/ 166 w 1509"/>
                  <a:gd name="T97" fmla="*/ 762 h 764"/>
                  <a:gd name="T98" fmla="*/ 175 w 1509"/>
                  <a:gd name="T99" fmla="*/ 763 h 764"/>
                  <a:gd name="T100" fmla="*/ 187 w 1509"/>
                  <a:gd name="T101" fmla="*/ 764 h 764"/>
                  <a:gd name="T102" fmla="*/ 1066 w 1509"/>
                  <a:gd name="T103" fmla="*/ 757 h 764"/>
                  <a:gd name="T104" fmla="*/ 1348 w 1509"/>
                  <a:gd name="T105" fmla="*/ 755 h 764"/>
                  <a:gd name="T106" fmla="*/ 1367 w 1509"/>
                  <a:gd name="T107" fmla="*/ 755 h 764"/>
                  <a:gd name="T108" fmla="*/ 1385 w 1509"/>
                  <a:gd name="T109" fmla="*/ 753 h 764"/>
                  <a:gd name="T110" fmla="*/ 1398 w 1509"/>
                  <a:gd name="T111" fmla="*/ 752 h 764"/>
                  <a:gd name="T112" fmla="*/ 1410 w 1509"/>
                  <a:gd name="T113" fmla="*/ 750 h 764"/>
                  <a:gd name="T114" fmla="*/ 1420 w 1509"/>
                  <a:gd name="T115" fmla="*/ 748 h 764"/>
                  <a:gd name="T116" fmla="*/ 1429 w 1509"/>
                  <a:gd name="T117" fmla="*/ 745 h 764"/>
                  <a:gd name="T118" fmla="*/ 1438 w 1509"/>
                  <a:gd name="T119" fmla="*/ 741 h 764"/>
                  <a:gd name="T120" fmla="*/ 1443 w 1509"/>
                  <a:gd name="T121" fmla="*/ 736 h 764"/>
                  <a:gd name="T122" fmla="*/ 1445 w 1509"/>
                  <a:gd name="T123" fmla="*/ 732 h 7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09"/>
                  <a:gd name="T187" fmla="*/ 0 h 764"/>
                  <a:gd name="T188" fmla="*/ 1509 w 1509"/>
                  <a:gd name="T189" fmla="*/ 764 h 7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09" h="764">
                    <a:moveTo>
                      <a:pt x="1508" y="498"/>
                    </a:moveTo>
                    <a:cubicBezTo>
                      <a:pt x="1508" y="498"/>
                      <a:pt x="1508" y="498"/>
                      <a:pt x="1508" y="498"/>
                    </a:cubicBezTo>
                    <a:cubicBezTo>
                      <a:pt x="1508" y="498"/>
                      <a:pt x="1508" y="499"/>
                      <a:pt x="1507" y="500"/>
                    </a:cubicBezTo>
                    <a:cubicBezTo>
                      <a:pt x="1507" y="500"/>
                      <a:pt x="1507" y="500"/>
                      <a:pt x="1507" y="500"/>
                    </a:cubicBezTo>
                    <a:cubicBezTo>
                      <a:pt x="1507" y="500"/>
                      <a:pt x="1506" y="501"/>
                      <a:pt x="1506" y="501"/>
                    </a:cubicBezTo>
                    <a:cubicBezTo>
                      <a:pt x="1505" y="501"/>
                      <a:pt x="1505" y="502"/>
                      <a:pt x="1504" y="502"/>
                    </a:cubicBezTo>
                    <a:cubicBezTo>
                      <a:pt x="1504" y="503"/>
                      <a:pt x="1504" y="503"/>
                      <a:pt x="1503" y="503"/>
                    </a:cubicBezTo>
                    <a:cubicBezTo>
                      <a:pt x="1502" y="504"/>
                      <a:pt x="1502" y="504"/>
                      <a:pt x="1502" y="504"/>
                    </a:cubicBezTo>
                    <a:cubicBezTo>
                      <a:pt x="1502" y="504"/>
                      <a:pt x="1502" y="504"/>
                      <a:pt x="1502" y="504"/>
                    </a:cubicBezTo>
                    <a:cubicBezTo>
                      <a:pt x="1501" y="504"/>
                      <a:pt x="1501" y="505"/>
                      <a:pt x="1501" y="505"/>
                    </a:cubicBezTo>
                    <a:cubicBezTo>
                      <a:pt x="1500" y="505"/>
                      <a:pt x="1500" y="505"/>
                      <a:pt x="1500" y="505"/>
                    </a:cubicBezTo>
                    <a:cubicBezTo>
                      <a:pt x="1500" y="505"/>
                      <a:pt x="1499" y="506"/>
                      <a:pt x="1499" y="506"/>
                    </a:cubicBezTo>
                    <a:cubicBezTo>
                      <a:pt x="1498" y="506"/>
                      <a:pt x="1498" y="506"/>
                      <a:pt x="1498" y="506"/>
                    </a:cubicBezTo>
                    <a:cubicBezTo>
                      <a:pt x="1498" y="506"/>
                      <a:pt x="1497" y="507"/>
                      <a:pt x="1496" y="507"/>
                    </a:cubicBezTo>
                    <a:cubicBezTo>
                      <a:pt x="1496" y="507"/>
                      <a:pt x="1496" y="507"/>
                      <a:pt x="1496" y="507"/>
                    </a:cubicBezTo>
                    <a:cubicBezTo>
                      <a:pt x="1495" y="507"/>
                      <a:pt x="1494" y="508"/>
                      <a:pt x="1493" y="508"/>
                    </a:cubicBezTo>
                    <a:cubicBezTo>
                      <a:pt x="1493" y="508"/>
                      <a:pt x="1493" y="508"/>
                      <a:pt x="1493" y="508"/>
                    </a:cubicBezTo>
                    <a:cubicBezTo>
                      <a:pt x="1492" y="509"/>
                      <a:pt x="1491" y="509"/>
                      <a:pt x="1491" y="509"/>
                    </a:cubicBezTo>
                    <a:cubicBezTo>
                      <a:pt x="1490" y="509"/>
                      <a:pt x="1490" y="509"/>
                      <a:pt x="1490" y="509"/>
                    </a:cubicBezTo>
                    <a:cubicBezTo>
                      <a:pt x="1489" y="510"/>
                      <a:pt x="1488" y="510"/>
                      <a:pt x="1488" y="510"/>
                    </a:cubicBezTo>
                    <a:cubicBezTo>
                      <a:pt x="1487" y="510"/>
                      <a:pt x="1487" y="510"/>
                      <a:pt x="1486" y="510"/>
                    </a:cubicBezTo>
                    <a:cubicBezTo>
                      <a:pt x="1486" y="511"/>
                      <a:pt x="1485" y="511"/>
                      <a:pt x="1484" y="511"/>
                    </a:cubicBezTo>
                    <a:cubicBezTo>
                      <a:pt x="1484" y="511"/>
                      <a:pt x="1484" y="511"/>
                      <a:pt x="1483" y="511"/>
                    </a:cubicBezTo>
                    <a:cubicBezTo>
                      <a:pt x="1482" y="511"/>
                      <a:pt x="1482" y="512"/>
                      <a:pt x="1481" y="512"/>
                    </a:cubicBezTo>
                    <a:cubicBezTo>
                      <a:pt x="1480" y="512"/>
                      <a:pt x="1480" y="512"/>
                      <a:pt x="1479" y="512"/>
                    </a:cubicBezTo>
                    <a:cubicBezTo>
                      <a:pt x="1479" y="512"/>
                      <a:pt x="1478" y="512"/>
                      <a:pt x="1477" y="513"/>
                    </a:cubicBezTo>
                    <a:cubicBezTo>
                      <a:pt x="1476" y="513"/>
                      <a:pt x="1476" y="513"/>
                      <a:pt x="1475" y="513"/>
                    </a:cubicBezTo>
                    <a:cubicBezTo>
                      <a:pt x="1474" y="513"/>
                      <a:pt x="1474" y="513"/>
                      <a:pt x="1474" y="513"/>
                    </a:cubicBezTo>
                    <a:cubicBezTo>
                      <a:pt x="1473" y="513"/>
                      <a:pt x="1472" y="513"/>
                      <a:pt x="1471" y="514"/>
                    </a:cubicBezTo>
                    <a:cubicBezTo>
                      <a:pt x="1471" y="514"/>
                      <a:pt x="1470" y="514"/>
                      <a:pt x="1470" y="514"/>
                    </a:cubicBezTo>
                    <a:cubicBezTo>
                      <a:pt x="1469" y="514"/>
                      <a:pt x="1468" y="514"/>
                      <a:pt x="1468" y="514"/>
                    </a:cubicBezTo>
                    <a:cubicBezTo>
                      <a:pt x="1467" y="514"/>
                      <a:pt x="1466" y="514"/>
                      <a:pt x="1465" y="515"/>
                    </a:cubicBezTo>
                    <a:cubicBezTo>
                      <a:pt x="1465" y="515"/>
                      <a:pt x="1464" y="515"/>
                      <a:pt x="1463" y="515"/>
                    </a:cubicBezTo>
                    <a:cubicBezTo>
                      <a:pt x="1462" y="515"/>
                      <a:pt x="1462" y="515"/>
                      <a:pt x="1461" y="515"/>
                    </a:cubicBezTo>
                    <a:cubicBezTo>
                      <a:pt x="1460" y="515"/>
                      <a:pt x="1459" y="515"/>
                      <a:pt x="1459" y="515"/>
                    </a:cubicBezTo>
                    <a:cubicBezTo>
                      <a:pt x="1458" y="515"/>
                      <a:pt x="1457" y="516"/>
                      <a:pt x="1456" y="516"/>
                    </a:cubicBezTo>
                    <a:cubicBezTo>
                      <a:pt x="1455" y="516"/>
                      <a:pt x="1455" y="516"/>
                      <a:pt x="1454" y="516"/>
                    </a:cubicBezTo>
                    <a:cubicBezTo>
                      <a:pt x="1453" y="516"/>
                      <a:pt x="1452" y="516"/>
                      <a:pt x="1451" y="516"/>
                    </a:cubicBezTo>
                    <a:cubicBezTo>
                      <a:pt x="1450" y="516"/>
                      <a:pt x="1449" y="516"/>
                      <a:pt x="1448" y="516"/>
                    </a:cubicBezTo>
                    <a:cubicBezTo>
                      <a:pt x="1448" y="516"/>
                      <a:pt x="1447" y="517"/>
                      <a:pt x="1446" y="517"/>
                    </a:cubicBezTo>
                    <a:cubicBezTo>
                      <a:pt x="1445" y="517"/>
                      <a:pt x="1444" y="517"/>
                      <a:pt x="1443" y="517"/>
                    </a:cubicBezTo>
                    <a:cubicBezTo>
                      <a:pt x="1442" y="517"/>
                      <a:pt x="1441" y="517"/>
                      <a:pt x="1440" y="517"/>
                    </a:cubicBezTo>
                    <a:cubicBezTo>
                      <a:pt x="1439" y="517"/>
                      <a:pt x="1438" y="517"/>
                      <a:pt x="1437" y="517"/>
                    </a:cubicBezTo>
                    <a:cubicBezTo>
                      <a:pt x="1436" y="517"/>
                      <a:pt x="1435" y="517"/>
                      <a:pt x="1434" y="517"/>
                    </a:cubicBezTo>
                    <a:cubicBezTo>
                      <a:pt x="1433" y="517"/>
                      <a:pt x="1432" y="517"/>
                      <a:pt x="1431" y="518"/>
                    </a:cubicBezTo>
                    <a:cubicBezTo>
                      <a:pt x="1430" y="518"/>
                      <a:pt x="1429" y="518"/>
                      <a:pt x="1427" y="518"/>
                    </a:cubicBezTo>
                    <a:cubicBezTo>
                      <a:pt x="1427" y="518"/>
                      <a:pt x="1426" y="518"/>
                      <a:pt x="1425" y="518"/>
                    </a:cubicBezTo>
                    <a:cubicBezTo>
                      <a:pt x="1424" y="518"/>
                      <a:pt x="1422" y="518"/>
                      <a:pt x="1421" y="518"/>
                    </a:cubicBezTo>
                    <a:cubicBezTo>
                      <a:pt x="1419" y="518"/>
                      <a:pt x="1418" y="518"/>
                      <a:pt x="1416" y="518"/>
                    </a:cubicBezTo>
                    <a:cubicBezTo>
                      <a:pt x="1415" y="518"/>
                      <a:pt x="1415" y="518"/>
                      <a:pt x="1414" y="518"/>
                    </a:cubicBezTo>
                    <a:cubicBezTo>
                      <a:pt x="1412" y="518"/>
                      <a:pt x="1409" y="518"/>
                      <a:pt x="1407" y="518"/>
                    </a:cubicBezTo>
                    <a:cubicBezTo>
                      <a:pt x="1406" y="518"/>
                      <a:pt x="1406" y="518"/>
                      <a:pt x="1406" y="518"/>
                    </a:cubicBezTo>
                    <a:cubicBezTo>
                      <a:pt x="1404" y="518"/>
                      <a:pt x="1401" y="518"/>
                      <a:pt x="1399" y="518"/>
                    </a:cubicBezTo>
                    <a:cubicBezTo>
                      <a:pt x="1397" y="518"/>
                      <a:pt x="1395" y="518"/>
                      <a:pt x="1393" y="518"/>
                    </a:cubicBezTo>
                    <a:cubicBezTo>
                      <a:pt x="1391" y="518"/>
                      <a:pt x="1389" y="518"/>
                      <a:pt x="1387" y="518"/>
                    </a:cubicBezTo>
                    <a:cubicBezTo>
                      <a:pt x="1385" y="518"/>
                      <a:pt x="1384" y="518"/>
                      <a:pt x="1382" y="518"/>
                    </a:cubicBezTo>
                    <a:cubicBezTo>
                      <a:pt x="1380" y="518"/>
                      <a:pt x="1378" y="518"/>
                      <a:pt x="1376" y="518"/>
                    </a:cubicBezTo>
                    <a:cubicBezTo>
                      <a:pt x="1327" y="518"/>
                      <a:pt x="1234" y="519"/>
                      <a:pt x="1121" y="520"/>
                    </a:cubicBezTo>
                    <a:cubicBezTo>
                      <a:pt x="1008" y="521"/>
                      <a:pt x="876" y="522"/>
                      <a:pt x="749" y="523"/>
                    </a:cubicBezTo>
                    <a:cubicBezTo>
                      <a:pt x="621" y="524"/>
                      <a:pt x="499" y="525"/>
                      <a:pt x="405" y="526"/>
                    </a:cubicBezTo>
                    <a:cubicBezTo>
                      <a:pt x="311" y="527"/>
                      <a:pt x="247" y="528"/>
                      <a:pt x="235" y="528"/>
                    </a:cubicBezTo>
                    <a:cubicBezTo>
                      <a:pt x="234" y="528"/>
                      <a:pt x="233" y="528"/>
                      <a:pt x="232" y="528"/>
                    </a:cubicBezTo>
                    <a:cubicBezTo>
                      <a:pt x="231" y="528"/>
                      <a:pt x="230" y="528"/>
                      <a:pt x="229" y="528"/>
                    </a:cubicBezTo>
                    <a:cubicBezTo>
                      <a:pt x="228" y="528"/>
                      <a:pt x="227" y="528"/>
                      <a:pt x="226" y="528"/>
                    </a:cubicBezTo>
                    <a:cubicBezTo>
                      <a:pt x="225" y="528"/>
                      <a:pt x="224" y="528"/>
                      <a:pt x="223" y="528"/>
                    </a:cubicBezTo>
                    <a:cubicBezTo>
                      <a:pt x="221" y="528"/>
                      <a:pt x="218" y="528"/>
                      <a:pt x="216" y="528"/>
                    </a:cubicBezTo>
                    <a:cubicBezTo>
                      <a:pt x="216" y="528"/>
                      <a:pt x="216" y="528"/>
                      <a:pt x="216" y="528"/>
                    </a:cubicBezTo>
                    <a:cubicBezTo>
                      <a:pt x="213" y="528"/>
                      <a:pt x="210" y="528"/>
                      <a:pt x="208" y="528"/>
                    </a:cubicBezTo>
                    <a:cubicBezTo>
                      <a:pt x="208" y="528"/>
                      <a:pt x="208" y="528"/>
                      <a:pt x="208" y="528"/>
                    </a:cubicBezTo>
                    <a:cubicBezTo>
                      <a:pt x="205" y="528"/>
                      <a:pt x="203" y="528"/>
                      <a:pt x="200" y="527"/>
                    </a:cubicBezTo>
                    <a:cubicBezTo>
                      <a:pt x="200" y="527"/>
                      <a:pt x="200" y="527"/>
                      <a:pt x="200" y="527"/>
                    </a:cubicBezTo>
                    <a:cubicBezTo>
                      <a:pt x="198" y="527"/>
                      <a:pt x="196" y="527"/>
                      <a:pt x="193" y="527"/>
                    </a:cubicBezTo>
                    <a:cubicBezTo>
                      <a:pt x="193" y="526"/>
                      <a:pt x="193" y="526"/>
                      <a:pt x="193" y="526"/>
                    </a:cubicBezTo>
                    <a:cubicBezTo>
                      <a:pt x="189" y="526"/>
                      <a:pt x="184" y="525"/>
                      <a:pt x="180" y="523"/>
                    </a:cubicBezTo>
                    <a:cubicBezTo>
                      <a:pt x="180" y="523"/>
                      <a:pt x="180" y="523"/>
                      <a:pt x="180" y="523"/>
                    </a:cubicBezTo>
                    <a:cubicBezTo>
                      <a:pt x="178" y="523"/>
                      <a:pt x="176" y="522"/>
                      <a:pt x="174" y="521"/>
                    </a:cubicBezTo>
                    <a:cubicBezTo>
                      <a:pt x="174" y="521"/>
                      <a:pt x="174" y="521"/>
                      <a:pt x="174" y="521"/>
                    </a:cubicBezTo>
                    <a:cubicBezTo>
                      <a:pt x="172" y="520"/>
                      <a:pt x="170" y="519"/>
                      <a:pt x="168" y="518"/>
                    </a:cubicBezTo>
                    <a:cubicBezTo>
                      <a:pt x="168" y="518"/>
                      <a:pt x="167" y="518"/>
                      <a:pt x="167" y="518"/>
                    </a:cubicBezTo>
                    <a:cubicBezTo>
                      <a:pt x="167" y="517"/>
                      <a:pt x="166" y="517"/>
                      <a:pt x="166" y="517"/>
                    </a:cubicBezTo>
                    <a:cubicBezTo>
                      <a:pt x="165" y="517"/>
                      <a:pt x="165" y="516"/>
                      <a:pt x="164" y="516"/>
                    </a:cubicBezTo>
                    <a:cubicBezTo>
                      <a:pt x="164" y="516"/>
                      <a:pt x="163" y="515"/>
                      <a:pt x="163" y="515"/>
                    </a:cubicBezTo>
                    <a:cubicBezTo>
                      <a:pt x="162" y="515"/>
                      <a:pt x="162" y="514"/>
                      <a:pt x="161" y="514"/>
                    </a:cubicBezTo>
                    <a:cubicBezTo>
                      <a:pt x="161" y="513"/>
                      <a:pt x="160" y="513"/>
                      <a:pt x="160" y="513"/>
                    </a:cubicBezTo>
                    <a:cubicBezTo>
                      <a:pt x="159" y="512"/>
                      <a:pt x="159" y="512"/>
                      <a:pt x="158" y="511"/>
                    </a:cubicBezTo>
                    <a:cubicBezTo>
                      <a:pt x="158" y="511"/>
                      <a:pt x="158" y="511"/>
                      <a:pt x="157" y="510"/>
                    </a:cubicBezTo>
                    <a:cubicBezTo>
                      <a:pt x="157" y="510"/>
                      <a:pt x="156" y="509"/>
                      <a:pt x="155" y="509"/>
                    </a:cubicBezTo>
                    <a:cubicBezTo>
                      <a:pt x="155" y="508"/>
                      <a:pt x="155" y="508"/>
                      <a:pt x="155" y="508"/>
                    </a:cubicBezTo>
                    <a:cubicBezTo>
                      <a:pt x="154" y="507"/>
                      <a:pt x="153" y="506"/>
                      <a:pt x="152" y="505"/>
                    </a:cubicBezTo>
                    <a:cubicBezTo>
                      <a:pt x="151" y="504"/>
                      <a:pt x="151" y="504"/>
                      <a:pt x="151" y="504"/>
                    </a:cubicBezTo>
                    <a:cubicBezTo>
                      <a:pt x="151" y="503"/>
                      <a:pt x="150" y="503"/>
                      <a:pt x="149" y="502"/>
                    </a:cubicBezTo>
                    <a:cubicBezTo>
                      <a:pt x="149" y="502"/>
                      <a:pt x="149" y="501"/>
                      <a:pt x="149" y="501"/>
                    </a:cubicBezTo>
                    <a:cubicBezTo>
                      <a:pt x="148" y="500"/>
                      <a:pt x="148" y="499"/>
                      <a:pt x="147" y="499"/>
                    </a:cubicBezTo>
                    <a:cubicBezTo>
                      <a:pt x="147" y="498"/>
                      <a:pt x="146" y="498"/>
                      <a:pt x="146" y="497"/>
                    </a:cubicBezTo>
                    <a:cubicBezTo>
                      <a:pt x="146" y="497"/>
                      <a:pt x="145" y="496"/>
                      <a:pt x="145" y="495"/>
                    </a:cubicBezTo>
                    <a:cubicBezTo>
                      <a:pt x="144" y="495"/>
                      <a:pt x="144" y="494"/>
                      <a:pt x="144" y="494"/>
                    </a:cubicBezTo>
                    <a:cubicBezTo>
                      <a:pt x="143" y="493"/>
                      <a:pt x="143" y="492"/>
                      <a:pt x="143" y="491"/>
                    </a:cubicBezTo>
                    <a:cubicBezTo>
                      <a:pt x="142" y="491"/>
                      <a:pt x="142" y="490"/>
                      <a:pt x="142" y="490"/>
                    </a:cubicBezTo>
                    <a:cubicBezTo>
                      <a:pt x="141" y="489"/>
                      <a:pt x="141" y="488"/>
                      <a:pt x="140" y="487"/>
                    </a:cubicBezTo>
                    <a:cubicBezTo>
                      <a:pt x="140" y="487"/>
                      <a:pt x="140" y="486"/>
                      <a:pt x="140" y="486"/>
                    </a:cubicBezTo>
                    <a:cubicBezTo>
                      <a:pt x="139" y="485"/>
                      <a:pt x="139" y="484"/>
                      <a:pt x="138" y="483"/>
                    </a:cubicBezTo>
                    <a:cubicBezTo>
                      <a:pt x="138" y="482"/>
                      <a:pt x="138" y="482"/>
                      <a:pt x="138" y="481"/>
                    </a:cubicBezTo>
                    <a:cubicBezTo>
                      <a:pt x="137" y="480"/>
                      <a:pt x="137" y="479"/>
                      <a:pt x="136" y="478"/>
                    </a:cubicBezTo>
                    <a:cubicBezTo>
                      <a:pt x="136" y="478"/>
                      <a:pt x="136" y="477"/>
                      <a:pt x="136" y="476"/>
                    </a:cubicBezTo>
                    <a:cubicBezTo>
                      <a:pt x="135" y="475"/>
                      <a:pt x="135" y="474"/>
                      <a:pt x="134" y="473"/>
                    </a:cubicBezTo>
                    <a:cubicBezTo>
                      <a:pt x="134" y="473"/>
                      <a:pt x="134" y="472"/>
                      <a:pt x="134" y="471"/>
                    </a:cubicBezTo>
                    <a:cubicBezTo>
                      <a:pt x="133" y="470"/>
                      <a:pt x="133" y="468"/>
                      <a:pt x="132" y="466"/>
                    </a:cubicBezTo>
                    <a:cubicBezTo>
                      <a:pt x="128" y="454"/>
                      <a:pt x="124" y="439"/>
                      <a:pt x="119" y="424"/>
                    </a:cubicBezTo>
                    <a:cubicBezTo>
                      <a:pt x="114" y="409"/>
                      <a:pt x="109" y="393"/>
                      <a:pt x="104" y="378"/>
                    </a:cubicBezTo>
                    <a:cubicBezTo>
                      <a:pt x="103" y="373"/>
                      <a:pt x="102" y="368"/>
                      <a:pt x="100" y="363"/>
                    </a:cubicBezTo>
                    <a:cubicBezTo>
                      <a:pt x="101" y="363"/>
                      <a:pt x="101" y="363"/>
                      <a:pt x="101" y="363"/>
                    </a:cubicBezTo>
                    <a:cubicBezTo>
                      <a:pt x="102" y="364"/>
                      <a:pt x="103" y="364"/>
                      <a:pt x="104" y="364"/>
                    </a:cubicBezTo>
                    <a:cubicBezTo>
                      <a:pt x="105" y="364"/>
                      <a:pt x="106" y="364"/>
                      <a:pt x="107" y="364"/>
                    </a:cubicBezTo>
                    <a:cubicBezTo>
                      <a:pt x="107" y="364"/>
                      <a:pt x="107" y="364"/>
                      <a:pt x="107" y="364"/>
                    </a:cubicBezTo>
                    <a:cubicBezTo>
                      <a:pt x="108" y="364"/>
                      <a:pt x="108" y="364"/>
                      <a:pt x="109" y="364"/>
                    </a:cubicBezTo>
                    <a:cubicBezTo>
                      <a:pt x="110" y="365"/>
                      <a:pt x="112" y="365"/>
                      <a:pt x="113" y="365"/>
                    </a:cubicBezTo>
                    <a:cubicBezTo>
                      <a:pt x="115" y="365"/>
                      <a:pt x="117" y="365"/>
                      <a:pt x="118" y="365"/>
                    </a:cubicBezTo>
                    <a:cubicBezTo>
                      <a:pt x="119" y="365"/>
                      <a:pt x="119" y="365"/>
                      <a:pt x="119" y="365"/>
                    </a:cubicBezTo>
                    <a:cubicBezTo>
                      <a:pt x="120" y="365"/>
                      <a:pt x="120" y="365"/>
                      <a:pt x="120" y="365"/>
                    </a:cubicBezTo>
                    <a:cubicBezTo>
                      <a:pt x="120" y="365"/>
                      <a:pt x="120" y="365"/>
                      <a:pt x="120" y="365"/>
                    </a:cubicBezTo>
                    <a:cubicBezTo>
                      <a:pt x="121" y="366"/>
                      <a:pt x="122" y="366"/>
                      <a:pt x="123" y="366"/>
                    </a:cubicBezTo>
                    <a:cubicBezTo>
                      <a:pt x="124" y="366"/>
                      <a:pt x="125" y="366"/>
                      <a:pt x="127" y="366"/>
                    </a:cubicBezTo>
                    <a:cubicBezTo>
                      <a:pt x="130" y="366"/>
                      <a:pt x="134" y="367"/>
                      <a:pt x="138" y="367"/>
                    </a:cubicBezTo>
                    <a:cubicBezTo>
                      <a:pt x="138" y="367"/>
                      <a:pt x="139" y="367"/>
                      <a:pt x="140" y="367"/>
                    </a:cubicBezTo>
                    <a:cubicBezTo>
                      <a:pt x="141" y="367"/>
                      <a:pt x="142" y="367"/>
                      <a:pt x="143" y="367"/>
                    </a:cubicBezTo>
                    <a:cubicBezTo>
                      <a:pt x="147" y="368"/>
                      <a:pt x="152" y="368"/>
                      <a:pt x="156" y="368"/>
                    </a:cubicBezTo>
                    <a:cubicBezTo>
                      <a:pt x="156" y="368"/>
                      <a:pt x="157" y="368"/>
                      <a:pt x="157" y="368"/>
                    </a:cubicBezTo>
                    <a:cubicBezTo>
                      <a:pt x="163" y="369"/>
                      <a:pt x="169" y="369"/>
                      <a:pt x="175" y="370"/>
                    </a:cubicBezTo>
                    <a:cubicBezTo>
                      <a:pt x="175" y="370"/>
                      <a:pt x="175" y="370"/>
                      <a:pt x="175" y="370"/>
                    </a:cubicBezTo>
                    <a:cubicBezTo>
                      <a:pt x="180" y="370"/>
                      <a:pt x="185" y="370"/>
                      <a:pt x="190" y="371"/>
                    </a:cubicBezTo>
                    <a:cubicBezTo>
                      <a:pt x="194" y="371"/>
                      <a:pt x="198" y="372"/>
                      <a:pt x="202" y="372"/>
                    </a:cubicBezTo>
                    <a:cubicBezTo>
                      <a:pt x="203" y="372"/>
                      <a:pt x="203" y="372"/>
                      <a:pt x="203" y="372"/>
                    </a:cubicBezTo>
                    <a:cubicBezTo>
                      <a:pt x="208" y="372"/>
                      <a:pt x="212" y="373"/>
                      <a:pt x="217" y="374"/>
                    </a:cubicBezTo>
                    <a:cubicBezTo>
                      <a:pt x="217" y="374"/>
                      <a:pt x="217" y="374"/>
                      <a:pt x="217" y="374"/>
                    </a:cubicBezTo>
                    <a:cubicBezTo>
                      <a:pt x="222" y="374"/>
                      <a:pt x="227" y="375"/>
                      <a:pt x="231" y="376"/>
                    </a:cubicBezTo>
                    <a:cubicBezTo>
                      <a:pt x="234" y="376"/>
                      <a:pt x="236" y="376"/>
                      <a:pt x="238" y="377"/>
                    </a:cubicBezTo>
                    <a:cubicBezTo>
                      <a:pt x="238" y="377"/>
                      <a:pt x="238" y="377"/>
                      <a:pt x="238" y="377"/>
                    </a:cubicBezTo>
                    <a:cubicBezTo>
                      <a:pt x="241" y="377"/>
                      <a:pt x="243" y="378"/>
                      <a:pt x="245" y="378"/>
                    </a:cubicBezTo>
                    <a:cubicBezTo>
                      <a:pt x="245" y="378"/>
                      <a:pt x="245" y="378"/>
                      <a:pt x="245" y="378"/>
                    </a:cubicBezTo>
                    <a:cubicBezTo>
                      <a:pt x="247" y="379"/>
                      <a:pt x="250" y="379"/>
                      <a:pt x="252" y="380"/>
                    </a:cubicBezTo>
                    <a:cubicBezTo>
                      <a:pt x="252" y="380"/>
                      <a:pt x="252" y="380"/>
                      <a:pt x="252" y="380"/>
                    </a:cubicBezTo>
                    <a:cubicBezTo>
                      <a:pt x="254" y="381"/>
                      <a:pt x="256" y="381"/>
                      <a:pt x="258" y="382"/>
                    </a:cubicBezTo>
                    <a:cubicBezTo>
                      <a:pt x="258" y="382"/>
                      <a:pt x="258" y="382"/>
                      <a:pt x="258" y="382"/>
                    </a:cubicBezTo>
                    <a:cubicBezTo>
                      <a:pt x="260" y="383"/>
                      <a:pt x="262" y="384"/>
                      <a:pt x="264" y="385"/>
                    </a:cubicBezTo>
                    <a:cubicBezTo>
                      <a:pt x="265" y="385"/>
                      <a:pt x="265" y="385"/>
                      <a:pt x="265" y="385"/>
                    </a:cubicBezTo>
                    <a:cubicBezTo>
                      <a:pt x="266" y="385"/>
                      <a:pt x="267" y="386"/>
                      <a:pt x="268" y="386"/>
                    </a:cubicBezTo>
                    <a:cubicBezTo>
                      <a:pt x="271" y="387"/>
                      <a:pt x="274" y="389"/>
                      <a:pt x="277" y="390"/>
                    </a:cubicBezTo>
                    <a:cubicBezTo>
                      <a:pt x="277" y="391"/>
                      <a:pt x="277" y="391"/>
                      <a:pt x="277" y="391"/>
                    </a:cubicBezTo>
                    <a:cubicBezTo>
                      <a:pt x="280" y="392"/>
                      <a:pt x="283" y="394"/>
                      <a:pt x="286" y="395"/>
                    </a:cubicBezTo>
                    <a:cubicBezTo>
                      <a:pt x="286" y="396"/>
                      <a:pt x="286" y="396"/>
                      <a:pt x="287" y="396"/>
                    </a:cubicBezTo>
                    <a:cubicBezTo>
                      <a:pt x="290" y="398"/>
                      <a:pt x="292" y="399"/>
                      <a:pt x="295" y="401"/>
                    </a:cubicBezTo>
                    <a:cubicBezTo>
                      <a:pt x="295" y="402"/>
                      <a:pt x="296" y="402"/>
                      <a:pt x="296" y="402"/>
                    </a:cubicBezTo>
                    <a:cubicBezTo>
                      <a:pt x="299" y="404"/>
                      <a:pt x="301" y="406"/>
                      <a:pt x="304" y="408"/>
                    </a:cubicBezTo>
                    <a:cubicBezTo>
                      <a:pt x="304" y="408"/>
                      <a:pt x="304" y="408"/>
                      <a:pt x="304" y="408"/>
                    </a:cubicBezTo>
                    <a:cubicBezTo>
                      <a:pt x="306" y="410"/>
                      <a:pt x="309" y="412"/>
                      <a:pt x="311" y="415"/>
                    </a:cubicBezTo>
                    <a:cubicBezTo>
                      <a:pt x="312" y="416"/>
                      <a:pt x="312" y="416"/>
                      <a:pt x="312" y="416"/>
                    </a:cubicBezTo>
                    <a:cubicBezTo>
                      <a:pt x="314" y="418"/>
                      <a:pt x="317" y="420"/>
                      <a:pt x="319" y="422"/>
                    </a:cubicBezTo>
                    <a:cubicBezTo>
                      <a:pt x="319" y="423"/>
                      <a:pt x="319" y="423"/>
                      <a:pt x="320" y="423"/>
                    </a:cubicBezTo>
                    <a:cubicBezTo>
                      <a:pt x="322" y="426"/>
                      <a:pt x="324" y="428"/>
                      <a:pt x="326" y="430"/>
                    </a:cubicBezTo>
                    <a:cubicBezTo>
                      <a:pt x="326" y="431"/>
                      <a:pt x="326" y="431"/>
                      <a:pt x="326" y="431"/>
                    </a:cubicBezTo>
                    <a:cubicBezTo>
                      <a:pt x="328" y="433"/>
                      <a:pt x="330" y="435"/>
                      <a:pt x="331" y="438"/>
                    </a:cubicBezTo>
                    <a:cubicBezTo>
                      <a:pt x="332" y="438"/>
                      <a:pt x="332" y="439"/>
                      <a:pt x="332" y="439"/>
                    </a:cubicBezTo>
                    <a:cubicBezTo>
                      <a:pt x="334" y="441"/>
                      <a:pt x="336" y="444"/>
                      <a:pt x="337" y="446"/>
                    </a:cubicBezTo>
                    <a:cubicBezTo>
                      <a:pt x="337" y="447"/>
                      <a:pt x="338" y="447"/>
                      <a:pt x="338" y="448"/>
                    </a:cubicBezTo>
                    <a:cubicBezTo>
                      <a:pt x="340" y="450"/>
                      <a:pt x="341" y="453"/>
                      <a:pt x="342" y="456"/>
                    </a:cubicBezTo>
                    <a:cubicBezTo>
                      <a:pt x="343" y="456"/>
                      <a:pt x="343" y="456"/>
                      <a:pt x="343" y="456"/>
                    </a:cubicBezTo>
                    <a:cubicBezTo>
                      <a:pt x="344" y="458"/>
                      <a:pt x="345" y="461"/>
                      <a:pt x="346" y="463"/>
                    </a:cubicBezTo>
                    <a:cubicBezTo>
                      <a:pt x="346" y="464"/>
                      <a:pt x="347" y="464"/>
                      <a:pt x="347" y="465"/>
                    </a:cubicBezTo>
                    <a:cubicBezTo>
                      <a:pt x="348" y="467"/>
                      <a:pt x="349" y="470"/>
                      <a:pt x="350" y="472"/>
                    </a:cubicBezTo>
                    <a:cubicBezTo>
                      <a:pt x="350" y="473"/>
                      <a:pt x="350" y="473"/>
                      <a:pt x="351" y="474"/>
                    </a:cubicBezTo>
                    <a:cubicBezTo>
                      <a:pt x="351" y="477"/>
                      <a:pt x="352" y="479"/>
                      <a:pt x="353" y="482"/>
                    </a:cubicBezTo>
                    <a:cubicBezTo>
                      <a:pt x="353" y="482"/>
                      <a:pt x="353" y="482"/>
                      <a:pt x="353" y="482"/>
                    </a:cubicBezTo>
                    <a:cubicBezTo>
                      <a:pt x="354" y="485"/>
                      <a:pt x="354" y="487"/>
                      <a:pt x="355" y="490"/>
                    </a:cubicBezTo>
                    <a:cubicBezTo>
                      <a:pt x="355" y="490"/>
                      <a:pt x="355" y="491"/>
                      <a:pt x="355" y="491"/>
                    </a:cubicBezTo>
                    <a:cubicBezTo>
                      <a:pt x="356" y="494"/>
                      <a:pt x="356" y="496"/>
                      <a:pt x="356" y="499"/>
                    </a:cubicBezTo>
                    <a:cubicBezTo>
                      <a:pt x="356" y="499"/>
                      <a:pt x="356" y="500"/>
                      <a:pt x="356" y="500"/>
                    </a:cubicBezTo>
                    <a:cubicBezTo>
                      <a:pt x="357" y="503"/>
                      <a:pt x="357" y="505"/>
                      <a:pt x="357" y="508"/>
                    </a:cubicBezTo>
                    <a:cubicBezTo>
                      <a:pt x="357" y="508"/>
                      <a:pt x="357" y="508"/>
                      <a:pt x="357" y="509"/>
                    </a:cubicBezTo>
                    <a:cubicBezTo>
                      <a:pt x="357" y="509"/>
                      <a:pt x="357" y="510"/>
                      <a:pt x="357" y="510"/>
                    </a:cubicBezTo>
                    <a:cubicBezTo>
                      <a:pt x="357" y="510"/>
                      <a:pt x="357" y="511"/>
                      <a:pt x="357" y="511"/>
                    </a:cubicBezTo>
                    <a:cubicBezTo>
                      <a:pt x="357" y="512"/>
                      <a:pt x="357" y="512"/>
                      <a:pt x="357" y="513"/>
                    </a:cubicBezTo>
                    <a:cubicBezTo>
                      <a:pt x="390" y="291"/>
                      <a:pt x="390" y="291"/>
                      <a:pt x="390" y="291"/>
                    </a:cubicBezTo>
                    <a:cubicBezTo>
                      <a:pt x="390" y="290"/>
                      <a:pt x="390" y="290"/>
                      <a:pt x="391" y="290"/>
                    </a:cubicBezTo>
                    <a:cubicBezTo>
                      <a:pt x="391" y="289"/>
                      <a:pt x="391" y="289"/>
                      <a:pt x="391" y="288"/>
                    </a:cubicBezTo>
                    <a:cubicBezTo>
                      <a:pt x="391" y="288"/>
                      <a:pt x="391" y="288"/>
                      <a:pt x="391" y="287"/>
                    </a:cubicBezTo>
                    <a:cubicBezTo>
                      <a:pt x="391" y="287"/>
                      <a:pt x="391" y="287"/>
                      <a:pt x="391" y="286"/>
                    </a:cubicBezTo>
                    <a:cubicBezTo>
                      <a:pt x="391" y="284"/>
                      <a:pt x="390" y="281"/>
                      <a:pt x="390" y="279"/>
                    </a:cubicBezTo>
                    <a:cubicBezTo>
                      <a:pt x="390" y="279"/>
                      <a:pt x="390" y="278"/>
                      <a:pt x="390" y="278"/>
                    </a:cubicBezTo>
                    <a:cubicBezTo>
                      <a:pt x="390" y="275"/>
                      <a:pt x="389" y="273"/>
                      <a:pt x="389" y="271"/>
                    </a:cubicBezTo>
                    <a:cubicBezTo>
                      <a:pt x="389" y="270"/>
                      <a:pt x="389" y="270"/>
                      <a:pt x="388" y="269"/>
                    </a:cubicBezTo>
                    <a:cubicBezTo>
                      <a:pt x="387" y="264"/>
                      <a:pt x="386" y="259"/>
                      <a:pt x="384" y="254"/>
                    </a:cubicBezTo>
                    <a:cubicBezTo>
                      <a:pt x="383" y="254"/>
                      <a:pt x="383" y="254"/>
                      <a:pt x="383" y="254"/>
                    </a:cubicBezTo>
                    <a:cubicBezTo>
                      <a:pt x="383" y="253"/>
                      <a:pt x="383" y="253"/>
                      <a:pt x="383" y="253"/>
                    </a:cubicBezTo>
                    <a:cubicBezTo>
                      <a:pt x="382" y="251"/>
                      <a:pt x="381" y="249"/>
                      <a:pt x="380" y="247"/>
                    </a:cubicBezTo>
                    <a:cubicBezTo>
                      <a:pt x="380" y="246"/>
                      <a:pt x="380" y="246"/>
                      <a:pt x="380" y="246"/>
                    </a:cubicBezTo>
                    <a:cubicBezTo>
                      <a:pt x="380" y="245"/>
                      <a:pt x="379" y="245"/>
                      <a:pt x="379" y="244"/>
                    </a:cubicBezTo>
                    <a:cubicBezTo>
                      <a:pt x="378" y="242"/>
                      <a:pt x="377" y="240"/>
                      <a:pt x="375" y="237"/>
                    </a:cubicBezTo>
                    <a:cubicBezTo>
                      <a:pt x="375" y="237"/>
                      <a:pt x="375" y="237"/>
                      <a:pt x="375" y="237"/>
                    </a:cubicBezTo>
                    <a:cubicBezTo>
                      <a:pt x="374" y="235"/>
                      <a:pt x="372" y="232"/>
                      <a:pt x="371" y="230"/>
                    </a:cubicBezTo>
                    <a:cubicBezTo>
                      <a:pt x="370" y="229"/>
                      <a:pt x="370" y="229"/>
                      <a:pt x="370" y="229"/>
                    </a:cubicBezTo>
                    <a:cubicBezTo>
                      <a:pt x="368" y="226"/>
                      <a:pt x="366" y="224"/>
                      <a:pt x="365" y="222"/>
                    </a:cubicBezTo>
                    <a:cubicBezTo>
                      <a:pt x="364" y="221"/>
                      <a:pt x="364" y="221"/>
                      <a:pt x="364" y="221"/>
                    </a:cubicBezTo>
                    <a:cubicBezTo>
                      <a:pt x="364" y="221"/>
                      <a:pt x="364" y="221"/>
                      <a:pt x="364" y="221"/>
                    </a:cubicBezTo>
                    <a:cubicBezTo>
                      <a:pt x="362" y="218"/>
                      <a:pt x="360" y="216"/>
                      <a:pt x="358" y="214"/>
                    </a:cubicBezTo>
                    <a:cubicBezTo>
                      <a:pt x="358" y="214"/>
                      <a:pt x="358" y="214"/>
                      <a:pt x="358" y="214"/>
                    </a:cubicBezTo>
                    <a:cubicBezTo>
                      <a:pt x="357" y="212"/>
                      <a:pt x="355" y="210"/>
                      <a:pt x="354" y="209"/>
                    </a:cubicBezTo>
                    <a:cubicBezTo>
                      <a:pt x="353" y="208"/>
                      <a:pt x="353" y="208"/>
                      <a:pt x="352" y="208"/>
                    </a:cubicBezTo>
                    <a:cubicBezTo>
                      <a:pt x="351" y="206"/>
                      <a:pt x="349" y="204"/>
                      <a:pt x="347" y="202"/>
                    </a:cubicBezTo>
                    <a:cubicBezTo>
                      <a:pt x="346" y="202"/>
                      <a:pt x="345" y="201"/>
                      <a:pt x="344" y="200"/>
                    </a:cubicBezTo>
                    <a:cubicBezTo>
                      <a:pt x="341" y="197"/>
                      <a:pt x="338" y="195"/>
                      <a:pt x="335" y="193"/>
                    </a:cubicBezTo>
                    <a:cubicBezTo>
                      <a:pt x="335" y="193"/>
                      <a:pt x="335" y="193"/>
                      <a:pt x="335" y="193"/>
                    </a:cubicBezTo>
                    <a:cubicBezTo>
                      <a:pt x="335" y="192"/>
                      <a:pt x="334" y="192"/>
                      <a:pt x="334" y="192"/>
                    </a:cubicBezTo>
                    <a:cubicBezTo>
                      <a:pt x="331" y="190"/>
                      <a:pt x="328" y="188"/>
                      <a:pt x="325" y="186"/>
                    </a:cubicBezTo>
                    <a:cubicBezTo>
                      <a:pt x="324" y="185"/>
                      <a:pt x="323" y="184"/>
                      <a:pt x="322" y="184"/>
                    </a:cubicBezTo>
                    <a:cubicBezTo>
                      <a:pt x="320" y="182"/>
                      <a:pt x="317" y="181"/>
                      <a:pt x="315" y="180"/>
                    </a:cubicBezTo>
                    <a:cubicBezTo>
                      <a:pt x="314" y="179"/>
                      <a:pt x="314" y="179"/>
                      <a:pt x="313" y="179"/>
                    </a:cubicBezTo>
                    <a:cubicBezTo>
                      <a:pt x="311" y="178"/>
                      <a:pt x="310" y="177"/>
                      <a:pt x="308" y="176"/>
                    </a:cubicBezTo>
                    <a:cubicBezTo>
                      <a:pt x="307" y="176"/>
                      <a:pt x="307" y="176"/>
                      <a:pt x="307" y="176"/>
                    </a:cubicBezTo>
                    <a:cubicBezTo>
                      <a:pt x="304" y="174"/>
                      <a:pt x="301" y="173"/>
                      <a:pt x="298" y="172"/>
                    </a:cubicBezTo>
                    <a:cubicBezTo>
                      <a:pt x="297" y="171"/>
                      <a:pt x="297" y="171"/>
                      <a:pt x="297" y="171"/>
                    </a:cubicBezTo>
                    <a:cubicBezTo>
                      <a:pt x="297" y="171"/>
                      <a:pt x="296" y="171"/>
                      <a:pt x="295" y="171"/>
                    </a:cubicBezTo>
                    <a:cubicBezTo>
                      <a:pt x="295" y="171"/>
                      <a:pt x="295" y="171"/>
                      <a:pt x="295" y="171"/>
                    </a:cubicBezTo>
                    <a:cubicBezTo>
                      <a:pt x="295" y="170"/>
                      <a:pt x="295" y="170"/>
                      <a:pt x="295" y="170"/>
                    </a:cubicBezTo>
                    <a:cubicBezTo>
                      <a:pt x="294" y="170"/>
                      <a:pt x="294" y="170"/>
                      <a:pt x="293" y="170"/>
                    </a:cubicBezTo>
                    <a:cubicBezTo>
                      <a:pt x="292" y="170"/>
                      <a:pt x="292" y="169"/>
                      <a:pt x="291" y="169"/>
                    </a:cubicBezTo>
                    <a:cubicBezTo>
                      <a:pt x="290" y="169"/>
                      <a:pt x="290" y="169"/>
                      <a:pt x="289" y="169"/>
                    </a:cubicBezTo>
                    <a:cubicBezTo>
                      <a:pt x="288" y="168"/>
                      <a:pt x="288" y="168"/>
                      <a:pt x="288" y="168"/>
                    </a:cubicBezTo>
                    <a:cubicBezTo>
                      <a:pt x="288" y="168"/>
                      <a:pt x="288" y="168"/>
                      <a:pt x="288" y="168"/>
                    </a:cubicBezTo>
                    <a:cubicBezTo>
                      <a:pt x="287" y="168"/>
                      <a:pt x="287" y="168"/>
                      <a:pt x="287" y="168"/>
                    </a:cubicBezTo>
                    <a:cubicBezTo>
                      <a:pt x="287" y="168"/>
                      <a:pt x="286" y="168"/>
                      <a:pt x="286" y="167"/>
                    </a:cubicBezTo>
                    <a:cubicBezTo>
                      <a:pt x="285" y="167"/>
                      <a:pt x="284" y="167"/>
                      <a:pt x="284" y="167"/>
                    </a:cubicBezTo>
                    <a:cubicBezTo>
                      <a:pt x="283" y="167"/>
                      <a:pt x="283" y="167"/>
                      <a:pt x="282" y="166"/>
                    </a:cubicBezTo>
                    <a:cubicBezTo>
                      <a:pt x="282" y="166"/>
                      <a:pt x="282" y="166"/>
                      <a:pt x="282" y="166"/>
                    </a:cubicBezTo>
                    <a:cubicBezTo>
                      <a:pt x="281" y="166"/>
                      <a:pt x="281" y="166"/>
                      <a:pt x="281" y="166"/>
                    </a:cubicBezTo>
                    <a:cubicBezTo>
                      <a:pt x="281" y="166"/>
                      <a:pt x="281" y="166"/>
                      <a:pt x="281" y="166"/>
                    </a:cubicBezTo>
                    <a:cubicBezTo>
                      <a:pt x="280" y="166"/>
                      <a:pt x="280" y="166"/>
                      <a:pt x="279" y="166"/>
                    </a:cubicBezTo>
                    <a:cubicBezTo>
                      <a:pt x="279" y="166"/>
                      <a:pt x="279" y="165"/>
                      <a:pt x="278" y="165"/>
                    </a:cubicBezTo>
                    <a:cubicBezTo>
                      <a:pt x="278" y="165"/>
                      <a:pt x="277" y="165"/>
                      <a:pt x="277" y="165"/>
                    </a:cubicBezTo>
                    <a:cubicBezTo>
                      <a:pt x="276" y="165"/>
                      <a:pt x="276" y="165"/>
                      <a:pt x="275" y="165"/>
                    </a:cubicBezTo>
                    <a:cubicBezTo>
                      <a:pt x="275" y="165"/>
                      <a:pt x="275" y="165"/>
                      <a:pt x="275" y="165"/>
                    </a:cubicBezTo>
                    <a:cubicBezTo>
                      <a:pt x="275" y="165"/>
                      <a:pt x="275" y="165"/>
                      <a:pt x="275" y="165"/>
                    </a:cubicBezTo>
                    <a:cubicBezTo>
                      <a:pt x="274" y="164"/>
                      <a:pt x="274" y="164"/>
                      <a:pt x="274" y="164"/>
                    </a:cubicBezTo>
                    <a:cubicBezTo>
                      <a:pt x="274" y="164"/>
                      <a:pt x="273" y="164"/>
                      <a:pt x="273" y="164"/>
                    </a:cubicBezTo>
                    <a:cubicBezTo>
                      <a:pt x="272" y="164"/>
                      <a:pt x="272" y="164"/>
                      <a:pt x="271" y="164"/>
                    </a:cubicBezTo>
                    <a:cubicBezTo>
                      <a:pt x="270" y="164"/>
                      <a:pt x="270" y="164"/>
                      <a:pt x="270" y="164"/>
                    </a:cubicBezTo>
                    <a:cubicBezTo>
                      <a:pt x="270" y="164"/>
                      <a:pt x="269" y="163"/>
                      <a:pt x="269" y="163"/>
                    </a:cubicBezTo>
                    <a:cubicBezTo>
                      <a:pt x="268" y="163"/>
                      <a:pt x="268" y="163"/>
                      <a:pt x="268" y="163"/>
                    </a:cubicBezTo>
                    <a:cubicBezTo>
                      <a:pt x="268" y="163"/>
                      <a:pt x="268" y="163"/>
                      <a:pt x="268" y="163"/>
                    </a:cubicBezTo>
                    <a:cubicBezTo>
                      <a:pt x="268" y="163"/>
                      <a:pt x="268" y="163"/>
                      <a:pt x="268" y="163"/>
                    </a:cubicBezTo>
                    <a:cubicBezTo>
                      <a:pt x="266" y="163"/>
                      <a:pt x="266" y="163"/>
                      <a:pt x="266" y="163"/>
                    </a:cubicBezTo>
                    <a:cubicBezTo>
                      <a:pt x="266" y="163"/>
                      <a:pt x="265" y="163"/>
                      <a:pt x="265" y="163"/>
                    </a:cubicBezTo>
                    <a:cubicBezTo>
                      <a:pt x="265" y="163"/>
                      <a:pt x="264" y="163"/>
                      <a:pt x="264" y="162"/>
                    </a:cubicBezTo>
                    <a:cubicBezTo>
                      <a:pt x="263" y="162"/>
                      <a:pt x="263" y="162"/>
                      <a:pt x="262" y="162"/>
                    </a:cubicBezTo>
                    <a:cubicBezTo>
                      <a:pt x="262" y="162"/>
                      <a:pt x="262" y="162"/>
                      <a:pt x="261" y="162"/>
                    </a:cubicBezTo>
                    <a:cubicBezTo>
                      <a:pt x="261" y="162"/>
                      <a:pt x="261" y="162"/>
                      <a:pt x="261" y="162"/>
                    </a:cubicBezTo>
                    <a:cubicBezTo>
                      <a:pt x="261" y="162"/>
                      <a:pt x="261" y="162"/>
                      <a:pt x="261" y="162"/>
                    </a:cubicBezTo>
                    <a:cubicBezTo>
                      <a:pt x="261" y="162"/>
                      <a:pt x="261" y="162"/>
                      <a:pt x="261" y="162"/>
                    </a:cubicBezTo>
                    <a:cubicBezTo>
                      <a:pt x="261" y="162"/>
                      <a:pt x="261" y="162"/>
                      <a:pt x="261" y="162"/>
                    </a:cubicBezTo>
                    <a:cubicBezTo>
                      <a:pt x="259" y="162"/>
                      <a:pt x="258" y="162"/>
                      <a:pt x="257" y="162"/>
                    </a:cubicBezTo>
                    <a:cubicBezTo>
                      <a:pt x="256" y="161"/>
                      <a:pt x="254" y="161"/>
                      <a:pt x="253" y="161"/>
                    </a:cubicBezTo>
                    <a:cubicBezTo>
                      <a:pt x="252" y="161"/>
                      <a:pt x="251" y="161"/>
                      <a:pt x="249" y="161"/>
                    </a:cubicBezTo>
                    <a:cubicBezTo>
                      <a:pt x="248" y="160"/>
                      <a:pt x="247" y="160"/>
                      <a:pt x="246" y="160"/>
                    </a:cubicBezTo>
                    <a:cubicBezTo>
                      <a:pt x="246" y="160"/>
                      <a:pt x="246" y="160"/>
                      <a:pt x="246" y="160"/>
                    </a:cubicBezTo>
                    <a:cubicBezTo>
                      <a:pt x="246" y="160"/>
                      <a:pt x="246" y="160"/>
                      <a:pt x="246" y="160"/>
                    </a:cubicBezTo>
                    <a:cubicBezTo>
                      <a:pt x="244" y="160"/>
                      <a:pt x="242" y="160"/>
                      <a:pt x="240" y="160"/>
                    </a:cubicBezTo>
                    <a:cubicBezTo>
                      <a:pt x="237" y="159"/>
                      <a:pt x="235" y="159"/>
                      <a:pt x="233" y="159"/>
                    </a:cubicBezTo>
                    <a:cubicBezTo>
                      <a:pt x="232" y="159"/>
                      <a:pt x="232" y="159"/>
                      <a:pt x="232" y="159"/>
                    </a:cubicBezTo>
                    <a:cubicBezTo>
                      <a:pt x="231" y="159"/>
                      <a:pt x="231" y="159"/>
                      <a:pt x="231" y="159"/>
                    </a:cubicBezTo>
                    <a:cubicBezTo>
                      <a:pt x="230" y="159"/>
                      <a:pt x="228" y="158"/>
                      <a:pt x="227" y="158"/>
                    </a:cubicBezTo>
                    <a:cubicBezTo>
                      <a:pt x="225" y="158"/>
                      <a:pt x="223" y="158"/>
                      <a:pt x="221" y="158"/>
                    </a:cubicBezTo>
                    <a:cubicBezTo>
                      <a:pt x="220" y="158"/>
                      <a:pt x="220" y="158"/>
                      <a:pt x="219" y="158"/>
                    </a:cubicBezTo>
                    <a:cubicBezTo>
                      <a:pt x="214" y="157"/>
                      <a:pt x="210" y="157"/>
                      <a:pt x="205" y="157"/>
                    </a:cubicBezTo>
                    <a:cubicBezTo>
                      <a:pt x="204" y="157"/>
                      <a:pt x="204" y="157"/>
                      <a:pt x="203" y="157"/>
                    </a:cubicBezTo>
                    <a:cubicBezTo>
                      <a:pt x="201" y="156"/>
                      <a:pt x="199" y="156"/>
                      <a:pt x="197" y="156"/>
                    </a:cubicBezTo>
                    <a:cubicBezTo>
                      <a:pt x="193" y="156"/>
                      <a:pt x="189" y="156"/>
                      <a:pt x="186" y="155"/>
                    </a:cubicBezTo>
                    <a:cubicBezTo>
                      <a:pt x="185" y="155"/>
                      <a:pt x="185" y="155"/>
                      <a:pt x="185" y="155"/>
                    </a:cubicBezTo>
                    <a:cubicBezTo>
                      <a:pt x="180" y="155"/>
                      <a:pt x="175" y="155"/>
                      <a:pt x="170" y="155"/>
                    </a:cubicBezTo>
                    <a:cubicBezTo>
                      <a:pt x="169" y="154"/>
                      <a:pt x="167" y="154"/>
                      <a:pt x="165" y="154"/>
                    </a:cubicBezTo>
                    <a:cubicBezTo>
                      <a:pt x="161" y="154"/>
                      <a:pt x="158" y="154"/>
                      <a:pt x="154" y="153"/>
                    </a:cubicBezTo>
                    <a:cubicBezTo>
                      <a:pt x="152" y="153"/>
                      <a:pt x="149" y="153"/>
                      <a:pt x="147" y="153"/>
                    </a:cubicBezTo>
                    <a:cubicBezTo>
                      <a:pt x="146" y="153"/>
                      <a:pt x="146" y="153"/>
                      <a:pt x="146" y="153"/>
                    </a:cubicBezTo>
                    <a:cubicBezTo>
                      <a:pt x="142" y="152"/>
                      <a:pt x="138" y="152"/>
                      <a:pt x="134" y="152"/>
                    </a:cubicBezTo>
                    <a:cubicBezTo>
                      <a:pt x="133" y="152"/>
                      <a:pt x="133" y="152"/>
                      <a:pt x="133" y="152"/>
                    </a:cubicBezTo>
                    <a:cubicBezTo>
                      <a:pt x="129" y="151"/>
                      <a:pt x="125" y="151"/>
                      <a:pt x="121" y="150"/>
                    </a:cubicBezTo>
                    <a:cubicBezTo>
                      <a:pt x="121" y="150"/>
                      <a:pt x="121" y="150"/>
                      <a:pt x="121" y="150"/>
                    </a:cubicBezTo>
                    <a:cubicBezTo>
                      <a:pt x="117" y="150"/>
                      <a:pt x="113" y="149"/>
                      <a:pt x="110" y="148"/>
                    </a:cubicBezTo>
                    <a:cubicBezTo>
                      <a:pt x="109" y="148"/>
                      <a:pt x="109" y="148"/>
                      <a:pt x="109" y="148"/>
                    </a:cubicBezTo>
                    <a:cubicBezTo>
                      <a:pt x="106" y="148"/>
                      <a:pt x="102" y="147"/>
                      <a:pt x="99" y="146"/>
                    </a:cubicBezTo>
                    <a:cubicBezTo>
                      <a:pt x="99" y="146"/>
                      <a:pt x="99" y="146"/>
                      <a:pt x="99" y="146"/>
                    </a:cubicBezTo>
                    <a:cubicBezTo>
                      <a:pt x="97" y="146"/>
                      <a:pt x="95" y="145"/>
                      <a:pt x="94" y="145"/>
                    </a:cubicBezTo>
                    <a:cubicBezTo>
                      <a:pt x="94" y="145"/>
                      <a:pt x="94" y="145"/>
                      <a:pt x="94" y="145"/>
                    </a:cubicBezTo>
                    <a:cubicBezTo>
                      <a:pt x="92" y="144"/>
                      <a:pt x="90" y="144"/>
                      <a:pt x="89" y="144"/>
                    </a:cubicBezTo>
                    <a:cubicBezTo>
                      <a:pt x="89" y="144"/>
                      <a:pt x="89" y="144"/>
                      <a:pt x="89" y="144"/>
                    </a:cubicBezTo>
                    <a:cubicBezTo>
                      <a:pt x="87" y="143"/>
                      <a:pt x="86" y="143"/>
                      <a:pt x="84" y="142"/>
                    </a:cubicBezTo>
                    <a:cubicBezTo>
                      <a:pt x="84" y="142"/>
                      <a:pt x="84" y="142"/>
                      <a:pt x="84" y="142"/>
                    </a:cubicBezTo>
                    <a:cubicBezTo>
                      <a:pt x="83" y="142"/>
                      <a:pt x="82" y="141"/>
                      <a:pt x="81" y="141"/>
                    </a:cubicBezTo>
                    <a:cubicBezTo>
                      <a:pt x="80" y="140"/>
                      <a:pt x="79" y="140"/>
                      <a:pt x="78" y="140"/>
                    </a:cubicBezTo>
                    <a:cubicBezTo>
                      <a:pt x="78" y="139"/>
                      <a:pt x="77" y="139"/>
                      <a:pt x="76" y="139"/>
                    </a:cubicBezTo>
                    <a:cubicBezTo>
                      <a:pt x="75" y="138"/>
                      <a:pt x="75" y="138"/>
                      <a:pt x="74" y="137"/>
                    </a:cubicBezTo>
                    <a:cubicBezTo>
                      <a:pt x="73" y="137"/>
                      <a:pt x="73" y="137"/>
                      <a:pt x="72" y="137"/>
                    </a:cubicBezTo>
                    <a:cubicBezTo>
                      <a:pt x="72" y="136"/>
                      <a:pt x="71" y="136"/>
                      <a:pt x="70" y="135"/>
                    </a:cubicBezTo>
                    <a:cubicBezTo>
                      <a:pt x="70" y="135"/>
                      <a:pt x="69" y="135"/>
                      <a:pt x="69" y="135"/>
                    </a:cubicBezTo>
                    <a:cubicBezTo>
                      <a:pt x="68" y="134"/>
                      <a:pt x="67" y="133"/>
                      <a:pt x="66" y="132"/>
                    </a:cubicBezTo>
                    <a:cubicBezTo>
                      <a:pt x="57" y="126"/>
                      <a:pt x="51" y="117"/>
                      <a:pt x="45" y="108"/>
                    </a:cubicBezTo>
                    <a:cubicBezTo>
                      <a:pt x="39" y="99"/>
                      <a:pt x="35" y="88"/>
                      <a:pt x="32" y="78"/>
                    </a:cubicBezTo>
                    <a:cubicBezTo>
                      <a:pt x="28" y="68"/>
                      <a:pt x="26" y="57"/>
                      <a:pt x="25" y="48"/>
                    </a:cubicBezTo>
                    <a:cubicBezTo>
                      <a:pt x="23" y="38"/>
                      <a:pt x="23" y="29"/>
                      <a:pt x="23" y="22"/>
                    </a:cubicBezTo>
                    <a:cubicBezTo>
                      <a:pt x="23" y="20"/>
                      <a:pt x="23" y="18"/>
                      <a:pt x="23" y="16"/>
                    </a:cubicBezTo>
                    <a:cubicBezTo>
                      <a:pt x="23" y="14"/>
                      <a:pt x="23" y="12"/>
                      <a:pt x="23" y="10"/>
                    </a:cubicBezTo>
                    <a:cubicBezTo>
                      <a:pt x="24" y="8"/>
                      <a:pt x="24" y="7"/>
                      <a:pt x="24" y="5"/>
                    </a:cubicBezTo>
                    <a:cubicBezTo>
                      <a:pt x="24" y="3"/>
                      <a:pt x="24" y="2"/>
                      <a:pt x="24" y="0"/>
                    </a:cubicBezTo>
                    <a:cubicBezTo>
                      <a:pt x="17" y="68"/>
                      <a:pt x="9" y="135"/>
                      <a:pt x="2" y="203"/>
                    </a:cubicBezTo>
                    <a:cubicBezTo>
                      <a:pt x="2" y="204"/>
                      <a:pt x="1" y="206"/>
                      <a:pt x="1" y="208"/>
                    </a:cubicBezTo>
                    <a:cubicBezTo>
                      <a:pt x="1" y="210"/>
                      <a:pt x="1" y="211"/>
                      <a:pt x="1" y="213"/>
                    </a:cubicBezTo>
                    <a:cubicBezTo>
                      <a:pt x="1" y="215"/>
                      <a:pt x="0" y="217"/>
                      <a:pt x="0" y="220"/>
                    </a:cubicBezTo>
                    <a:cubicBezTo>
                      <a:pt x="0" y="222"/>
                      <a:pt x="0" y="224"/>
                      <a:pt x="0" y="226"/>
                    </a:cubicBezTo>
                    <a:cubicBezTo>
                      <a:pt x="0" y="234"/>
                      <a:pt x="0" y="243"/>
                      <a:pt x="1" y="253"/>
                    </a:cubicBezTo>
                    <a:cubicBezTo>
                      <a:pt x="3" y="264"/>
                      <a:pt x="5" y="275"/>
                      <a:pt x="8" y="286"/>
                    </a:cubicBezTo>
                    <a:cubicBezTo>
                      <a:pt x="11" y="297"/>
                      <a:pt x="16" y="308"/>
                      <a:pt x="21" y="318"/>
                    </a:cubicBezTo>
                    <a:cubicBezTo>
                      <a:pt x="26" y="328"/>
                      <a:pt x="33" y="337"/>
                      <a:pt x="41" y="343"/>
                    </a:cubicBezTo>
                    <a:cubicBezTo>
                      <a:pt x="42" y="344"/>
                      <a:pt x="43" y="345"/>
                      <a:pt x="44" y="346"/>
                    </a:cubicBezTo>
                    <a:cubicBezTo>
                      <a:pt x="44" y="346"/>
                      <a:pt x="44" y="346"/>
                      <a:pt x="44" y="346"/>
                    </a:cubicBezTo>
                    <a:cubicBezTo>
                      <a:pt x="45" y="347"/>
                      <a:pt x="45" y="347"/>
                      <a:pt x="45" y="347"/>
                    </a:cubicBezTo>
                    <a:cubicBezTo>
                      <a:pt x="46" y="347"/>
                      <a:pt x="47" y="348"/>
                      <a:pt x="47" y="348"/>
                    </a:cubicBezTo>
                    <a:cubicBezTo>
                      <a:pt x="48" y="348"/>
                      <a:pt x="48" y="348"/>
                      <a:pt x="48" y="348"/>
                    </a:cubicBezTo>
                    <a:cubicBezTo>
                      <a:pt x="48" y="349"/>
                      <a:pt x="48" y="349"/>
                      <a:pt x="49" y="349"/>
                    </a:cubicBezTo>
                    <a:cubicBezTo>
                      <a:pt x="50" y="349"/>
                      <a:pt x="50" y="350"/>
                      <a:pt x="51" y="350"/>
                    </a:cubicBezTo>
                    <a:cubicBezTo>
                      <a:pt x="52" y="351"/>
                      <a:pt x="52" y="351"/>
                      <a:pt x="52" y="351"/>
                    </a:cubicBezTo>
                    <a:cubicBezTo>
                      <a:pt x="52" y="351"/>
                      <a:pt x="52" y="351"/>
                      <a:pt x="53" y="351"/>
                    </a:cubicBezTo>
                    <a:cubicBezTo>
                      <a:pt x="54" y="352"/>
                      <a:pt x="55" y="352"/>
                      <a:pt x="55" y="352"/>
                    </a:cubicBezTo>
                    <a:cubicBezTo>
                      <a:pt x="56" y="353"/>
                      <a:pt x="56" y="353"/>
                      <a:pt x="56" y="353"/>
                    </a:cubicBezTo>
                    <a:cubicBezTo>
                      <a:pt x="56" y="353"/>
                      <a:pt x="57" y="353"/>
                      <a:pt x="57" y="353"/>
                    </a:cubicBezTo>
                    <a:cubicBezTo>
                      <a:pt x="58" y="353"/>
                      <a:pt x="58" y="353"/>
                      <a:pt x="58" y="354"/>
                    </a:cubicBezTo>
                    <a:cubicBezTo>
                      <a:pt x="59" y="354"/>
                      <a:pt x="59" y="354"/>
                      <a:pt x="59" y="354"/>
                    </a:cubicBezTo>
                    <a:cubicBezTo>
                      <a:pt x="59" y="354"/>
                      <a:pt x="59" y="354"/>
                      <a:pt x="59" y="354"/>
                    </a:cubicBezTo>
                    <a:cubicBezTo>
                      <a:pt x="60" y="354"/>
                      <a:pt x="60" y="354"/>
                      <a:pt x="60" y="354"/>
                    </a:cubicBezTo>
                    <a:cubicBezTo>
                      <a:pt x="60" y="354"/>
                      <a:pt x="61" y="355"/>
                      <a:pt x="61" y="355"/>
                    </a:cubicBezTo>
                    <a:cubicBezTo>
                      <a:pt x="62" y="355"/>
                      <a:pt x="62" y="355"/>
                      <a:pt x="62" y="355"/>
                    </a:cubicBezTo>
                    <a:cubicBezTo>
                      <a:pt x="63" y="355"/>
                      <a:pt x="63" y="355"/>
                      <a:pt x="63" y="355"/>
                    </a:cubicBezTo>
                    <a:cubicBezTo>
                      <a:pt x="64" y="356"/>
                      <a:pt x="64" y="356"/>
                      <a:pt x="64" y="356"/>
                    </a:cubicBezTo>
                    <a:cubicBezTo>
                      <a:pt x="64" y="356"/>
                      <a:pt x="64" y="356"/>
                      <a:pt x="64" y="356"/>
                    </a:cubicBezTo>
                    <a:cubicBezTo>
                      <a:pt x="64" y="356"/>
                      <a:pt x="65" y="356"/>
                      <a:pt x="65" y="356"/>
                    </a:cubicBezTo>
                    <a:cubicBezTo>
                      <a:pt x="65" y="356"/>
                      <a:pt x="66" y="356"/>
                      <a:pt x="66" y="356"/>
                    </a:cubicBezTo>
                    <a:cubicBezTo>
                      <a:pt x="67" y="357"/>
                      <a:pt x="67" y="357"/>
                      <a:pt x="68" y="357"/>
                    </a:cubicBezTo>
                    <a:cubicBezTo>
                      <a:pt x="68" y="357"/>
                      <a:pt x="68" y="357"/>
                      <a:pt x="68" y="357"/>
                    </a:cubicBezTo>
                    <a:cubicBezTo>
                      <a:pt x="68" y="357"/>
                      <a:pt x="68" y="357"/>
                      <a:pt x="68" y="357"/>
                    </a:cubicBezTo>
                    <a:cubicBezTo>
                      <a:pt x="69" y="357"/>
                      <a:pt x="69" y="357"/>
                      <a:pt x="69" y="357"/>
                    </a:cubicBezTo>
                    <a:cubicBezTo>
                      <a:pt x="69" y="357"/>
                      <a:pt x="70" y="357"/>
                      <a:pt x="70" y="358"/>
                    </a:cubicBezTo>
                    <a:cubicBezTo>
                      <a:pt x="71" y="358"/>
                      <a:pt x="71" y="358"/>
                      <a:pt x="72" y="358"/>
                    </a:cubicBezTo>
                    <a:cubicBezTo>
                      <a:pt x="72" y="358"/>
                      <a:pt x="72" y="358"/>
                      <a:pt x="73" y="358"/>
                    </a:cubicBezTo>
                    <a:cubicBezTo>
                      <a:pt x="73" y="358"/>
                      <a:pt x="73" y="358"/>
                      <a:pt x="73" y="358"/>
                    </a:cubicBezTo>
                    <a:cubicBezTo>
                      <a:pt x="73" y="358"/>
                      <a:pt x="73" y="358"/>
                      <a:pt x="73" y="358"/>
                    </a:cubicBezTo>
                    <a:cubicBezTo>
                      <a:pt x="73" y="358"/>
                      <a:pt x="73" y="358"/>
                      <a:pt x="73" y="358"/>
                    </a:cubicBezTo>
                    <a:cubicBezTo>
                      <a:pt x="74" y="358"/>
                      <a:pt x="74" y="359"/>
                      <a:pt x="74" y="359"/>
                    </a:cubicBezTo>
                    <a:cubicBezTo>
                      <a:pt x="75" y="359"/>
                      <a:pt x="75" y="359"/>
                      <a:pt x="76" y="359"/>
                    </a:cubicBezTo>
                    <a:cubicBezTo>
                      <a:pt x="76" y="359"/>
                      <a:pt x="77" y="359"/>
                      <a:pt x="77" y="359"/>
                    </a:cubicBezTo>
                    <a:cubicBezTo>
                      <a:pt x="78" y="359"/>
                      <a:pt x="79" y="360"/>
                      <a:pt x="79" y="360"/>
                    </a:cubicBezTo>
                    <a:cubicBezTo>
                      <a:pt x="80" y="360"/>
                      <a:pt x="80" y="360"/>
                      <a:pt x="81" y="360"/>
                    </a:cubicBezTo>
                    <a:cubicBezTo>
                      <a:pt x="81" y="360"/>
                      <a:pt x="82" y="360"/>
                      <a:pt x="82" y="360"/>
                    </a:cubicBezTo>
                    <a:cubicBezTo>
                      <a:pt x="84" y="361"/>
                      <a:pt x="84" y="361"/>
                      <a:pt x="84" y="361"/>
                    </a:cubicBezTo>
                    <a:cubicBezTo>
                      <a:pt x="84" y="361"/>
                      <a:pt x="84" y="361"/>
                      <a:pt x="84" y="361"/>
                    </a:cubicBezTo>
                    <a:cubicBezTo>
                      <a:pt x="84" y="361"/>
                      <a:pt x="84" y="361"/>
                      <a:pt x="84" y="361"/>
                    </a:cubicBezTo>
                    <a:cubicBezTo>
                      <a:pt x="85" y="361"/>
                      <a:pt x="85" y="361"/>
                      <a:pt x="85" y="361"/>
                    </a:cubicBezTo>
                    <a:cubicBezTo>
                      <a:pt x="78" y="416"/>
                      <a:pt x="71" y="472"/>
                      <a:pt x="64" y="528"/>
                    </a:cubicBezTo>
                    <a:cubicBezTo>
                      <a:pt x="63" y="536"/>
                      <a:pt x="64" y="547"/>
                      <a:pt x="66" y="560"/>
                    </a:cubicBezTo>
                    <a:cubicBezTo>
                      <a:pt x="69" y="574"/>
                      <a:pt x="72" y="589"/>
                      <a:pt x="76" y="605"/>
                    </a:cubicBezTo>
                    <a:cubicBezTo>
                      <a:pt x="80" y="621"/>
                      <a:pt x="85" y="637"/>
                      <a:pt x="90" y="653"/>
                    </a:cubicBezTo>
                    <a:cubicBezTo>
                      <a:pt x="94" y="669"/>
                      <a:pt x="99" y="685"/>
                      <a:pt x="102" y="698"/>
                    </a:cubicBezTo>
                    <a:cubicBezTo>
                      <a:pt x="103" y="700"/>
                      <a:pt x="103" y="701"/>
                      <a:pt x="104" y="703"/>
                    </a:cubicBezTo>
                    <a:cubicBezTo>
                      <a:pt x="104" y="704"/>
                      <a:pt x="104" y="704"/>
                      <a:pt x="105" y="705"/>
                    </a:cubicBezTo>
                    <a:cubicBezTo>
                      <a:pt x="105" y="706"/>
                      <a:pt x="105" y="707"/>
                      <a:pt x="106" y="709"/>
                    </a:cubicBezTo>
                    <a:cubicBezTo>
                      <a:pt x="106" y="709"/>
                      <a:pt x="106" y="710"/>
                      <a:pt x="106" y="711"/>
                    </a:cubicBezTo>
                    <a:cubicBezTo>
                      <a:pt x="107" y="712"/>
                      <a:pt x="107" y="713"/>
                      <a:pt x="108" y="714"/>
                    </a:cubicBezTo>
                    <a:cubicBezTo>
                      <a:pt x="108" y="714"/>
                      <a:pt x="108" y="715"/>
                      <a:pt x="108" y="715"/>
                    </a:cubicBezTo>
                    <a:cubicBezTo>
                      <a:pt x="109" y="716"/>
                      <a:pt x="109" y="717"/>
                      <a:pt x="109" y="718"/>
                    </a:cubicBezTo>
                    <a:cubicBezTo>
                      <a:pt x="110" y="719"/>
                      <a:pt x="110" y="719"/>
                      <a:pt x="110" y="719"/>
                    </a:cubicBezTo>
                    <a:cubicBezTo>
                      <a:pt x="110" y="720"/>
                      <a:pt x="110" y="720"/>
                      <a:pt x="110" y="720"/>
                    </a:cubicBezTo>
                    <a:cubicBezTo>
                      <a:pt x="111" y="721"/>
                      <a:pt x="111" y="722"/>
                      <a:pt x="111" y="723"/>
                    </a:cubicBezTo>
                    <a:cubicBezTo>
                      <a:pt x="112" y="723"/>
                      <a:pt x="112" y="724"/>
                      <a:pt x="112" y="724"/>
                    </a:cubicBezTo>
                    <a:cubicBezTo>
                      <a:pt x="113" y="725"/>
                      <a:pt x="113" y="726"/>
                      <a:pt x="114" y="727"/>
                    </a:cubicBezTo>
                    <a:cubicBezTo>
                      <a:pt x="114" y="727"/>
                      <a:pt x="114" y="728"/>
                      <a:pt x="114" y="728"/>
                    </a:cubicBezTo>
                    <a:cubicBezTo>
                      <a:pt x="115" y="729"/>
                      <a:pt x="115" y="730"/>
                      <a:pt x="116" y="731"/>
                    </a:cubicBezTo>
                    <a:cubicBezTo>
                      <a:pt x="116" y="731"/>
                      <a:pt x="116" y="732"/>
                      <a:pt x="117" y="732"/>
                    </a:cubicBezTo>
                    <a:cubicBezTo>
                      <a:pt x="117" y="733"/>
                      <a:pt x="117" y="733"/>
                      <a:pt x="117" y="733"/>
                    </a:cubicBezTo>
                    <a:cubicBezTo>
                      <a:pt x="117" y="733"/>
                      <a:pt x="118" y="734"/>
                      <a:pt x="118" y="734"/>
                    </a:cubicBezTo>
                    <a:cubicBezTo>
                      <a:pt x="119" y="735"/>
                      <a:pt x="119" y="735"/>
                      <a:pt x="119" y="735"/>
                    </a:cubicBezTo>
                    <a:cubicBezTo>
                      <a:pt x="119" y="736"/>
                      <a:pt x="119" y="736"/>
                      <a:pt x="119" y="736"/>
                    </a:cubicBezTo>
                    <a:cubicBezTo>
                      <a:pt x="119" y="736"/>
                      <a:pt x="120" y="737"/>
                      <a:pt x="121" y="738"/>
                    </a:cubicBezTo>
                    <a:cubicBezTo>
                      <a:pt x="121" y="739"/>
                      <a:pt x="121" y="739"/>
                      <a:pt x="121" y="739"/>
                    </a:cubicBezTo>
                    <a:cubicBezTo>
                      <a:pt x="122" y="740"/>
                      <a:pt x="123" y="741"/>
                      <a:pt x="124" y="742"/>
                    </a:cubicBezTo>
                    <a:cubicBezTo>
                      <a:pt x="125" y="743"/>
                      <a:pt x="125" y="743"/>
                      <a:pt x="125" y="743"/>
                    </a:cubicBezTo>
                    <a:cubicBezTo>
                      <a:pt x="125" y="743"/>
                      <a:pt x="126" y="744"/>
                      <a:pt x="126" y="745"/>
                    </a:cubicBezTo>
                    <a:cubicBezTo>
                      <a:pt x="127" y="745"/>
                      <a:pt x="127" y="745"/>
                      <a:pt x="127" y="746"/>
                    </a:cubicBezTo>
                    <a:cubicBezTo>
                      <a:pt x="128" y="746"/>
                      <a:pt x="128" y="747"/>
                      <a:pt x="129" y="747"/>
                    </a:cubicBezTo>
                    <a:cubicBezTo>
                      <a:pt x="129" y="747"/>
                      <a:pt x="129" y="747"/>
                      <a:pt x="129" y="747"/>
                    </a:cubicBezTo>
                    <a:cubicBezTo>
                      <a:pt x="130" y="748"/>
                      <a:pt x="130" y="748"/>
                      <a:pt x="130" y="748"/>
                    </a:cubicBezTo>
                    <a:cubicBezTo>
                      <a:pt x="131" y="748"/>
                      <a:pt x="131" y="749"/>
                      <a:pt x="132" y="749"/>
                    </a:cubicBezTo>
                    <a:cubicBezTo>
                      <a:pt x="132" y="750"/>
                      <a:pt x="133" y="750"/>
                      <a:pt x="133" y="750"/>
                    </a:cubicBezTo>
                    <a:cubicBezTo>
                      <a:pt x="134" y="751"/>
                      <a:pt x="134" y="751"/>
                      <a:pt x="135" y="751"/>
                    </a:cubicBezTo>
                    <a:cubicBezTo>
                      <a:pt x="135" y="752"/>
                      <a:pt x="135" y="752"/>
                      <a:pt x="136" y="752"/>
                    </a:cubicBezTo>
                    <a:cubicBezTo>
                      <a:pt x="137" y="753"/>
                      <a:pt x="137" y="753"/>
                      <a:pt x="137" y="753"/>
                    </a:cubicBezTo>
                    <a:cubicBezTo>
                      <a:pt x="137" y="753"/>
                      <a:pt x="137" y="753"/>
                      <a:pt x="137" y="753"/>
                    </a:cubicBezTo>
                    <a:cubicBezTo>
                      <a:pt x="139" y="754"/>
                      <a:pt x="140" y="755"/>
                      <a:pt x="141" y="755"/>
                    </a:cubicBezTo>
                    <a:cubicBezTo>
                      <a:pt x="142" y="756"/>
                      <a:pt x="142" y="756"/>
                      <a:pt x="142" y="756"/>
                    </a:cubicBezTo>
                    <a:cubicBezTo>
                      <a:pt x="142" y="756"/>
                      <a:pt x="142" y="756"/>
                      <a:pt x="142" y="756"/>
                    </a:cubicBezTo>
                    <a:cubicBezTo>
                      <a:pt x="142" y="756"/>
                      <a:pt x="142" y="756"/>
                      <a:pt x="142" y="756"/>
                    </a:cubicBezTo>
                    <a:cubicBezTo>
                      <a:pt x="143" y="756"/>
                      <a:pt x="143" y="756"/>
                      <a:pt x="143" y="756"/>
                    </a:cubicBezTo>
                    <a:cubicBezTo>
                      <a:pt x="144" y="757"/>
                      <a:pt x="144" y="757"/>
                      <a:pt x="144" y="757"/>
                    </a:cubicBezTo>
                    <a:cubicBezTo>
                      <a:pt x="145" y="757"/>
                      <a:pt x="145" y="757"/>
                      <a:pt x="145" y="757"/>
                    </a:cubicBezTo>
                    <a:cubicBezTo>
                      <a:pt x="146" y="757"/>
                      <a:pt x="146" y="757"/>
                      <a:pt x="146" y="757"/>
                    </a:cubicBezTo>
                    <a:cubicBezTo>
                      <a:pt x="147" y="758"/>
                      <a:pt x="147" y="758"/>
                      <a:pt x="147" y="758"/>
                    </a:cubicBezTo>
                    <a:cubicBezTo>
                      <a:pt x="147" y="758"/>
                      <a:pt x="147" y="758"/>
                      <a:pt x="147" y="758"/>
                    </a:cubicBezTo>
                    <a:cubicBezTo>
                      <a:pt x="148" y="758"/>
                      <a:pt x="148" y="758"/>
                      <a:pt x="148" y="758"/>
                    </a:cubicBezTo>
                    <a:cubicBezTo>
                      <a:pt x="148" y="758"/>
                      <a:pt x="148" y="758"/>
                      <a:pt x="148" y="758"/>
                    </a:cubicBezTo>
                    <a:cubicBezTo>
                      <a:pt x="148" y="758"/>
                      <a:pt x="148" y="758"/>
                      <a:pt x="148" y="758"/>
                    </a:cubicBezTo>
                    <a:cubicBezTo>
                      <a:pt x="149" y="758"/>
                      <a:pt x="149" y="758"/>
                      <a:pt x="149" y="758"/>
                    </a:cubicBezTo>
                    <a:cubicBezTo>
                      <a:pt x="150" y="759"/>
                      <a:pt x="150" y="759"/>
                      <a:pt x="150" y="759"/>
                    </a:cubicBezTo>
                    <a:cubicBezTo>
                      <a:pt x="150" y="759"/>
                      <a:pt x="150" y="759"/>
                      <a:pt x="150" y="759"/>
                    </a:cubicBezTo>
                    <a:cubicBezTo>
                      <a:pt x="151" y="759"/>
                      <a:pt x="151" y="759"/>
                      <a:pt x="151" y="759"/>
                    </a:cubicBezTo>
                    <a:cubicBezTo>
                      <a:pt x="152" y="759"/>
                      <a:pt x="152" y="759"/>
                      <a:pt x="152" y="759"/>
                    </a:cubicBezTo>
                    <a:cubicBezTo>
                      <a:pt x="153" y="760"/>
                      <a:pt x="153" y="760"/>
                      <a:pt x="153" y="760"/>
                    </a:cubicBezTo>
                    <a:cubicBezTo>
                      <a:pt x="153" y="760"/>
                      <a:pt x="153" y="760"/>
                      <a:pt x="153" y="760"/>
                    </a:cubicBezTo>
                    <a:cubicBezTo>
                      <a:pt x="154" y="760"/>
                      <a:pt x="154" y="760"/>
                      <a:pt x="154" y="760"/>
                    </a:cubicBezTo>
                    <a:cubicBezTo>
                      <a:pt x="155" y="760"/>
                      <a:pt x="155" y="760"/>
                      <a:pt x="155" y="760"/>
                    </a:cubicBezTo>
                    <a:cubicBezTo>
                      <a:pt x="155" y="760"/>
                      <a:pt x="155" y="760"/>
                      <a:pt x="155" y="760"/>
                    </a:cubicBezTo>
                    <a:cubicBezTo>
                      <a:pt x="155" y="760"/>
                      <a:pt x="155" y="760"/>
                      <a:pt x="155" y="760"/>
                    </a:cubicBezTo>
                    <a:cubicBezTo>
                      <a:pt x="156" y="760"/>
                      <a:pt x="156" y="760"/>
                      <a:pt x="156" y="760"/>
                    </a:cubicBezTo>
                    <a:cubicBezTo>
                      <a:pt x="156" y="761"/>
                      <a:pt x="156" y="761"/>
                      <a:pt x="156" y="761"/>
                    </a:cubicBezTo>
                    <a:cubicBezTo>
                      <a:pt x="157" y="761"/>
                      <a:pt x="157" y="761"/>
                      <a:pt x="157" y="761"/>
                    </a:cubicBezTo>
                    <a:cubicBezTo>
                      <a:pt x="158" y="761"/>
                      <a:pt x="158" y="761"/>
                      <a:pt x="158" y="761"/>
                    </a:cubicBezTo>
                    <a:cubicBezTo>
                      <a:pt x="159" y="761"/>
                      <a:pt x="159" y="761"/>
                      <a:pt x="159" y="761"/>
                    </a:cubicBezTo>
                    <a:cubicBezTo>
                      <a:pt x="160" y="761"/>
                      <a:pt x="160" y="761"/>
                      <a:pt x="160" y="761"/>
                    </a:cubicBezTo>
                    <a:cubicBezTo>
                      <a:pt x="160" y="761"/>
                      <a:pt x="160" y="761"/>
                      <a:pt x="160" y="761"/>
                    </a:cubicBezTo>
                    <a:cubicBezTo>
                      <a:pt x="161" y="762"/>
                      <a:pt x="161" y="762"/>
                      <a:pt x="161" y="762"/>
                    </a:cubicBezTo>
                    <a:cubicBezTo>
                      <a:pt x="161" y="762"/>
                      <a:pt x="161" y="762"/>
                      <a:pt x="161" y="762"/>
                    </a:cubicBezTo>
                    <a:cubicBezTo>
                      <a:pt x="161" y="762"/>
                      <a:pt x="161" y="762"/>
                      <a:pt x="161" y="762"/>
                    </a:cubicBezTo>
                    <a:cubicBezTo>
                      <a:pt x="161" y="762"/>
                      <a:pt x="161" y="762"/>
                      <a:pt x="161" y="762"/>
                    </a:cubicBezTo>
                    <a:cubicBezTo>
                      <a:pt x="162" y="762"/>
                      <a:pt x="162" y="762"/>
                      <a:pt x="162" y="762"/>
                    </a:cubicBezTo>
                    <a:cubicBezTo>
                      <a:pt x="163" y="762"/>
                      <a:pt x="163" y="762"/>
                      <a:pt x="163" y="762"/>
                    </a:cubicBezTo>
                    <a:cubicBezTo>
                      <a:pt x="164" y="762"/>
                      <a:pt x="164" y="762"/>
                      <a:pt x="164" y="762"/>
                    </a:cubicBezTo>
                    <a:cubicBezTo>
                      <a:pt x="165" y="762"/>
                      <a:pt x="165" y="762"/>
                      <a:pt x="166" y="762"/>
                    </a:cubicBezTo>
                    <a:cubicBezTo>
                      <a:pt x="166" y="762"/>
                      <a:pt x="166" y="762"/>
                      <a:pt x="167" y="762"/>
                    </a:cubicBezTo>
                    <a:cubicBezTo>
                      <a:pt x="167" y="762"/>
                      <a:pt x="167" y="762"/>
                      <a:pt x="168" y="763"/>
                    </a:cubicBezTo>
                    <a:cubicBezTo>
                      <a:pt x="168" y="763"/>
                      <a:pt x="168" y="763"/>
                      <a:pt x="168" y="763"/>
                    </a:cubicBezTo>
                    <a:cubicBezTo>
                      <a:pt x="168" y="763"/>
                      <a:pt x="168" y="763"/>
                      <a:pt x="168" y="763"/>
                    </a:cubicBezTo>
                    <a:cubicBezTo>
                      <a:pt x="169" y="763"/>
                      <a:pt x="169" y="763"/>
                      <a:pt x="169" y="763"/>
                    </a:cubicBezTo>
                    <a:cubicBezTo>
                      <a:pt x="169" y="763"/>
                      <a:pt x="170" y="763"/>
                      <a:pt x="170" y="763"/>
                    </a:cubicBezTo>
                    <a:cubicBezTo>
                      <a:pt x="171" y="763"/>
                      <a:pt x="171" y="763"/>
                      <a:pt x="172" y="763"/>
                    </a:cubicBezTo>
                    <a:cubicBezTo>
                      <a:pt x="172" y="763"/>
                      <a:pt x="173" y="763"/>
                      <a:pt x="173" y="763"/>
                    </a:cubicBezTo>
                    <a:cubicBezTo>
                      <a:pt x="174" y="763"/>
                      <a:pt x="174" y="763"/>
                      <a:pt x="175" y="763"/>
                    </a:cubicBezTo>
                    <a:cubicBezTo>
                      <a:pt x="175" y="763"/>
                      <a:pt x="175" y="763"/>
                      <a:pt x="175" y="763"/>
                    </a:cubicBezTo>
                    <a:cubicBezTo>
                      <a:pt x="176" y="763"/>
                      <a:pt x="176" y="763"/>
                      <a:pt x="176" y="763"/>
                    </a:cubicBezTo>
                    <a:cubicBezTo>
                      <a:pt x="176" y="763"/>
                      <a:pt x="176" y="763"/>
                      <a:pt x="177" y="763"/>
                    </a:cubicBezTo>
                    <a:cubicBezTo>
                      <a:pt x="178" y="763"/>
                      <a:pt x="178" y="763"/>
                      <a:pt x="179" y="763"/>
                    </a:cubicBezTo>
                    <a:cubicBezTo>
                      <a:pt x="180" y="763"/>
                      <a:pt x="180" y="763"/>
                      <a:pt x="181" y="763"/>
                    </a:cubicBezTo>
                    <a:cubicBezTo>
                      <a:pt x="182" y="763"/>
                      <a:pt x="182" y="763"/>
                      <a:pt x="183" y="764"/>
                    </a:cubicBezTo>
                    <a:cubicBezTo>
                      <a:pt x="183" y="764"/>
                      <a:pt x="183" y="764"/>
                      <a:pt x="183" y="764"/>
                    </a:cubicBezTo>
                    <a:cubicBezTo>
                      <a:pt x="184" y="764"/>
                      <a:pt x="184" y="764"/>
                      <a:pt x="185" y="764"/>
                    </a:cubicBezTo>
                    <a:cubicBezTo>
                      <a:pt x="186" y="764"/>
                      <a:pt x="186" y="764"/>
                      <a:pt x="187" y="764"/>
                    </a:cubicBezTo>
                    <a:cubicBezTo>
                      <a:pt x="188" y="764"/>
                      <a:pt x="188" y="764"/>
                      <a:pt x="189" y="764"/>
                    </a:cubicBezTo>
                    <a:cubicBezTo>
                      <a:pt x="189" y="764"/>
                      <a:pt x="190" y="764"/>
                      <a:pt x="191" y="764"/>
                    </a:cubicBezTo>
                    <a:cubicBezTo>
                      <a:pt x="192" y="764"/>
                      <a:pt x="193" y="764"/>
                      <a:pt x="194" y="764"/>
                    </a:cubicBezTo>
                    <a:cubicBezTo>
                      <a:pt x="194" y="764"/>
                      <a:pt x="195" y="764"/>
                      <a:pt x="196" y="764"/>
                    </a:cubicBezTo>
                    <a:cubicBezTo>
                      <a:pt x="197" y="764"/>
                      <a:pt x="198" y="764"/>
                      <a:pt x="199" y="764"/>
                    </a:cubicBezTo>
                    <a:cubicBezTo>
                      <a:pt x="200" y="764"/>
                      <a:pt x="201" y="763"/>
                      <a:pt x="202" y="763"/>
                    </a:cubicBezTo>
                    <a:cubicBezTo>
                      <a:pt x="213" y="763"/>
                      <a:pt x="277" y="763"/>
                      <a:pt x="368" y="762"/>
                    </a:cubicBezTo>
                    <a:cubicBezTo>
                      <a:pt x="459" y="761"/>
                      <a:pt x="579" y="760"/>
                      <a:pt x="703" y="759"/>
                    </a:cubicBezTo>
                    <a:cubicBezTo>
                      <a:pt x="827" y="758"/>
                      <a:pt x="956" y="757"/>
                      <a:pt x="1066" y="757"/>
                    </a:cubicBezTo>
                    <a:cubicBezTo>
                      <a:pt x="1176" y="756"/>
                      <a:pt x="1267" y="755"/>
                      <a:pt x="1315" y="755"/>
                    </a:cubicBezTo>
                    <a:cubicBezTo>
                      <a:pt x="1317" y="755"/>
                      <a:pt x="1318" y="755"/>
                      <a:pt x="1320" y="755"/>
                    </a:cubicBezTo>
                    <a:cubicBezTo>
                      <a:pt x="1322" y="755"/>
                      <a:pt x="1324" y="755"/>
                      <a:pt x="1325" y="755"/>
                    </a:cubicBezTo>
                    <a:cubicBezTo>
                      <a:pt x="1327" y="755"/>
                      <a:pt x="1329" y="755"/>
                      <a:pt x="1331" y="755"/>
                    </a:cubicBezTo>
                    <a:cubicBezTo>
                      <a:pt x="1333" y="755"/>
                      <a:pt x="1335" y="755"/>
                      <a:pt x="1337" y="755"/>
                    </a:cubicBezTo>
                    <a:cubicBezTo>
                      <a:pt x="1338" y="755"/>
                      <a:pt x="1339" y="755"/>
                      <a:pt x="1340" y="755"/>
                    </a:cubicBezTo>
                    <a:cubicBezTo>
                      <a:pt x="1341" y="755"/>
                      <a:pt x="1343" y="755"/>
                      <a:pt x="1344" y="755"/>
                    </a:cubicBezTo>
                    <a:cubicBezTo>
                      <a:pt x="1344" y="755"/>
                      <a:pt x="1345" y="755"/>
                      <a:pt x="1345" y="755"/>
                    </a:cubicBezTo>
                    <a:cubicBezTo>
                      <a:pt x="1346" y="755"/>
                      <a:pt x="1347" y="755"/>
                      <a:pt x="1348" y="755"/>
                    </a:cubicBezTo>
                    <a:cubicBezTo>
                      <a:pt x="1349" y="755"/>
                      <a:pt x="1350" y="755"/>
                      <a:pt x="1351" y="755"/>
                    </a:cubicBezTo>
                    <a:cubicBezTo>
                      <a:pt x="1352" y="755"/>
                      <a:pt x="1352" y="755"/>
                      <a:pt x="1352" y="755"/>
                    </a:cubicBezTo>
                    <a:cubicBezTo>
                      <a:pt x="1352" y="755"/>
                      <a:pt x="1353" y="755"/>
                      <a:pt x="1353" y="755"/>
                    </a:cubicBezTo>
                    <a:cubicBezTo>
                      <a:pt x="1355" y="755"/>
                      <a:pt x="1356" y="755"/>
                      <a:pt x="1358" y="755"/>
                    </a:cubicBezTo>
                    <a:cubicBezTo>
                      <a:pt x="1358" y="755"/>
                      <a:pt x="1358" y="755"/>
                      <a:pt x="1358" y="755"/>
                    </a:cubicBezTo>
                    <a:cubicBezTo>
                      <a:pt x="1359" y="755"/>
                      <a:pt x="1360" y="755"/>
                      <a:pt x="1361" y="755"/>
                    </a:cubicBezTo>
                    <a:cubicBezTo>
                      <a:pt x="1362" y="755"/>
                      <a:pt x="1363" y="755"/>
                      <a:pt x="1365" y="755"/>
                    </a:cubicBezTo>
                    <a:cubicBezTo>
                      <a:pt x="1365" y="755"/>
                      <a:pt x="1365" y="755"/>
                      <a:pt x="1365" y="755"/>
                    </a:cubicBezTo>
                    <a:cubicBezTo>
                      <a:pt x="1366" y="755"/>
                      <a:pt x="1367" y="755"/>
                      <a:pt x="1367" y="755"/>
                    </a:cubicBezTo>
                    <a:cubicBezTo>
                      <a:pt x="1369" y="755"/>
                      <a:pt x="1370" y="755"/>
                      <a:pt x="1371" y="755"/>
                    </a:cubicBezTo>
                    <a:cubicBezTo>
                      <a:pt x="1371" y="754"/>
                      <a:pt x="1371" y="754"/>
                      <a:pt x="1371" y="754"/>
                    </a:cubicBezTo>
                    <a:cubicBezTo>
                      <a:pt x="1372" y="754"/>
                      <a:pt x="1373" y="754"/>
                      <a:pt x="1374" y="754"/>
                    </a:cubicBezTo>
                    <a:cubicBezTo>
                      <a:pt x="1375" y="754"/>
                      <a:pt x="1376" y="754"/>
                      <a:pt x="1377" y="754"/>
                    </a:cubicBezTo>
                    <a:cubicBezTo>
                      <a:pt x="1377" y="754"/>
                      <a:pt x="1377" y="754"/>
                      <a:pt x="1377" y="754"/>
                    </a:cubicBezTo>
                    <a:cubicBezTo>
                      <a:pt x="1378" y="754"/>
                      <a:pt x="1379" y="754"/>
                      <a:pt x="1380" y="754"/>
                    </a:cubicBezTo>
                    <a:cubicBezTo>
                      <a:pt x="1381" y="754"/>
                      <a:pt x="1381" y="754"/>
                      <a:pt x="1382" y="754"/>
                    </a:cubicBezTo>
                    <a:cubicBezTo>
                      <a:pt x="1383" y="754"/>
                      <a:pt x="1383" y="754"/>
                      <a:pt x="1383" y="754"/>
                    </a:cubicBezTo>
                    <a:cubicBezTo>
                      <a:pt x="1384" y="754"/>
                      <a:pt x="1384" y="754"/>
                      <a:pt x="1385" y="753"/>
                    </a:cubicBezTo>
                    <a:cubicBezTo>
                      <a:pt x="1386" y="753"/>
                      <a:pt x="1386" y="753"/>
                      <a:pt x="1387" y="753"/>
                    </a:cubicBezTo>
                    <a:cubicBezTo>
                      <a:pt x="1388" y="753"/>
                      <a:pt x="1388" y="753"/>
                      <a:pt x="1388" y="753"/>
                    </a:cubicBezTo>
                    <a:cubicBezTo>
                      <a:pt x="1389" y="753"/>
                      <a:pt x="1389" y="753"/>
                      <a:pt x="1389" y="753"/>
                    </a:cubicBezTo>
                    <a:cubicBezTo>
                      <a:pt x="1389" y="753"/>
                      <a:pt x="1390" y="753"/>
                      <a:pt x="1390" y="753"/>
                    </a:cubicBezTo>
                    <a:cubicBezTo>
                      <a:pt x="1391" y="753"/>
                      <a:pt x="1391" y="753"/>
                      <a:pt x="1392" y="753"/>
                    </a:cubicBezTo>
                    <a:cubicBezTo>
                      <a:pt x="1393" y="753"/>
                      <a:pt x="1393" y="753"/>
                      <a:pt x="1393" y="753"/>
                    </a:cubicBezTo>
                    <a:cubicBezTo>
                      <a:pt x="1394" y="753"/>
                      <a:pt x="1394" y="753"/>
                      <a:pt x="1395" y="752"/>
                    </a:cubicBezTo>
                    <a:cubicBezTo>
                      <a:pt x="1395" y="752"/>
                      <a:pt x="1396" y="752"/>
                      <a:pt x="1396" y="752"/>
                    </a:cubicBezTo>
                    <a:cubicBezTo>
                      <a:pt x="1397" y="752"/>
                      <a:pt x="1397" y="752"/>
                      <a:pt x="1398" y="752"/>
                    </a:cubicBezTo>
                    <a:cubicBezTo>
                      <a:pt x="1398" y="752"/>
                      <a:pt x="1399" y="752"/>
                      <a:pt x="1399" y="752"/>
                    </a:cubicBezTo>
                    <a:cubicBezTo>
                      <a:pt x="1401" y="752"/>
                      <a:pt x="1401" y="752"/>
                      <a:pt x="1401" y="752"/>
                    </a:cubicBezTo>
                    <a:cubicBezTo>
                      <a:pt x="1401" y="752"/>
                      <a:pt x="1402" y="752"/>
                      <a:pt x="1402" y="752"/>
                    </a:cubicBezTo>
                    <a:cubicBezTo>
                      <a:pt x="1403" y="751"/>
                      <a:pt x="1403" y="751"/>
                      <a:pt x="1404" y="751"/>
                    </a:cubicBezTo>
                    <a:cubicBezTo>
                      <a:pt x="1405" y="751"/>
                      <a:pt x="1405" y="751"/>
                      <a:pt x="1405" y="751"/>
                    </a:cubicBezTo>
                    <a:cubicBezTo>
                      <a:pt x="1405" y="751"/>
                      <a:pt x="1406" y="751"/>
                      <a:pt x="1406" y="751"/>
                    </a:cubicBezTo>
                    <a:cubicBezTo>
                      <a:pt x="1407" y="751"/>
                      <a:pt x="1407" y="751"/>
                      <a:pt x="1408" y="751"/>
                    </a:cubicBezTo>
                    <a:cubicBezTo>
                      <a:pt x="1408" y="750"/>
                      <a:pt x="1408" y="750"/>
                      <a:pt x="1408" y="750"/>
                    </a:cubicBezTo>
                    <a:cubicBezTo>
                      <a:pt x="1409" y="750"/>
                      <a:pt x="1410" y="750"/>
                      <a:pt x="1410" y="750"/>
                    </a:cubicBezTo>
                    <a:cubicBezTo>
                      <a:pt x="1411" y="750"/>
                      <a:pt x="1411" y="750"/>
                      <a:pt x="1411" y="750"/>
                    </a:cubicBezTo>
                    <a:cubicBezTo>
                      <a:pt x="1412" y="750"/>
                      <a:pt x="1412" y="750"/>
                      <a:pt x="1412" y="750"/>
                    </a:cubicBezTo>
                    <a:cubicBezTo>
                      <a:pt x="1412" y="750"/>
                      <a:pt x="1413" y="750"/>
                      <a:pt x="1413" y="750"/>
                    </a:cubicBezTo>
                    <a:cubicBezTo>
                      <a:pt x="1414" y="749"/>
                      <a:pt x="1415" y="749"/>
                      <a:pt x="1415" y="749"/>
                    </a:cubicBezTo>
                    <a:cubicBezTo>
                      <a:pt x="1416" y="749"/>
                      <a:pt x="1416" y="749"/>
                      <a:pt x="1416" y="749"/>
                    </a:cubicBezTo>
                    <a:cubicBezTo>
                      <a:pt x="1417" y="749"/>
                      <a:pt x="1417" y="749"/>
                      <a:pt x="1417" y="749"/>
                    </a:cubicBezTo>
                    <a:cubicBezTo>
                      <a:pt x="1418" y="748"/>
                      <a:pt x="1418" y="748"/>
                      <a:pt x="1419" y="748"/>
                    </a:cubicBezTo>
                    <a:cubicBezTo>
                      <a:pt x="1420" y="748"/>
                      <a:pt x="1420" y="748"/>
                      <a:pt x="1420" y="748"/>
                    </a:cubicBezTo>
                    <a:cubicBezTo>
                      <a:pt x="1420" y="748"/>
                      <a:pt x="1420" y="748"/>
                      <a:pt x="1420" y="748"/>
                    </a:cubicBezTo>
                    <a:cubicBezTo>
                      <a:pt x="1421" y="748"/>
                      <a:pt x="1421" y="748"/>
                      <a:pt x="1421" y="748"/>
                    </a:cubicBezTo>
                    <a:cubicBezTo>
                      <a:pt x="1422" y="747"/>
                      <a:pt x="1422" y="747"/>
                      <a:pt x="1422" y="747"/>
                    </a:cubicBezTo>
                    <a:cubicBezTo>
                      <a:pt x="1423" y="747"/>
                      <a:pt x="1423" y="747"/>
                      <a:pt x="1423" y="747"/>
                    </a:cubicBezTo>
                    <a:cubicBezTo>
                      <a:pt x="1424" y="747"/>
                      <a:pt x="1424" y="747"/>
                      <a:pt x="1424" y="747"/>
                    </a:cubicBezTo>
                    <a:cubicBezTo>
                      <a:pt x="1424" y="747"/>
                      <a:pt x="1425" y="746"/>
                      <a:pt x="1425" y="746"/>
                    </a:cubicBezTo>
                    <a:cubicBezTo>
                      <a:pt x="1426" y="746"/>
                      <a:pt x="1426" y="746"/>
                      <a:pt x="1426" y="746"/>
                    </a:cubicBezTo>
                    <a:cubicBezTo>
                      <a:pt x="1427" y="746"/>
                      <a:pt x="1427" y="746"/>
                      <a:pt x="1427" y="746"/>
                    </a:cubicBezTo>
                    <a:cubicBezTo>
                      <a:pt x="1427" y="746"/>
                      <a:pt x="1428" y="745"/>
                      <a:pt x="1428" y="745"/>
                    </a:cubicBezTo>
                    <a:cubicBezTo>
                      <a:pt x="1429" y="745"/>
                      <a:pt x="1429" y="745"/>
                      <a:pt x="1429" y="745"/>
                    </a:cubicBezTo>
                    <a:cubicBezTo>
                      <a:pt x="1430" y="745"/>
                      <a:pt x="1431" y="744"/>
                      <a:pt x="1432" y="744"/>
                    </a:cubicBezTo>
                    <a:cubicBezTo>
                      <a:pt x="1432" y="744"/>
                      <a:pt x="1432" y="744"/>
                      <a:pt x="1432" y="744"/>
                    </a:cubicBezTo>
                    <a:cubicBezTo>
                      <a:pt x="1432" y="744"/>
                      <a:pt x="1432" y="744"/>
                      <a:pt x="1432" y="744"/>
                    </a:cubicBezTo>
                    <a:cubicBezTo>
                      <a:pt x="1433" y="743"/>
                      <a:pt x="1433" y="743"/>
                      <a:pt x="1434" y="743"/>
                    </a:cubicBezTo>
                    <a:cubicBezTo>
                      <a:pt x="1435" y="742"/>
                      <a:pt x="1435" y="742"/>
                      <a:pt x="1435" y="742"/>
                    </a:cubicBezTo>
                    <a:cubicBezTo>
                      <a:pt x="1435" y="742"/>
                      <a:pt x="1435" y="742"/>
                      <a:pt x="1436" y="742"/>
                    </a:cubicBezTo>
                    <a:cubicBezTo>
                      <a:pt x="1436" y="742"/>
                      <a:pt x="1436" y="742"/>
                      <a:pt x="1436" y="742"/>
                    </a:cubicBezTo>
                    <a:cubicBezTo>
                      <a:pt x="1436" y="741"/>
                      <a:pt x="1436" y="741"/>
                      <a:pt x="1436" y="741"/>
                    </a:cubicBezTo>
                    <a:cubicBezTo>
                      <a:pt x="1438" y="741"/>
                      <a:pt x="1438" y="741"/>
                      <a:pt x="1438" y="741"/>
                    </a:cubicBezTo>
                    <a:cubicBezTo>
                      <a:pt x="1438" y="740"/>
                      <a:pt x="1438" y="740"/>
                      <a:pt x="1438" y="740"/>
                    </a:cubicBezTo>
                    <a:cubicBezTo>
                      <a:pt x="1439" y="740"/>
                      <a:pt x="1439" y="740"/>
                      <a:pt x="1439" y="740"/>
                    </a:cubicBezTo>
                    <a:cubicBezTo>
                      <a:pt x="1439" y="740"/>
                      <a:pt x="1439" y="740"/>
                      <a:pt x="1439" y="740"/>
                    </a:cubicBezTo>
                    <a:cubicBezTo>
                      <a:pt x="1439" y="739"/>
                      <a:pt x="1439" y="739"/>
                      <a:pt x="1439" y="739"/>
                    </a:cubicBezTo>
                    <a:cubicBezTo>
                      <a:pt x="1440" y="739"/>
                      <a:pt x="1440" y="739"/>
                      <a:pt x="1440" y="739"/>
                    </a:cubicBezTo>
                    <a:cubicBezTo>
                      <a:pt x="1441" y="738"/>
                      <a:pt x="1441" y="738"/>
                      <a:pt x="1441" y="737"/>
                    </a:cubicBezTo>
                    <a:cubicBezTo>
                      <a:pt x="1442" y="737"/>
                      <a:pt x="1442" y="737"/>
                      <a:pt x="1442" y="737"/>
                    </a:cubicBezTo>
                    <a:cubicBezTo>
                      <a:pt x="1443" y="736"/>
                      <a:pt x="1443" y="736"/>
                      <a:pt x="1443" y="736"/>
                    </a:cubicBezTo>
                    <a:cubicBezTo>
                      <a:pt x="1443" y="736"/>
                      <a:pt x="1443" y="736"/>
                      <a:pt x="1443" y="736"/>
                    </a:cubicBezTo>
                    <a:cubicBezTo>
                      <a:pt x="1443" y="736"/>
                      <a:pt x="1443" y="736"/>
                      <a:pt x="1443" y="736"/>
                    </a:cubicBezTo>
                    <a:cubicBezTo>
                      <a:pt x="1443" y="735"/>
                      <a:pt x="1443" y="735"/>
                      <a:pt x="1443" y="735"/>
                    </a:cubicBezTo>
                    <a:cubicBezTo>
                      <a:pt x="1444" y="734"/>
                      <a:pt x="1444" y="734"/>
                      <a:pt x="1444" y="734"/>
                    </a:cubicBezTo>
                    <a:cubicBezTo>
                      <a:pt x="1444" y="734"/>
                      <a:pt x="1444" y="734"/>
                      <a:pt x="1444" y="734"/>
                    </a:cubicBezTo>
                    <a:cubicBezTo>
                      <a:pt x="1444" y="734"/>
                      <a:pt x="1444" y="734"/>
                      <a:pt x="1444" y="734"/>
                    </a:cubicBezTo>
                    <a:cubicBezTo>
                      <a:pt x="1444" y="733"/>
                      <a:pt x="1444" y="733"/>
                      <a:pt x="1444" y="733"/>
                    </a:cubicBezTo>
                    <a:cubicBezTo>
                      <a:pt x="1444" y="733"/>
                      <a:pt x="1444" y="733"/>
                      <a:pt x="1444" y="733"/>
                    </a:cubicBezTo>
                    <a:cubicBezTo>
                      <a:pt x="1445" y="733"/>
                      <a:pt x="1445" y="733"/>
                      <a:pt x="1445" y="733"/>
                    </a:cubicBezTo>
                    <a:cubicBezTo>
                      <a:pt x="1445" y="732"/>
                      <a:pt x="1445" y="732"/>
                      <a:pt x="1445" y="732"/>
                    </a:cubicBezTo>
                    <a:cubicBezTo>
                      <a:pt x="1445" y="732"/>
                      <a:pt x="1445" y="732"/>
                      <a:pt x="1445" y="732"/>
                    </a:cubicBezTo>
                    <a:cubicBezTo>
                      <a:pt x="1454" y="697"/>
                      <a:pt x="1464" y="662"/>
                      <a:pt x="1473" y="627"/>
                    </a:cubicBezTo>
                    <a:cubicBezTo>
                      <a:pt x="1485" y="583"/>
                      <a:pt x="1497" y="540"/>
                      <a:pt x="1509" y="496"/>
                    </a:cubicBezTo>
                    <a:cubicBezTo>
                      <a:pt x="1509" y="496"/>
                      <a:pt x="1509" y="497"/>
                      <a:pt x="1508" y="498"/>
                    </a:cubicBezTo>
                    <a:close/>
                  </a:path>
                </a:pathLst>
              </a:custGeom>
              <a:solidFill>
                <a:schemeClr val="accent2"/>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72" name="Freeform 20"/>
              <p:cNvSpPr>
                <a:spLocks/>
              </p:cNvSpPr>
              <p:nvPr/>
            </p:nvSpPr>
            <p:spPr bwMode="auto">
              <a:xfrm>
                <a:off x="9587752" y="2335989"/>
                <a:ext cx="2189162" cy="928688"/>
              </a:xfrm>
              <a:custGeom>
                <a:avLst/>
                <a:gdLst>
                  <a:gd name="T0" fmla="*/ 1482 w 1487"/>
                  <a:gd name="T1" fmla="*/ 587 h 631"/>
                  <a:gd name="T2" fmla="*/ 1077 w 1487"/>
                  <a:gd name="T3" fmla="*/ 158 h 631"/>
                  <a:gd name="T4" fmla="*/ 1066 w 1487"/>
                  <a:gd name="T5" fmla="*/ 147 h 631"/>
                  <a:gd name="T6" fmla="*/ 1035 w 1487"/>
                  <a:gd name="T7" fmla="*/ 136 h 631"/>
                  <a:gd name="T8" fmla="*/ 1030 w 1487"/>
                  <a:gd name="T9" fmla="*/ 136 h 631"/>
                  <a:gd name="T10" fmla="*/ 1022 w 1487"/>
                  <a:gd name="T11" fmla="*/ 136 h 631"/>
                  <a:gd name="T12" fmla="*/ 955 w 1487"/>
                  <a:gd name="T13" fmla="*/ 137 h 631"/>
                  <a:gd name="T14" fmla="*/ 860 w 1487"/>
                  <a:gd name="T15" fmla="*/ 140 h 631"/>
                  <a:gd name="T16" fmla="*/ 765 w 1487"/>
                  <a:gd name="T17" fmla="*/ 144 h 631"/>
                  <a:gd name="T18" fmla="*/ 695 w 1487"/>
                  <a:gd name="T19" fmla="*/ 145 h 631"/>
                  <a:gd name="T20" fmla="*/ 690 w 1487"/>
                  <a:gd name="T21" fmla="*/ 145 h 631"/>
                  <a:gd name="T22" fmla="*/ 686 w 1487"/>
                  <a:gd name="T23" fmla="*/ 145 h 631"/>
                  <a:gd name="T24" fmla="*/ 626 w 1487"/>
                  <a:gd name="T25" fmla="*/ 129 h 631"/>
                  <a:gd name="T26" fmla="*/ 608 w 1487"/>
                  <a:gd name="T27" fmla="*/ 98 h 631"/>
                  <a:gd name="T28" fmla="*/ 596 w 1487"/>
                  <a:gd name="T29" fmla="*/ 69 h 631"/>
                  <a:gd name="T30" fmla="*/ 551 w 1487"/>
                  <a:gd name="T31" fmla="*/ 29 h 631"/>
                  <a:gd name="T32" fmla="*/ 489 w 1487"/>
                  <a:gd name="T33" fmla="*/ 7 h 631"/>
                  <a:gd name="T34" fmla="*/ 409 w 1487"/>
                  <a:gd name="T35" fmla="*/ 0 h 631"/>
                  <a:gd name="T36" fmla="*/ 363 w 1487"/>
                  <a:gd name="T37" fmla="*/ 3 h 631"/>
                  <a:gd name="T38" fmla="*/ 331 w 1487"/>
                  <a:gd name="T39" fmla="*/ 12 h 631"/>
                  <a:gd name="T40" fmla="*/ 335 w 1487"/>
                  <a:gd name="T41" fmla="*/ 50 h 631"/>
                  <a:gd name="T42" fmla="*/ 389 w 1487"/>
                  <a:gd name="T43" fmla="*/ 86 h 631"/>
                  <a:gd name="T44" fmla="*/ 398 w 1487"/>
                  <a:gd name="T45" fmla="*/ 112 h 631"/>
                  <a:gd name="T46" fmla="*/ 358 w 1487"/>
                  <a:gd name="T47" fmla="*/ 129 h 631"/>
                  <a:gd name="T48" fmla="*/ 354 w 1487"/>
                  <a:gd name="T49" fmla="*/ 129 h 631"/>
                  <a:gd name="T50" fmla="*/ 350 w 1487"/>
                  <a:gd name="T51" fmla="*/ 129 h 631"/>
                  <a:gd name="T52" fmla="*/ 157 w 1487"/>
                  <a:gd name="T53" fmla="*/ 106 h 631"/>
                  <a:gd name="T54" fmla="*/ 5 w 1487"/>
                  <a:gd name="T55" fmla="*/ 81 h 631"/>
                  <a:gd name="T56" fmla="*/ 3 w 1487"/>
                  <a:gd name="T57" fmla="*/ 93 h 631"/>
                  <a:gd name="T58" fmla="*/ 0 w 1487"/>
                  <a:gd name="T59" fmla="*/ 125 h 631"/>
                  <a:gd name="T60" fmla="*/ 9 w 1487"/>
                  <a:gd name="T61" fmla="*/ 181 h 631"/>
                  <a:gd name="T62" fmla="*/ 43 w 1487"/>
                  <a:gd name="T63" fmla="*/ 235 h 631"/>
                  <a:gd name="T64" fmla="*/ 123 w 1487"/>
                  <a:gd name="T65" fmla="*/ 256 h 631"/>
                  <a:gd name="T66" fmla="*/ 238 w 1487"/>
                  <a:gd name="T67" fmla="*/ 265 h 631"/>
                  <a:gd name="T68" fmla="*/ 331 w 1487"/>
                  <a:gd name="T69" fmla="*/ 312 h 631"/>
                  <a:gd name="T70" fmla="*/ 368 w 1487"/>
                  <a:gd name="T71" fmla="*/ 389 h 631"/>
                  <a:gd name="T72" fmla="*/ 343 w 1487"/>
                  <a:gd name="T73" fmla="*/ 419 h 631"/>
                  <a:gd name="T74" fmla="*/ 286 w 1487"/>
                  <a:gd name="T75" fmla="*/ 428 h 631"/>
                  <a:gd name="T76" fmla="*/ 232 w 1487"/>
                  <a:gd name="T77" fmla="*/ 423 h 631"/>
                  <a:gd name="T78" fmla="*/ 191 w 1487"/>
                  <a:gd name="T79" fmla="*/ 409 h 631"/>
                  <a:gd name="T80" fmla="*/ 152 w 1487"/>
                  <a:gd name="T81" fmla="*/ 394 h 631"/>
                  <a:gd name="T82" fmla="*/ 115 w 1487"/>
                  <a:gd name="T83" fmla="*/ 390 h 631"/>
                  <a:gd name="T84" fmla="*/ 93 w 1487"/>
                  <a:gd name="T85" fmla="*/ 392 h 631"/>
                  <a:gd name="T86" fmla="*/ 75 w 1487"/>
                  <a:gd name="T87" fmla="*/ 396 h 631"/>
                  <a:gd name="T88" fmla="*/ 76 w 1487"/>
                  <a:gd name="T89" fmla="*/ 463 h 631"/>
                  <a:gd name="T90" fmla="*/ 109 w 1487"/>
                  <a:gd name="T91" fmla="*/ 569 h 631"/>
                  <a:gd name="T92" fmla="*/ 145 w 1487"/>
                  <a:gd name="T93" fmla="*/ 621 h 631"/>
                  <a:gd name="T94" fmla="*/ 200 w 1487"/>
                  <a:gd name="T95" fmla="*/ 631 h 631"/>
                  <a:gd name="T96" fmla="*/ 206 w 1487"/>
                  <a:gd name="T97" fmla="*/ 631 h 631"/>
                  <a:gd name="T98" fmla="*/ 212 w 1487"/>
                  <a:gd name="T99" fmla="*/ 631 h 631"/>
                  <a:gd name="T100" fmla="*/ 726 w 1487"/>
                  <a:gd name="T101" fmla="*/ 626 h 631"/>
                  <a:gd name="T102" fmla="*/ 1353 w 1487"/>
                  <a:gd name="T103" fmla="*/ 621 h 631"/>
                  <a:gd name="T104" fmla="*/ 1364 w 1487"/>
                  <a:gd name="T105" fmla="*/ 621 h 631"/>
                  <a:gd name="T106" fmla="*/ 1376 w 1487"/>
                  <a:gd name="T107" fmla="*/ 621 h 631"/>
                  <a:gd name="T108" fmla="*/ 1482 w 1487"/>
                  <a:gd name="T109" fmla="*/ 604 h 63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87"/>
                  <a:gd name="T166" fmla="*/ 0 h 631"/>
                  <a:gd name="T167" fmla="*/ 1487 w 1487"/>
                  <a:gd name="T168" fmla="*/ 631 h 63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87" h="631">
                    <a:moveTo>
                      <a:pt x="1486" y="593"/>
                    </a:moveTo>
                    <a:cubicBezTo>
                      <a:pt x="1484" y="589"/>
                      <a:pt x="1482" y="587"/>
                      <a:pt x="1482" y="587"/>
                    </a:cubicBezTo>
                    <a:cubicBezTo>
                      <a:pt x="1091" y="173"/>
                      <a:pt x="1091" y="173"/>
                      <a:pt x="1091" y="173"/>
                    </a:cubicBezTo>
                    <a:cubicBezTo>
                      <a:pt x="1077" y="158"/>
                      <a:pt x="1077" y="158"/>
                      <a:pt x="1077" y="158"/>
                    </a:cubicBezTo>
                    <a:cubicBezTo>
                      <a:pt x="1077" y="158"/>
                      <a:pt x="1076" y="156"/>
                      <a:pt x="1074" y="154"/>
                    </a:cubicBezTo>
                    <a:cubicBezTo>
                      <a:pt x="1072" y="152"/>
                      <a:pt x="1069" y="150"/>
                      <a:pt x="1066" y="147"/>
                    </a:cubicBezTo>
                    <a:cubicBezTo>
                      <a:pt x="1062" y="145"/>
                      <a:pt x="1058" y="142"/>
                      <a:pt x="1053" y="140"/>
                    </a:cubicBezTo>
                    <a:cubicBezTo>
                      <a:pt x="1048" y="138"/>
                      <a:pt x="1042" y="136"/>
                      <a:pt x="1035" y="136"/>
                    </a:cubicBezTo>
                    <a:cubicBezTo>
                      <a:pt x="1035" y="136"/>
                      <a:pt x="1034" y="136"/>
                      <a:pt x="1033" y="136"/>
                    </a:cubicBezTo>
                    <a:cubicBezTo>
                      <a:pt x="1032" y="136"/>
                      <a:pt x="1031" y="136"/>
                      <a:pt x="1030" y="136"/>
                    </a:cubicBezTo>
                    <a:cubicBezTo>
                      <a:pt x="1029" y="136"/>
                      <a:pt x="1028" y="136"/>
                      <a:pt x="1026" y="136"/>
                    </a:cubicBezTo>
                    <a:cubicBezTo>
                      <a:pt x="1025" y="136"/>
                      <a:pt x="1023" y="136"/>
                      <a:pt x="1022" y="136"/>
                    </a:cubicBezTo>
                    <a:cubicBezTo>
                      <a:pt x="1014" y="136"/>
                      <a:pt x="1005" y="136"/>
                      <a:pt x="994" y="136"/>
                    </a:cubicBezTo>
                    <a:cubicBezTo>
                      <a:pt x="982" y="136"/>
                      <a:pt x="969" y="137"/>
                      <a:pt x="955" y="137"/>
                    </a:cubicBezTo>
                    <a:cubicBezTo>
                      <a:pt x="941" y="138"/>
                      <a:pt x="926" y="138"/>
                      <a:pt x="910" y="139"/>
                    </a:cubicBezTo>
                    <a:cubicBezTo>
                      <a:pt x="894" y="139"/>
                      <a:pt x="877" y="140"/>
                      <a:pt x="860" y="140"/>
                    </a:cubicBezTo>
                    <a:cubicBezTo>
                      <a:pt x="844" y="141"/>
                      <a:pt x="827" y="142"/>
                      <a:pt x="811" y="142"/>
                    </a:cubicBezTo>
                    <a:cubicBezTo>
                      <a:pt x="795" y="143"/>
                      <a:pt x="779" y="143"/>
                      <a:pt x="765" y="144"/>
                    </a:cubicBezTo>
                    <a:cubicBezTo>
                      <a:pt x="750" y="144"/>
                      <a:pt x="737" y="145"/>
                      <a:pt x="725" y="145"/>
                    </a:cubicBezTo>
                    <a:cubicBezTo>
                      <a:pt x="713" y="145"/>
                      <a:pt x="703" y="145"/>
                      <a:pt x="695" y="145"/>
                    </a:cubicBezTo>
                    <a:cubicBezTo>
                      <a:pt x="694" y="145"/>
                      <a:pt x="693" y="145"/>
                      <a:pt x="692" y="145"/>
                    </a:cubicBezTo>
                    <a:cubicBezTo>
                      <a:pt x="692" y="145"/>
                      <a:pt x="691" y="145"/>
                      <a:pt x="690" y="145"/>
                    </a:cubicBezTo>
                    <a:cubicBezTo>
                      <a:pt x="689" y="145"/>
                      <a:pt x="689" y="145"/>
                      <a:pt x="688" y="145"/>
                    </a:cubicBezTo>
                    <a:cubicBezTo>
                      <a:pt x="687" y="145"/>
                      <a:pt x="687" y="145"/>
                      <a:pt x="686" y="145"/>
                    </a:cubicBezTo>
                    <a:cubicBezTo>
                      <a:pt x="672" y="145"/>
                      <a:pt x="660" y="143"/>
                      <a:pt x="650" y="140"/>
                    </a:cubicBezTo>
                    <a:cubicBezTo>
                      <a:pt x="640" y="138"/>
                      <a:pt x="632" y="133"/>
                      <a:pt x="626" y="129"/>
                    </a:cubicBezTo>
                    <a:cubicBezTo>
                      <a:pt x="620" y="124"/>
                      <a:pt x="616" y="119"/>
                      <a:pt x="613" y="114"/>
                    </a:cubicBezTo>
                    <a:cubicBezTo>
                      <a:pt x="611" y="109"/>
                      <a:pt x="609" y="103"/>
                      <a:pt x="608" y="98"/>
                    </a:cubicBezTo>
                    <a:cubicBezTo>
                      <a:pt x="608" y="94"/>
                      <a:pt x="607" y="89"/>
                      <a:pt x="605" y="84"/>
                    </a:cubicBezTo>
                    <a:cubicBezTo>
                      <a:pt x="603" y="79"/>
                      <a:pt x="600" y="74"/>
                      <a:pt x="596" y="69"/>
                    </a:cubicBezTo>
                    <a:cubicBezTo>
                      <a:pt x="592" y="63"/>
                      <a:pt x="586" y="57"/>
                      <a:pt x="579" y="51"/>
                    </a:cubicBezTo>
                    <a:cubicBezTo>
                      <a:pt x="571" y="44"/>
                      <a:pt x="562" y="37"/>
                      <a:pt x="551" y="29"/>
                    </a:cubicBezTo>
                    <a:cubicBezTo>
                      <a:pt x="544" y="24"/>
                      <a:pt x="535" y="20"/>
                      <a:pt x="524" y="16"/>
                    </a:cubicBezTo>
                    <a:cubicBezTo>
                      <a:pt x="514" y="12"/>
                      <a:pt x="502" y="9"/>
                      <a:pt x="489" y="7"/>
                    </a:cubicBezTo>
                    <a:cubicBezTo>
                      <a:pt x="476" y="4"/>
                      <a:pt x="463" y="3"/>
                      <a:pt x="449" y="1"/>
                    </a:cubicBezTo>
                    <a:cubicBezTo>
                      <a:pt x="435" y="0"/>
                      <a:pt x="422" y="0"/>
                      <a:pt x="409" y="0"/>
                    </a:cubicBezTo>
                    <a:cubicBezTo>
                      <a:pt x="400" y="0"/>
                      <a:pt x="392" y="0"/>
                      <a:pt x="385" y="1"/>
                    </a:cubicBezTo>
                    <a:cubicBezTo>
                      <a:pt x="377" y="1"/>
                      <a:pt x="370" y="2"/>
                      <a:pt x="363" y="3"/>
                    </a:cubicBezTo>
                    <a:cubicBezTo>
                      <a:pt x="357" y="4"/>
                      <a:pt x="351" y="5"/>
                      <a:pt x="345" y="7"/>
                    </a:cubicBezTo>
                    <a:cubicBezTo>
                      <a:pt x="340" y="8"/>
                      <a:pt x="335" y="10"/>
                      <a:pt x="331" y="12"/>
                    </a:cubicBezTo>
                    <a:cubicBezTo>
                      <a:pt x="321" y="17"/>
                      <a:pt x="318" y="23"/>
                      <a:pt x="319" y="30"/>
                    </a:cubicBezTo>
                    <a:cubicBezTo>
                      <a:pt x="320" y="36"/>
                      <a:pt x="327" y="43"/>
                      <a:pt x="335" y="50"/>
                    </a:cubicBezTo>
                    <a:cubicBezTo>
                      <a:pt x="343" y="57"/>
                      <a:pt x="353" y="64"/>
                      <a:pt x="363" y="70"/>
                    </a:cubicBezTo>
                    <a:cubicBezTo>
                      <a:pt x="373" y="76"/>
                      <a:pt x="382" y="82"/>
                      <a:pt x="389" y="86"/>
                    </a:cubicBezTo>
                    <a:cubicBezTo>
                      <a:pt x="395" y="91"/>
                      <a:pt x="399" y="95"/>
                      <a:pt x="400" y="100"/>
                    </a:cubicBezTo>
                    <a:cubicBezTo>
                      <a:pt x="402" y="104"/>
                      <a:pt x="401" y="108"/>
                      <a:pt x="398" y="112"/>
                    </a:cubicBezTo>
                    <a:cubicBezTo>
                      <a:pt x="395" y="116"/>
                      <a:pt x="390" y="119"/>
                      <a:pt x="383" y="122"/>
                    </a:cubicBezTo>
                    <a:cubicBezTo>
                      <a:pt x="376" y="125"/>
                      <a:pt x="368" y="127"/>
                      <a:pt x="358" y="129"/>
                    </a:cubicBezTo>
                    <a:cubicBezTo>
                      <a:pt x="357" y="129"/>
                      <a:pt x="357" y="129"/>
                      <a:pt x="356" y="129"/>
                    </a:cubicBezTo>
                    <a:cubicBezTo>
                      <a:pt x="356" y="129"/>
                      <a:pt x="355" y="129"/>
                      <a:pt x="354" y="129"/>
                    </a:cubicBezTo>
                    <a:cubicBezTo>
                      <a:pt x="354" y="129"/>
                      <a:pt x="353" y="129"/>
                      <a:pt x="352" y="129"/>
                    </a:cubicBezTo>
                    <a:cubicBezTo>
                      <a:pt x="351" y="129"/>
                      <a:pt x="351" y="129"/>
                      <a:pt x="350" y="129"/>
                    </a:cubicBezTo>
                    <a:cubicBezTo>
                      <a:pt x="334" y="129"/>
                      <a:pt x="305" y="126"/>
                      <a:pt x="270" y="122"/>
                    </a:cubicBezTo>
                    <a:cubicBezTo>
                      <a:pt x="236" y="118"/>
                      <a:pt x="196" y="112"/>
                      <a:pt x="157" y="106"/>
                    </a:cubicBezTo>
                    <a:cubicBezTo>
                      <a:pt x="119" y="100"/>
                      <a:pt x="83" y="94"/>
                      <a:pt x="55" y="90"/>
                    </a:cubicBezTo>
                    <a:cubicBezTo>
                      <a:pt x="28" y="85"/>
                      <a:pt x="9" y="82"/>
                      <a:pt x="5" y="81"/>
                    </a:cubicBezTo>
                    <a:cubicBezTo>
                      <a:pt x="5" y="82"/>
                      <a:pt x="5" y="83"/>
                      <a:pt x="4" y="84"/>
                    </a:cubicBezTo>
                    <a:cubicBezTo>
                      <a:pt x="4" y="86"/>
                      <a:pt x="3" y="89"/>
                      <a:pt x="3" y="93"/>
                    </a:cubicBezTo>
                    <a:cubicBezTo>
                      <a:pt x="2" y="96"/>
                      <a:pt x="2" y="101"/>
                      <a:pt x="1" y="106"/>
                    </a:cubicBezTo>
                    <a:cubicBezTo>
                      <a:pt x="1" y="112"/>
                      <a:pt x="0" y="118"/>
                      <a:pt x="0" y="125"/>
                    </a:cubicBezTo>
                    <a:cubicBezTo>
                      <a:pt x="0" y="132"/>
                      <a:pt x="0" y="141"/>
                      <a:pt x="2" y="151"/>
                    </a:cubicBezTo>
                    <a:cubicBezTo>
                      <a:pt x="3" y="160"/>
                      <a:pt x="5" y="171"/>
                      <a:pt x="9" y="181"/>
                    </a:cubicBezTo>
                    <a:cubicBezTo>
                      <a:pt x="12" y="191"/>
                      <a:pt x="16" y="202"/>
                      <a:pt x="22" y="211"/>
                    </a:cubicBezTo>
                    <a:cubicBezTo>
                      <a:pt x="28" y="220"/>
                      <a:pt x="34" y="229"/>
                      <a:pt x="43" y="235"/>
                    </a:cubicBezTo>
                    <a:cubicBezTo>
                      <a:pt x="51" y="242"/>
                      <a:pt x="62" y="246"/>
                      <a:pt x="76" y="249"/>
                    </a:cubicBezTo>
                    <a:cubicBezTo>
                      <a:pt x="90" y="252"/>
                      <a:pt x="106" y="254"/>
                      <a:pt x="123" y="256"/>
                    </a:cubicBezTo>
                    <a:cubicBezTo>
                      <a:pt x="141" y="257"/>
                      <a:pt x="160" y="258"/>
                      <a:pt x="179" y="260"/>
                    </a:cubicBezTo>
                    <a:cubicBezTo>
                      <a:pt x="199" y="261"/>
                      <a:pt x="218" y="262"/>
                      <a:pt x="238" y="265"/>
                    </a:cubicBezTo>
                    <a:cubicBezTo>
                      <a:pt x="257" y="268"/>
                      <a:pt x="274" y="274"/>
                      <a:pt x="290" y="282"/>
                    </a:cubicBezTo>
                    <a:cubicBezTo>
                      <a:pt x="306" y="290"/>
                      <a:pt x="319" y="300"/>
                      <a:pt x="331" y="312"/>
                    </a:cubicBezTo>
                    <a:cubicBezTo>
                      <a:pt x="342" y="324"/>
                      <a:pt x="351" y="337"/>
                      <a:pt x="357" y="350"/>
                    </a:cubicBezTo>
                    <a:cubicBezTo>
                      <a:pt x="364" y="363"/>
                      <a:pt x="367" y="377"/>
                      <a:pt x="368" y="389"/>
                    </a:cubicBezTo>
                    <a:cubicBezTo>
                      <a:pt x="368" y="396"/>
                      <a:pt x="366" y="402"/>
                      <a:pt x="361" y="407"/>
                    </a:cubicBezTo>
                    <a:cubicBezTo>
                      <a:pt x="357" y="412"/>
                      <a:pt x="351" y="416"/>
                      <a:pt x="343" y="419"/>
                    </a:cubicBezTo>
                    <a:cubicBezTo>
                      <a:pt x="336" y="422"/>
                      <a:pt x="327" y="424"/>
                      <a:pt x="317" y="426"/>
                    </a:cubicBezTo>
                    <a:cubicBezTo>
                      <a:pt x="307" y="427"/>
                      <a:pt x="296" y="428"/>
                      <a:pt x="286" y="428"/>
                    </a:cubicBezTo>
                    <a:cubicBezTo>
                      <a:pt x="277" y="428"/>
                      <a:pt x="267" y="428"/>
                      <a:pt x="258" y="427"/>
                    </a:cubicBezTo>
                    <a:cubicBezTo>
                      <a:pt x="249" y="426"/>
                      <a:pt x="240" y="425"/>
                      <a:pt x="232" y="423"/>
                    </a:cubicBezTo>
                    <a:cubicBezTo>
                      <a:pt x="224" y="421"/>
                      <a:pt x="216" y="419"/>
                      <a:pt x="209" y="417"/>
                    </a:cubicBezTo>
                    <a:cubicBezTo>
                      <a:pt x="202" y="415"/>
                      <a:pt x="196" y="412"/>
                      <a:pt x="191" y="409"/>
                    </a:cubicBezTo>
                    <a:cubicBezTo>
                      <a:pt x="184" y="406"/>
                      <a:pt x="178" y="402"/>
                      <a:pt x="171" y="400"/>
                    </a:cubicBezTo>
                    <a:cubicBezTo>
                      <a:pt x="165" y="397"/>
                      <a:pt x="158" y="395"/>
                      <a:pt x="152" y="394"/>
                    </a:cubicBezTo>
                    <a:cubicBezTo>
                      <a:pt x="145" y="392"/>
                      <a:pt x="139" y="391"/>
                      <a:pt x="133" y="391"/>
                    </a:cubicBezTo>
                    <a:cubicBezTo>
                      <a:pt x="127" y="390"/>
                      <a:pt x="121" y="390"/>
                      <a:pt x="115" y="390"/>
                    </a:cubicBezTo>
                    <a:cubicBezTo>
                      <a:pt x="111" y="390"/>
                      <a:pt x="108" y="390"/>
                      <a:pt x="104" y="390"/>
                    </a:cubicBezTo>
                    <a:cubicBezTo>
                      <a:pt x="100" y="390"/>
                      <a:pt x="96" y="391"/>
                      <a:pt x="93" y="392"/>
                    </a:cubicBezTo>
                    <a:cubicBezTo>
                      <a:pt x="90" y="392"/>
                      <a:pt x="87" y="393"/>
                      <a:pt x="84" y="394"/>
                    </a:cubicBezTo>
                    <a:cubicBezTo>
                      <a:pt x="81" y="394"/>
                      <a:pt x="78" y="395"/>
                      <a:pt x="75" y="396"/>
                    </a:cubicBezTo>
                    <a:cubicBezTo>
                      <a:pt x="70" y="399"/>
                      <a:pt x="68" y="407"/>
                      <a:pt x="68" y="418"/>
                    </a:cubicBezTo>
                    <a:cubicBezTo>
                      <a:pt x="69" y="430"/>
                      <a:pt x="72" y="446"/>
                      <a:pt x="76" y="463"/>
                    </a:cubicBezTo>
                    <a:cubicBezTo>
                      <a:pt x="81" y="480"/>
                      <a:pt x="87" y="499"/>
                      <a:pt x="93" y="518"/>
                    </a:cubicBezTo>
                    <a:cubicBezTo>
                      <a:pt x="99" y="536"/>
                      <a:pt x="105" y="554"/>
                      <a:pt x="109" y="569"/>
                    </a:cubicBezTo>
                    <a:cubicBezTo>
                      <a:pt x="113" y="583"/>
                      <a:pt x="118" y="594"/>
                      <a:pt x="124" y="602"/>
                    </a:cubicBezTo>
                    <a:cubicBezTo>
                      <a:pt x="130" y="611"/>
                      <a:pt x="137" y="617"/>
                      <a:pt x="145" y="621"/>
                    </a:cubicBezTo>
                    <a:cubicBezTo>
                      <a:pt x="152" y="625"/>
                      <a:pt x="161" y="628"/>
                      <a:pt x="170" y="630"/>
                    </a:cubicBezTo>
                    <a:cubicBezTo>
                      <a:pt x="180" y="631"/>
                      <a:pt x="190" y="631"/>
                      <a:pt x="200" y="631"/>
                    </a:cubicBezTo>
                    <a:cubicBezTo>
                      <a:pt x="201" y="631"/>
                      <a:pt x="202" y="631"/>
                      <a:pt x="203" y="631"/>
                    </a:cubicBezTo>
                    <a:cubicBezTo>
                      <a:pt x="204" y="631"/>
                      <a:pt x="205" y="631"/>
                      <a:pt x="206" y="631"/>
                    </a:cubicBezTo>
                    <a:cubicBezTo>
                      <a:pt x="207" y="631"/>
                      <a:pt x="208" y="631"/>
                      <a:pt x="209" y="631"/>
                    </a:cubicBezTo>
                    <a:cubicBezTo>
                      <a:pt x="210" y="631"/>
                      <a:pt x="211" y="631"/>
                      <a:pt x="212" y="631"/>
                    </a:cubicBezTo>
                    <a:cubicBezTo>
                      <a:pt x="224" y="631"/>
                      <a:pt x="288" y="630"/>
                      <a:pt x="382" y="629"/>
                    </a:cubicBezTo>
                    <a:cubicBezTo>
                      <a:pt x="476" y="628"/>
                      <a:pt x="598" y="627"/>
                      <a:pt x="726" y="626"/>
                    </a:cubicBezTo>
                    <a:cubicBezTo>
                      <a:pt x="853" y="625"/>
                      <a:pt x="985" y="624"/>
                      <a:pt x="1098" y="623"/>
                    </a:cubicBezTo>
                    <a:cubicBezTo>
                      <a:pt x="1211" y="622"/>
                      <a:pt x="1304" y="621"/>
                      <a:pt x="1353" y="621"/>
                    </a:cubicBezTo>
                    <a:cubicBezTo>
                      <a:pt x="1355" y="621"/>
                      <a:pt x="1357" y="621"/>
                      <a:pt x="1359" y="621"/>
                    </a:cubicBezTo>
                    <a:cubicBezTo>
                      <a:pt x="1361" y="621"/>
                      <a:pt x="1362" y="621"/>
                      <a:pt x="1364" y="621"/>
                    </a:cubicBezTo>
                    <a:cubicBezTo>
                      <a:pt x="1366" y="621"/>
                      <a:pt x="1368" y="621"/>
                      <a:pt x="1370" y="621"/>
                    </a:cubicBezTo>
                    <a:cubicBezTo>
                      <a:pt x="1372" y="621"/>
                      <a:pt x="1374" y="621"/>
                      <a:pt x="1376" y="621"/>
                    </a:cubicBezTo>
                    <a:cubicBezTo>
                      <a:pt x="1411" y="621"/>
                      <a:pt x="1436" y="619"/>
                      <a:pt x="1452" y="616"/>
                    </a:cubicBezTo>
                    <a:cubicBezTo>
                      <a:pt x="1469" y="613"/>
                      <a:pt x="1478" y="609"/>
                      <a:pt x="1482" y="604"/>
                    </a:cubicBezTo>
                    <a:cubicBezTo>
                      <a:pt x="1487" y="600"/>
                      <a:pt x="1487" y="596"/>
                      <a:pt x="1486" y="593"/>
                    </a:cubicBezTo>
                    <a:close/>
                  </a:path>
                </a:pathLst>
              </a:custGeom>
              <a:solidFill>
                <a:schemeClr val="accent4">
                  <a:lumMod val="40000"/>
                  <a:lumOff val="60000"/>
                </a:schemeClr>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73" name="Freeform 28"/>
              <p:cNvSpPr>
                <a:spLocks noEditPoints="1"/>
              </p:cNvSpPr>
              <p:nvPr/>
            </p:nvSpPr>
            <p:spPr bwMode="auto">
              <a:xfrm>
                <a:off x="10227514" y="621489"/>
                <a:ext cx="777875" cy="2368550"/>
              </a:xfrm>
              <a:custGeom>
                <a:avLst/>
                <a:gdLst>
                  <a:gd name="T0" fmla="*/ 23 w 527"/>
                  <a:gd name="T1" fmla="*/ 772 h 1608"/>
                  <a:gd name="T2" fmla="*/ 45 w 527"/>
                  <a:gd name="T3" fmla="*/ 796 h 1608"/>
                  <a:gd name="T4" fmla="*/ 47 w 527"/>
                  <a:gd name="T5" fmla="*/ 871 h 1608"/>
                  <a:gd name="T6" fmla="*/ 90 w 527"/>
                  <a:gd name="T7" fmla="*/ 1089 h 1608"/>
                  <a:gd name="T8" fmla="*/ 115 w 527"/>
                  <a:gd name="T9" fmla="*/ 1325 h 1608"/>
                  <a:gd name="T10" fmla="*/ 110 w 527"/>
                  <a:gd name="T11" fmla="*/ 1408 h 1608"/>
                  <a:gd name="T12" fmla="*/ 92 w 527"/>
                  <a:gd name="T13" fmla="*/ 1515 h 1608"/>
                  <a:gd name="T14" fmla="*/ 214 w 527"/>
                  <a:gd name="T15" fmla="*/ 1437 h 1608"/>
                  <a:gd name="T16" fmla="*/ 224 w 527"/>
                  <a:gd name="T17" fmla="*/ 1360 h 1608"/>
                  <a:gd name="T18" fmla="*/ 199 w 527"/>
                  <a:gd name="T19" fmla="*/ 1173 h 1608"/>
                  <a:gd name="T20" fmla="*/ 195 w 527"/>
                  <a:gd name="T21" fmla="*/ 1133 h 1608"/>
                  <a:gd name="T22" fmla="*/ 207 w 527"/>
                  <a:gd name="T23" fmla="*/ 1060 h 1608"/>
                  <a:gd name="T24" fmla="*/ 231 w 527"/>
                  <a:gd name="T25" fmla="*/ 916 h 1608"/>
                  <a:gd name="T26" fmla="*/ 274 w 527"/>
                  <a:gd name="T27" fmla="*/ 1089 h 1608"/>
                  <a:gd name="T28" fmla="*/ 294 w 527"/>
                  <a:gd name="T29" fmla="*/ 1217 h 1608"/>
                  <a:gd name="T30" fmla="*/ 326 w 527"/>
                  <a:gd name="T31" fmla="*/ 1428 h 1608"/>
                  <a:gd name="T32" fmla="*/ 357 w 527"/>
                  <a:gd name="T33" fmla="*/ 1509 h 1608"/>
                  <a:gd name="T34" fmla="*/ 440 w 527"/>
                  <a:gd name="T35" fmla="*/ 1599 h 1608"/>
                  <a:gd name="T36" fmla="*/ 442 w 527"/>
                  <a:gd name="T37" fmla="*/ 1467 h 1608"/>
                  <a:gd name="T38" fmla="*/ 424 w 527"/>
                  <a:gd name="T39" fmla="*/ 1375 h 1608"/>
                  <a:gd name="T40" fmla="*/ 422 w 527"/>
                  <a:gd name="T41" fmla="*/ 1243 h 1608"/>
                  <a:gd name="T42" fmla="*/ 418 w 527"/>
                  <a:gd name="T43" fmla="*/ 1156 h 1608"/>
                  <a:gd name="T44" fmla="*/ 401 w 527"/>
                  <a:gd name="T45" fmla="*/ 1052 h 1608"/>
                  <a:gd name="T46" fmla="*/ 408 w 527"/>
                  <a:gd name="T47" fmla="*/ 860 h 1608"/>
                  <a:gd name="T48" fmla="*/ 414 w 527"/>
                  <a:gd name="T49" fmla="*/ 837 h 1608"/>
                  <a:gd name="T50" fmla="*/ 436 w 527"/>
                  <a:gd name="T51" fmla="*/ 807 h 1608"/>
                  <a:gd name="T52" fmla="*/ 434 w 527"/>
                  <a:gd name="T53" fmla="*/ 844 h 1608"/>
                  <a:gd name="T54" fmla="*/ 427 w 527"/>
                  <a:gd name="T55" fmla="*/ 880 h 1608"/>
                  <a:gd name="T56" fmla="*/ 456 w 527"/>
                  <a:gd name="T57" fmla="*/ 870 h 1608"/>
                  <a:gd name="T58" fmla="*/ 487 w 527"/>
                  <a:gd name="T59" fmla="*/ 858 h 1608"/>
                  <a:gd name="T60" fmla="*/ 510 w 527"/>
                  <a:gd name="T61" fmla="*/ 780 h 1608"/>
                  <a:gd name="T62" fmla="*/ 501 w 527"/>
                  <a:gd name="T63" fmla="*/ 460 h 1608"/>
                  <a:gd name="T64" fmla="*/ 339 w 527"/>
                  <a:gd name="T65" fmla="*/ 259 h 1608"/>
                  <a:gd name="T66" fmla="*/ 305 w 527"/>
                  <a:gd name="T67" fmla="*/ 227 h 1608"/>
                  <a:gd name="T68" fmla="*/ 317 w 527"/>
                  <a:gd name="T69" fmla="*/ 171 h 1608"/>
                  <a:gd name="T70" fmla="*/ 318 w 527"/>
                  <a:gd name="T71" fmla="*/ 121 h 1608"/>
                  <a:gd name="T72" fmla="*/ 305 w 527"/>
                  <a:gd name="T73" fmla="*/ 29 h 1608"/>
                  <a:gd name="T74" fmla="*/ 277 w 527"/>
                  <a:gd name="T75" fmla="*/ 7 h 1608"/>
                  <a:gd name="T76" fmla="*/ 250 w 527"/>
                  <a:gd name="T77" fmla="*/ 0 h 1608"/>
                  <a:gd name="T78" fmla="*/ 227 w 527"/>
                  <a:gd name="T79" fmla="*/ 4 h 1608"/>
                  <a:gd name="T80" fmla="*/ 199 w 527"/>
                  <a:gd name="T81" fmla="*/ 19 h 1608"/>
                  <a:gd name="T82" fmla="*/ 179 w 527"/>
                  <a:gd name="T83" fmla="*/ 39 h 1608"/>
                  <a:gd name="T84" fmla="*/ 177 w 527"/>
                  <a:gd name="T85" fmla="*/ 130 h 1608"/>
                  <a:gd name="T86" fmla="*/ 174 w 527"/>
                  <a:gd name="T87" fmla="*/ 175 h 1608"/>
                  <a:gd name="T88" fmla="*/ 201 w 527"/>
                  <a:gd name="T89" fmla="*/ 218 h 1608"/>
                  <a:gd name="T90" fmla="*/ 129 w 527"/>
                  <a:gd name="T91" fmla="*/ 277 h 1608"/>
                  <a:gd name="T92" fmla="*/ 38 w 527"/>
                  <a:gd name="T93" fmla="*/ 403 h 1608"/>
                  <a:gd name="T94" fmla="*/ 9 w 527"/>
                  <a:gd name="T95" fmla="*/ 593 h 1608"/>
                  <a:gd name="T96" fmla="*/ 417 w 527"/>
                  <a:gd name="T97" fmla="*/ 576 h 1608"/>
                  <a:gd name="T98" fmla="*/ 427 w 527"/>
                  <a:gd name="T99" fmla="*/ 743 h 1608"/>
                  <a:gd name="T100" fmla="*/ 412 w 527"/>
                  <a:gd name="T101" fmla="*/ 716 h 160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7"/>
                  <a:gd name="T154" fmla="*/ 0 h 1608"/>
                  <a:gd name="T155" fmla="*/ 527 w 527"/>
                  <a:gd name="T156" fmla="*/ 1608 h 160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7" h="1608">
                    <a:moveTo>
                      <a:pt x="9" y="593"/>
                    </a:moveTo>
                    <a:cubicBezTo>
                      <a:pt x="9" y="611"/>
                      <a:pt x="0" y="664"/>
                      <a:pt x="1" y="689"/>
                    </a:cubicBezTo>
                    <a:cubicBezTo>
                      <a:pt x="2" y="714"/>
                      <a:pt x="18" y="758"/>
                      <a:pt x="23" y="772"/>
                    </a:cubicBezTo>
                    <a:cubicBezTo>
                      <a:pt x="28" y="786"/>
                      <a:pt x="28" y="770"/>
                      <a:pt x="28" y="770"/>
                    </a:cubicBezTo>
                    <a:cubicBezTo>
                      <a:pt x="28" y="770"/>
                      <a:pt x="39" y="792"/>
                      <a:pt x="39" y="802"/>
                    </a:cubicBezTo>
                    <a:cubicBezTo>
                      <a:pt x="40" y="811"/>
                      <a:pt x="45" y="796"/>
                      <a:pt x="45" y="796"/>
                    </a:cubicBezTo>
                    <a:cubicBezTo>
                      <a:pt x="45" y="796"/>
                      <a:pt x="46" y="799"/>
                      <a:pt x="47" y="802"/>
                    </a:cubicBezTo>
                    <a:cubicBezTo>
                      <a:pt x="48" y="805"/>
                      <a:pt x="48" y="814"/>
                      <a:pt x="50" y="827"/>
                    </a:cubicBezTo>
                    <a:cubicBezTo>
                      <a:pt x="53" y="841"/>
                      <a:pt x="47" y="865"/>
                      <a:pt x="47" y="871"/>
                    </a:cubicBezTo>
                    <a:cubicBezTo>
                      <a:pt x="48" y="877"/>
                      <a:pt x="53" y="898"/>
                      <a:pt x="56" y="912"/>
                    </a:cubicBezTo>
                    <a:cubicBezTo>
                      <a:pt x="60" y="925"/>
                      <a:pt x="70" y="989"/>
                      <a:pt x="72" y="1006"/>
                    </a:cubicBezTo>
                    <a:cubicBezTo>
                      <a:pt x="74" y="1023"/>
                      <a:pt x="87" y="1080"/>
                      <a:pt x="90" y="1089"/>
                    </a:cubicBezTo>
                    <a:cubicBezTo>
                      <a:pt x="92" y="1098"/>
                      <a:pt x="88" y="1100"/>
                      <a:pt x="91" y="1120"/>
                    </a:cubicBezTo>
                    <a:cubicBezTo>
                      <a:pt x="93" y="1139"/>
                      <a:pt x="99" y="1179"/>
                      <a:pt x="89" y="1202"/>
                    </a:cubicBezTo>
                    <a:cubicBezTo>
                      <a:pt x="80" y="1226"/>
                      <a:pt x="112" y="1316"/>
                      <a:pt x="115" y="1325"/>
                    </a:cubicBezTo>
                    <a:cubicBezTo>
                      <a:pt x="117" y="1334"/>
                      <a:pt x="122" y="1338"/>
                      <a:pt x="116" y="1353"/>
                    </a:cubicBezTo>
                    <a:cubicBezTo>
                      <a:pt x="110" y="1368"/>
                      <a:pt x="111" y="1383"/>
                      <a:pt x="111" y="1393"/>
                    </a:cubicBezTo>
                    <a:cubicBezTo>
                      <a:pt x="111" y="1402"/>
                      <a:pt x="110" y="1408"/>
                      <a:pt x="110" y="1408"/>
                    </a:cubicBezTo>
                    <a:cubicBezTo>
                      <a:pt x="110" y="1408"/>
                      <a:pt x="81" y="1442"/>
                      <a:pt x="64" y="1461"/>
                    </a:cubicBezTo>
                    <a:cubicBezTo>
                      <a:pt x="47" y="1480"/>
                      <a:pt x="50" y="1490"/>
                      <a:pt x="54" y="1499"/>
                    </a:cubicBezTo>
                    <a:cubicBezTo>
                      <a:pt x="57" y="1508"/>
                      <a:pt x="71" y="1514"/>
                      <a:pt x="92" y="1515"/>
                    </a:cubicBezTo>
                    <a:cubicBezTo>
                      <a:pt x="113" y="1516"/>
                      <a:pt x="138" y="1499"/>
                      <a:pt x="150" y="1484"/>
                    </a:cubicBezTo>
                    <a:cubicBezTo>
                      <a:pt x="162" y="1469"/>
                      <a:pt x="176" y="1461"/>
                      <a:pt x="192" y="1453"/>
                    </a:cubicBezTo>
                    <a:cubicBezTo>
                      <a:pt x="208" y="1445"/>
                      <a:pt x="214" y="1437"/>
                      <a:pt x="214" y="1437"/>
                    </a:cubicBezTo>
                    <a:cubicBezTo>
                      <a:pt x="214" y="1410"/>
                      <a:pt x="214" y="1410"/>
                      <a:pt x="214" y="1410"/>
                    </a:cubicBezTo>
                    <a:cubicBezTo>
                      <a:pt x="214" y="1410"/>
                      <a:pt x="218" y="1406"/>
                      <a:pt x="222" y="1398"/>
                    </a:cubicBezTo>
                    <a:cubicBezTo>
                      <a:pt x="226" y="1390"/>
                      <a:pt x="227" y="1368"/>
                      <a:pt x="224" y="1360"/>
                    </a:cubicBezTo>
                    <a:cubicBezTo>
                      <a:pt x="221" y="1351"/>
                      <a:pt x="218" y="1346"/>
                      <a:pt x="223" y="1334"/>
                    </a:cubicBezTo>
                    <a:cubicBezTo>
                      <a:pt x="227" y="1322"/>
                      <a:pt x="223" y="1291"/>
                      <a:pt x="220" y="1263"/>
                    </a:cubicBezTo>
                    <a:cubicBezTo>
                      <a:pt x="217" y="1235"/>
                      <a:pt x="202" y="1176"/>
                      <a:pt x="199" y="1173"/>
                    </a:cubicBezTo>
                    <a:cubicBezTo>
                      <a:pt x="195" y="1169"/>
                      <a:pt x="198" y="1163"/>
                      <a:pt x="200" y="1156"/>
                    </a:cubicBezTo>
                    <a:cubicBezTo>
                      <a:pt x="203" y="1148"/>
                      <a:pt x="200" y="1151"/>
                      <a:pt x="196" y="1144"/>
                    </a:cubicBezTo>
                    <a:cubicBezTo>
                      <a:pt x="192" y="1138"/>
                      <a:pt x="191" y="1139"/>
                      <a:pt x="195" y="1133"/>
                    </a:cubicBezTo>
                    <a:cubicBezTo>
                      <a:pt x="198" y="1126"/>
                      <a:pt x="203" y="1124"/>
                      <a:pt x="199" y="1114"/>
                    </a:cubicBezTo>
                    <a:cubicBezTo>
                      <a:pt x="194" y="1104"/>
                      <a:pt x="197" y="1093"/>
                      <a:pt x="201" y="1086"/>
                    </a:cubicBezTo>
                    <a:cubicBezTo>
                      <a:pt x="206" y="1079"/>
                      <a:pt x="205" y="1072"/>
                      <a:pt x="207" y="1060"/>
                    </a:cubicBezTo>
                    <a:cubicBezTo>
                      <a:pt x="208" y="1048"/>
                      <a:pt x="218" y="1008"/>
                      <a:pt x="221" y="993"/>
                    </a:cubicBezTo>
                    <a:cubicBezTo>
                      <a:pt x="224" y="978"/>
                      <a:pt x="221" y="949"/>
                      <a:pt x="222" y="938"/>
                    </a:cubicBezTo>
                    <a:cubicBezTo>
                      <a:pt x="224" y="927"/>
                      <a:pt x="231" y="916"/>
                      <a:pt x="231" y="916"/>
                    </a:cubicBezTo>
                    <a:cubicBezTo>
                      <a:pt x="231" y="916"/>
                      <a:pt x="231" y="917"/>
                      <a:pt x="234" y="930"/>
                    </a:cubicBezTo>
                    <a:cubicBezTo>
                      <a:pt x="237" y="943"/>
                      <a:pt x="253" y="998"/>
                      <a:pt x="256" y="1007"/>
                    </a:cubicBezTo>
                    <a:cubicBezTo>
                      <a:pt x="259" y="1016"/>
                      <a:pt x="271" y="1075"/>
                      <a:pt x="274" y="1089"/>
                    </a:cubicBezTo>
                    <a:cubicBezTo>
                      <a:pt x="278" y="1103"/>
                      <a:pt x="275" y="1110"/>
                      <a:pt x="283" y="1129"/>
                    </a:cubicBezTo>
                    <a:cubicBezTo>
                      <a:pt x="292" y="1148"/>
                      <a:pt x="289" y="1181"/>
                      <a:pt x="288" y="1187"/>
                    </a:cubicBezTo>
                    <a:cubicBezTo>
                      <a:pt x="287" y="1193"/>
                      <a:pt x="288" y="1197"/>
                      <a:pt x="294" y="1217"/>
                    </a:cubicBezTo>
                    <a:cubicBezTo>
                      <a:pt x="301" y="1238"/>
                      <a:pt x="300" y="1264"/>
                      <a:pt x="301" y="1298"/>
                    </a:cubicBezTo>
                    <a:cubicBezTo>
                      <a:pt x="303" y="1331"/>
                      <a:pt x="318" y="1374"/>
                      <a:pt x="327" y="1388"/>
                    </a:cubicBezTo>
                    <a:cubicBezTo>
                      <a:pt x="335" y="1403"/>
                      <a:pt x="333" y="1417"/>
                      <a:pt x="326" y="1428"/>
                    </a:cubicBezTo>
                    <a:cubicBezTo>
                      <a:pt x="319" y="1438"/>
                      <a:pt x="328" y="1457"/>
                      <a:pt x="331" y="1466"/>
                    </a:cubicBezTo>
                    <a:cubicBezTo>
                      <a:pt x="333" y="1476"/>
                      <a:pt x="352" y="1496"/>
                      <a:pt x="352" y="1496"/>
                    </a:cubicBezTo>
                    <a:cubicBezTo>
                      <a:pt x="352" y="1496"/>
                      <a:pt x="352" y="1496"/>
                      <a:pt x="357" y="1509"/>
                    </a:cubicBezTo>
                    <a:cubicBezTo>
                      <a:pt x="363" y="1522"/>
                      <a:pt x="358" y="1534"/>
                      <a:pt x="357" y="1558"/>
                    </a:cubicBezTo>
                    <a:cubicBezTo>
                      <a:pt x="356" y="1581"/>
                      <a:pt x="367" y="1589"/>
                      <a:pt x="380" y="1598"/>
                    </a:cubicBezTo>
                    <a:cubicBezTo>
                      <a:pt x="392" y="1608"/>
                      <a:pt x="433" y="1606"/>
                      <a:pt x="440" y="1599"/>
                    </a:cubicBezTo>
                    <a:cubicBezTo>
                      <a:pt x="448" y="1592"/>
                      <a:pt x="449" y="1567"/>
                      <a:pt x="448" y="1556"/>
                    </a:cubicBezTo>
                    <a:cubicBezTo>
                      <a:pt x="447" y="1545"/>
                      <a:pt x="440" y="1488"/>
                      <a:pt x="440" y="1488"/>
                    </a:cubicBezTo>
                    <a:cubicBezTo>
                      <a:pt x="440" y="1488"/>
                      <a:pt x="439" y="1480"/>
                      <a:pt x="442" y="1467"/>
                    </a:cubicBezTo>
                    <a:cubicBezTo>
                      <a:pt x="446" y="1454"/>
                      <a:pt x="437" y="1430"/>
                      <a:pt x="434" y="1421"/>
                    </a:cubicBezTo>
                    <a:cubicBezTo>
                      <a:pt x="431" y="1413"/>
                      <a:pt x="424" y="1411"/>
                      <a:pt x="418" y="1402"/>
                    </a:cubicBezTo>
                    <a:cubicBezTo>
                      <a:pt x="413" y="1393"/>
                      <a:pt x="418" y="1389"/>
                      <a:pt x="424" y="1375"/>
                    </a:cubicBezTo>
                    <a:cubicBezTo>
                      <a:pt x="431" y="1361"/>
                      <a:pt x="427" y="1345"/>
                      <a:pt x="424" y="1332"/>
                    </a:cubicBezTo>
                    <a:cubicBezTo>
                      <a:pt x="421" y="1318"/>
                      <a:pt x="424" y="1316"/>
                      <a:pt x="425" y="1308"/>
                    </a:cubicBezTo>
                    <a:cubicBezTo>
                      <a:pt x="426" y="1300"/>
                      <a:pt x="423" y="1252"/>
                      <a:pt x="422" y="1243"/>
                    </a:cubicBezTo>
                    <a:cubicBezTo>
                      <a:pt x="420" y="1235"/>
                      <a:pt x="418" y="1232"/>
                      <a:pt x="423" y="1223"/>
                    </a:cubicBezTo>
                    <a:cubicBezTo>
                      <a:pt x="428" y="1213"/>
                      <a:pt x="421" y="1199"/>
                      <a:pt x="418" y="1192"/>
                    </a:cubicBezTo>
                    <a:cubicBezTo>
                      <a:pt x="416" y="1185"/>
                      <a:pt x="410" y="1172"/>
                      <a:pt x="418" y="1156"/>
                    </a:cubicBezTo>
                    <a:cubicBezTo>
                      <a:pt x="426" y="1140"/>
                      <a:pt x="416" y="1151"/>
                      <a:pt x="413" y="1134"/>
                    </a:cubicBezTo>
                    <a:cubicBezTo>
                      <a:pt x="410" y="1117"/>
                      <a:pt x="409" y="1090"/>
                      <a:pt x="405" y="1080"/>
                    </a:cubicBezTo>
                    <a:cubicBezTo>
                      <a:pt x="402" y="1069"/>
                      <a:pt x="401" y="1065"/>
                      <a:pt x="401" y="1052"/>
                    </a:cubicBezTo>
                    <a:cubicBezTo>
                      <a:pt x="401" y="1040"/>
                      <a:pt x="400" y="1040"/>
                      <a:pt x="400" y="1025"/>
                    </a:cubicBezTo>
                    <a:cubicBezTo>
                      <a:pt x="399" y="1011"/>
                      <a:pt x="404" y="955"/>
                      <a:pt x="405" y="940"/>
                    </a:cubicBezTo>
                    <a:cubicBezTo>
                      <a:pt x="406" y="924"/>
                      <a:pt x="408" y="860"/>
                      <a:pt x="408" y="860"/>
                    </a:cubicBezTo>
                    <a:cubicBezTo>
                      <a:pt x="408" y="860"/>
                      <a:pt x="411" y="858"/>
                      <a:pt x="414" y="858"/>
                    </a:cubicBezTo>
                    <a:cubicBezTo>
                      <a:pt x="416" y="857"/>
                      <a:pt x="412" y="840"/>
                      <a:pt x="412" y="840"/>
                    </a:cubicBezTo>
                    <a:cubicBezTo>
                      <a:pt x="412" y="840"/>
                      <a:pt x="412" y="840"/>
                      <a:pt x="414" y="837"/>
                    </a:cubicBezTo>
                    <a:cubicBezTo>
                      <a:pt x="417" y="834"/>
                      <a:pt x="424" y="818"/>
                      <a:pt x="424" y="818"/>
                    </a:cubicBezTo>
                    <a:cubicBezTo>
                      <a:pt x="424" y="818"/>
                      <a:pt x="424" y="818"/>
                      <a:pt x="425" y="816"/>
                    </a:cubicBezTo>
                    <a:cubicBezTo>
                      <a:pt x="427" y="813"/>
                      <a:pt x="432" y="808"/>
                      <a:pt x="436" y="807"/>
                    </a:cubicBezTo>
                    <a:cubicBezTo>
                      <a:pt x="439" y="807"/>
                      <a:pt x="442" y="810"/>
                      <a:pt x="441" y="816"/>
                    </a:cubicBezTo>
                    <a:cubicBezTo>
                      <a:pt x="440" y="822"/>
                      <a:pt x="440" y="835"/>
                      <a:pt x="440" y="835"/>
                    </a:cubicBezTo>
                    <a:cubicBezTo>
                      <a:pt x="440" y="835"/>
                      <a:pt x="436" y="839"/>
                      <a:pt x="434" y="844"/>
                    </a:cubicBezTo>
                    <a:cubicBezTo>
                      <a:pt x="432" y="848"/>
                      <a:pt x="428" y="860"/>
                      <a:pt x="423" y="865"/>
                    </a:cubicBezTo>
                    <a:cubicBezTo>
                      <a:pt x="418" y="871"/>
                      <a:pt x="425" y="876"/>
                      <a:pt x="425" y="876"/>
                    </a:cubicBezTo>
                    <a:cubicBezTo>
                      <a:pt x="425" y="876"/>
                      <a:pt x="425" y="878"/>
                      <a:pt x="427" y="880"/>
                    </a:cubicBezTo>
                    <a:cubicBezTo>
                      <a:pt x="429" y="881"/>
                      <a:pt x="432" y="881"/>
                      <a:pt x="438" y="879"/>
                    </a:cubicBezTo>
                    <a:cubicBezTo>
                      <a:pt x="443" y="877"/>
                      <a:pt x="453" y="870"/>
                      <a:pt x="453" y="870"/>
                    </a:cubicBezTo>
                    <a:cubicBezTo>
                      <a:pt x="453" y="870"/>
                      <a:pt x="453" y="870"/>
                      <a:pt x="456" y="870"/>
                    </a:cubicBezTo>
                    <a:cubicBezTo>
                      <a:pt x="460" y="870"/>
                      <a:pt x="468" y="865"/>
                      <a:pt x="468" y="865"/>
                    </a:cubicBezTo>
                    <a:cubicBezTo>
                      <a:pt x="468" y="865"/>
                      <a:pt x="468" y="865"/>
                      <a:pt x="469" y="865"/>
                    </a:cubicBezTo>
                    <a:cubicBezTo>
                      <a:pt x="471" y="865"/>
                      <a:pt x="479" y="861"/>
                      <a:pt x="487" y="858"/>
                    </a:cubicBezTo>
                    <a:cubicBezTo>
                      <a:pt x="494" y="854"/>
                      <a:pt x="500" y="829"/>
                      <a:pt x="503" y="822"/>
                    </a:cubicBezTo>
                    <a:cubicBezTo>
                      <a:pt x="505" y="815"/>
                      <a:pt x="505" y="798"/>
                      <a:pt x="505" y="798"/>
                    </a:cubicBezTo>
                    <a:cubicBezTo>
                      <a:pt x="507" y="798"/>
                      <a:pt x="508" y="790"/>
                      <a:pt x="510" y="780"/>
                    </a:cubicBezTo>
                    <a:cubicBezTo>
                      <a:pt x="511" y="770"/>
                      <a:pt x="512" y="748"/>
                      <a:pt x="516" y="728"/>
                    </a:cubicBezTo>
                    <a:cubicBezTo>
                      <a:pt x="520" y="709"/>
                      <a:pt x="527" y="637"/>
                      <a:pt x="527" y="607"/>
                    </a:cubicBezTo>
                    <a:cubicBezTo>
                      <a:pt x="527" y="577"/>
                      <a:pt x="509" y="488"/>
                      <a:pt x="501" y="460"/>
                    </a:cubicBezTo>
                    <a:cubicBezTo>
                      <a:pt x="493" y="432"/>
                      <a:pt x="468" y="338"/>
                      <a:pt x="466" y="315"/>
                    </a:cubicBezTo>
                    <a:cubicBezTo>
                      <a:pt x="465" y="292"/>
                      <a:pt x="450" y="285"/>
                      <a:pt x="435" y="282"/>
                    </a:cubicBezTo>
                    <a:cubicBezTo>
                      <a:pt x="420" y="279"/>
                      <a:pt x="347" y="263"/>
                      <a:pt x="339" y="259"/>
                    </a:cubicBezTo>
                    <a:cubicBezTo>
                      <a:pt x="332" y="254"/>
                      <a:pt x="311" y="236"/>
                      <a:pt x="311" y="236"/>
                    </a:cubicBezTo>
                    <a:cubicBezTo>
                      <a:pt x="311" y="236"/>
                      <a:pt x="311" y="236"/>
                      <a:pt x="311" y="233"/>
                    </a:cubicBezTo>
                    <a:cubicBezTo>
                      <a:pt x="311" y="231"/>
                      <a:pt x="305" y="227"/>
                      <a:pt x="305" y="227"/>
                    </a:cubicBezTo>
                    <a:cubicBezTo>
                      <a:pt x="305" y="227"/>
                      <a:pt x="305" y="227"/>
                      <a:pt x="306" y="216"/>
                    </a:cubicBezTo>
                    <a:cubicBezTo>
                      <a:pt x="307" y="205"/>
                      <a:pt x="312" y="171"/>
                      <a:pt x="312" y="171"/>
                    </a:cubicBezTo>
                    <a:cubicBezTo>
                      <a:pt x="312" y="171"/>
                      <a:pt x="312" y="171"/>
                      <a:pt x="317" y="171"/>
                    </a:cubicBezTo>
                    <a:cubicBezTo>
                      <a:pt x="323" y="171"/>
                      <a:pt x="327" y="151"/>
                      <a:pt x="329" y="140"/>
                    </a:cubicBezTo>
                    <a:cubicBezTo>
                      <a:pt x="331" y="128"/>
                      <a:pt x="329" y="117"/>
                      <a:pt x="326" y="116"/>
                    </a:cubicBezTo>
                    <a:cubicBezTo>
                      <a:pt x="324" y="116"/>
                      <a:pt x="318" y="121"/>
                      <a:pt x="318" y="121"/>
                    </a:cubicBezTo>
                    <a:cubicBezTo>
                      <a:pt x="318" y="121"/>
                      <a:pt x="320" y="89"/>
                      <a:pt x="318" y="84"/>
                    </a:cubicBezTo>
                    <a:cubicBezTo>
                      <a:pt x="317" y="78"/>
                      <a:pt x="320" y="71"/>
                      <a:pt x="317" y="64"/>
                    </a:cubicBezTo>
                    <a:cubicBezTo>
                      <a:pt x="315" y="56"/>
                      <a:pt x="308" y="33"/>
                      <a:pt x="305" y="29"/>
                    </a:cubicBezTo>
                    <a:cubicBezTo>
                      <a:pt x="302" y="24"/>
                      <a:pt x="300" y="25"/>
                      <a:pt x="295" y="22"/>
                    </a:cubicBezTo>
                    <a:cubicBezTo>
                      <a:pt x="291" y="20"/>
                      <a:pt x="291" y="15"/>
                      <a:pt x="288" y="10"/>
                    </a:cubicBezTo>
                    <a:cubicBezTo>
                      <a:pt x="284" y="6"/>
                      <a:pt x="281" y="9"/>
                      <a:pt x="277" y="7"/>
                    </a:cubicBezTo>
                    <a:cubicBezTo>
                      <a:pt x="274" y="6"/>
                      <a:pt x="272" y="5"/>
                      <a:pt x="269" y="3"/>
                    </a:cubicBezTo>
                    <a:cubicBezTo>
                      <a:pt x="265" y="2"/>
                      <a:pt x="264" y="3"/>
                      <a:pt x="261" y="2"/>
                    </a:cubicBezTo>
                    <a:cubicBezTo>
                      <a:pt x="259" y="2"/>
                      <a:pt x="254" y="1"/>
                      <a:pt x="250" y="0"/>
                    </a:cubicBezTo>
                    <a:cubicBezTo>
                      <a:pt x="245" y="0"/>
                      <a:pt x="242" y="3"/>
                      <a:pt x="239" y="2"/>
                    </a:cubicBezTo>
                    <a:cubicBezTo>
                      <a:pt x="236" y="2"/>
                      <a:pt x="234" y="2"/>
                      <a:pt x="234" y="2"/>
                    </a:cubicBezTo>
                    <a:cubicBezTo>
                      <a:pt x="234" y="2"/>
                      <a:pt x="230" y="2"/>
                      <a:pt x="227" y="4"/>
                    </a:cubicBezTo>
                    <a:cubicBezTo>
                      <a:pt x="223" y="5"/>
                      <a:pt x="220" y="7"/>
                      <a:pt x="220" y="7"/>
                    </a:cubicBezTo>
                    <a:cubicBezTo>
                      <a:pt x="220" y="7"/>
                      <a:pt x="219" y="7"/>
                      <a:pt x="211" y="10"/>
                    </a:cubicBezTo>
                    <a:cubicBezTo>
                      <a:pt x="203" y="13"/>
                      <a:pt x="205" y="16"/>
                      <a:pt x="199" y="19"/>
                    </a:cubicBezTo>
                    <a:cubicBezTo>
                      <a:pt x="194" y="22"/>
                      <a:pt x="194" y="22"/>
                      <a:pt x="190" y="26"/>
                    </a:cubicBezTo>
                    <a:cubicBezTo>
                      <a:pt x="185" y="30"/>
                      <a:pt x="188" y="32"/>
                      <a:pt x="186" y="33"/>
                    </a:cubicBezTo>
                    <a:cubicBezTo>
                      <a:pt x="185" y="34"/>
                      <a:pt x="182" y="36"/>
                      <a:pt x="179" y="39"/>
                    </a:cubicBezTo>
                    <a:cubicBezTo>
                      <a:pt x="176" y="42"/>
                      <a:pt x="176" y="47"/>
                      <a:pt x="174" y="58"/>
                    </a:cubicBezTo>
                    <a:cubicBezTo>
                      <a:pt x="172" y="68"/>
                      <a:pt x="172" y="73"/>
                      <a:pt x="172" y="91"/>
                    </a:cubicBezTo>
                    <a:cubicBezTo>
                      <a:pt x="172" y="106"/>
                      <a:pt x="176" y="126"/>
                      <a:pt x="177" y="130"/>
                    </a:cubicBezTo>
                    <a:cubicBezTo>
                      <a:pt x="177" y="130"/>
                      <a:pt x="176" y="129"/>
                      <a:pt x="176" y="128"/>
                    </a:cubicBezTo>
                    <a:cubicBezTo>
                      <a:pt x="176" y="125"/>
                      <a:pt x="169" y="125"/>
                      <a:pt x="166" y="131"/>
                    </a:cubicBezTo>
                    <a:cubicBezTo>
                      <a:pt x="163" y="137"/>
                      <a:pt x="171" y="165"/>
                      <a:pt x="174" y="175"/>
                    </a:cubicBezTo>
                    <a:cubicBezTo>
                      <a:pt x="177" y="185"/>
                      <a:pt x="187" y="180"/>
                      <a:pt x="187" y="180"/>
                    </a:cubicBezTo>
                    <a:cubicBezTo>
                      <a:pt x="187" y="180"/>
                      <a:pt x="187" y="180"/>
                      <a:pt x="189" y="185"/>
                    </a:cubicBezTo>
                    <a:cubicBezTo>
                      <a:pt x="191" y="189"/>
                      <a:pt x="201" y="218"/>
                      <a:pt x="201" y="218"/>
                    </a:cubicBezTo>
                    <a:cubicBezTo>
                      <a:pt x="201" y="218"/>
                      <a:pt x="201" y="221"/>
                      <a:pt x="197" y="235"/>
                    </a:cubicBezTo>
                    <a:cubicBezTo>
                      <a:pt x="192" y="248"/>
                      <a:pt x="175" y="262"/>
                      <a:pt x="175" y="262"/>
                    </a:cubicBezTo>
                    <a:cubicBezTo>
                      <a:pt x="175" y="262"/>
                      <a:pt x="150" y="270"/>
                      <a:pt x="129" y="277"/>
                    </a:cubicBezTo>
                    <a:cubicBezTo>
                      <a:pt x="107" y="284"/>
                      <a:pt x="72" y="298"/>
                      <a:pt x="66" y="303"/>
                    </a:cubicBezTo>
                    <a:cubicBezTo>
                      <a:pt x="60" y="309"/>
                      <a:pt x="55" y="341"/>
                      <a:pt x="52" y="360"/>
                    </a:cubicBezTo>
                    <a:cubicBezTo>
                      <a:pt x="50" y="379"/>
                      <a:pt x="41" y="395"/>
                      <a:pt x="38" y="403"/>
                    </a:cubicBezTo>
                    <a:cubicBezTo>
                      <a:pt x="35" y="410"/>
                      <a:pt x="35" y="413"/>
                      <a:pt x="31" y="442"/>
                    </a:cubicBezTo>
                    <a:cubicBezTo>
                      <a:pt x="27" y="471"/>
                      <a:pt x="22" y="498"/>
                      <a:pt x="15" y="529"/>
                    </a:cubicBezTo>
                    <a:cubicBezTo>
                      <a:pt x="9" y="560"/>
                      <a:pt x="8" y="576"/>
                      <a:pt x="9" y="593"/>
                    </a:cubicBezTo>
                    <a:close/>
                    <a:moveTo>
                      <a:pt x="408" y="514"/>
                    </a:moveTo>
                    <a:cubicBezTo>
                      <a:pt x="408" y="514"/>
                      <a:pt x="408" y="520"/>
                      <a:pt x="409" y="532"/>
                    </a:cubicBezTo>
                    <a:cubicBezTo>
                      <a:pt x="410" y="544"/>
                      <a:pt x="413" y="567"/>
                      <a:pt x="417" y="576"/>
                    </a:cubicBezTo>
                    <a:cubicBezTo>
                      <a:pt x="421" y="585"/>
                      <a:pt x="419" y="613"/>
                      <a:pt x="423" y="644"/>
                    </a:cubicBezTo>
                    <a:cubicBezTo>
                      <a:pt x="428" y="675"/>
                      <a:pt x="435" y="697"/>
                      <a:pt x="431" y="706"/>
                    </a:cubicBezTo>
                    <a:cubicBezTo>
                      <a:pt x="427" y="716"/>
                      <a:pt x="427" y="731"/>
                      <a:pt x="427" y="743"/>
                    </a:cubicBezTo>
                    <a:cubicBezTo>
                      <a:pt x="428" y="755"/>
                      <a:pt x="422" y="768"/>
                      <a:pt x="421" y="774"/>
                    </a:cubicBezTo>
                    <a:cubicBezTo>
                      <a:pt x="420" y="781"/>
                      <a:pt x="414" y="788"/>
                      <a:pt x="414" y="788"/>
                    </a:cubicBezTo>
                    <a:cubicBezTo>
                      <a:pt x="414" y="788"/>
                      <a:pt x="413" y="727"/>
                      <a:pt x="412" y="716"/>
                    </a:cubicBezTo>
                    <a:cubicBezTo>
                      <a:pt x="411" y="706"/>
                      <a:pt x="406" y="653"/>
                      <a:pt x="398" y="605"/>
                    </a:cubicBezTo>
                    <a:cubicBezTo>
                      <a:pt x="390" y="557"/>
                      <a:pt x="408" y="514"/>
                      <a:pt x="408" y="514"/>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74" name="Freeform 29"/>
              <p:cNvSpPr>
                <a:spLocks/>
              </p:cNvSpPr>
              <p:nvPr/>
            </p:nvSpPr>
            <p:spPr bwMode="auto">
              <a:xfrm>
                <a:off x="10508502" y="951689"/>
                <a:ext cx="179387" cy="473075"/>
              </a:xfrm>
              <a:custGeom>
                <a:avLst/>
                <a:gdLst>
                  <a:gd name="T0" fmla="*/ 2 w 122"/>
                  <a:gd name="T1" fmla="*/ 18 h 321"/>
                  <a:gd name="T2" fmla="*/ 7 w 122"/>
                  <a:gd name="T3" fmla="*/ 9 h 321"/>
                  <a:gd name="T4" fmla="*/ 9 w 122"/>
                  <a:gd name="T5" fmla="*/ 2 h 321"/>
                  <a:gd name="T6" fmla="*/ 10 w 122"/>
                  <a:gd name="T7" fmla="*/ 11 h 321"/>
                  <a:gd name="T8" fmla="*/ 39 w 122"/>
                  <a:gd name="T9" fmla="*/ 43 h 321"/>
                  <a:gd name="T10" fmla="*/ 53 w 122"/>
                  <a:gd name="T11" fmla="*/ 47 h 321"/>
                  <a:gd name="T12" fmla="*/ 54 w 122"/>
                  <a:gd name="T13" fmla="*/ 47 h 321"/>
                  <a:gd name="T14" fmla="*/ 54 w 122"/>
                  <a:gd name="T15" fmla="*/ 48 h 321"/>
                  <a:gd name="T16" fmla="*/ 57 w 122"/>
                  <a:gd name="T17" fmla="*/ 49 h 321"/>
                  <a:gd name="T18" fmla="*/ 60 w 122"/>
                  <a:gd name="T19" fmla="*/ 46 h 321"/>
                  <a:gd name="T20" fmla="*/ 80 w 122"/>
                  <a:gd name="T21" fmla="*/ 39 h 321"/>
                  <a:gd name="T22" fmla="*/ 105 w 122"/>
                  <a:gd name="T23" fmla="*/ 13 h 321"/>
                  <a:gd name="T24" fmla="*/ 115 w 122"/>
                  <a:gd name="T25" fmla="*/ 0 h 321"/>
                  <a:gd name="T26" fmla="*/ 115 w 122"/>
                  <a:gd name="T27" fmla="*/ 1 h 321"/>
                  <a:gd name="T28" fmla="*/ 121 w 122"/>
                  <a:gd name="T29" fmla="*/ 7 h 321"/>
                  <a:gd name="T30" fmla="*/ 121 w 122"/>
                  <a:gd name="T31" fmla="*/ 10 h 321"/>
                  <a:gd name="T32" fmla="*/ 122 w 122"/>
                  <a:gd name="T33" fmla="*/ 11 h 321"/>
                  <a:gd name="T34" fmla="*/ 117 w 122"/>
                  <a:gd name="T35" fmla="*/ 36 h 321"/>
                  <a:gd name="T36" fmla="*/ 112 w 122"/>
                  <a:gd name="T37" fmla="*/ 70 h 321"/>
                  <a:gd name="T38" fmla="*/ 105 w 122"/>
                  <a:gd name="T39" fmla="*/ 92 h 321"/>
                  <a:gd name="T40" fmla="*/ 98 w 122"/>
                  <a:gd name="T41" fmla="*/ 121 h 321"/>
                  <a:gd name="T42" fmla="*/ 95 w 122"/>
                  <a:gd name="T43" fmla="*/ 117 h 321"/>
                  <a:gd name="T44" fmla="*/ 77 w 122"/>
                  <a:gd name="T45" fmla="*/ 94 h 321"/>
                  <a:gd name="T46" fmla="*/ 73 w 122"/>
                  <a:gd name="T47" fmla="*/ 78 h 321"/>
                  <a:gd name="T48" fmla="*/ 78 w 122"/>
                  <a:gd name="T49" fmla="*/ 70 h 321"/>
                  <a:gd name="T50" fmla="*/ 63 w 122"/>
                  <a:gd name="T51" fmla="*/ 51 h 321"/>
                  <a:gd name="T52" fmla="*/ 53 w 122"/>
                  <a:gd name="T53" fmla="*/ 49 h 321"/>
                  <a:gd name="T54" fmla="*/ 32 w 122"/>
                  <a:gd name="T55" fmla="*/ 65 h 321"/>
                  <a:gd name="T56" fmla="*/ 51 w 122"/>
                  <a:gd name="T57" fmla="*/ 86 h 321"/>
                  <a:gd name="T58" fmla="*/ 53 w 122"/>
                  <a:gd name="T59" fmla="*/ 98 h 321"/>
                  <a:gd name="T60" fmla="*/ 40 w 122"/>
                  <a:gd name="T61" fmla="*/ 132 h 321"/>
                  <a:gd name="T62" fmla="*/ 42 w 122"/>
                  <a:gd name="T63" fmla="*/ 214 h 321"/>
                  <a:gd name="T64" fmla="*/ 44 w 122"/>
                  <a:gd name="T65" fmla="*/ 273 h 321"/>
                  <a:gd name="T66" fmla="*/ 33 w 122"/>
                  <a:gd name="T67" fmla="*/ 321 h 321"/>
                  <a:gd name="T68" fmla="*/ 29 w 122"/>
                  <a:gd name="T69" fmla="*/ 302 h 321"/>
                  <a:gd name="T70" fmla="*/ 13 w 122"/>
                  <a:gd name="T71" fmla="*/ 210 h 321"/>
                  <a:gd name="T72" fmla="*/ 1 w 122"/>
                  <a:gd name="T73" fmla="*/ 102 h 321"/>
                  <a:gd name="T74" fmla="*/ 1 w 122"/>
                  <a:gd name="T75" fmla="*/ 43 h 321"/>
                  <a:gd name="T76" fmla="*/ 2 w 122"/>
                  <a:gd name="T77" fmla="*/ 26 h 321"/>
                  <a:gd name="T78" fmla="*/ 2 w 122"/>
                  <a:gd name="T79" fmla="*/ 18 h 3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2"/>
                  <a:gd name="T121" fmla="*/ 0 h 321"/>
                  <a:gd name="T122" fmla="*/ 122 w 122"/>
                  <a:gd name="T123" fmla="*/ 321 h 3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2" h="321">
                    <a:moveTo>
                      <a:pt x="2" y="18"/>
                    </a:moveTo>
                    <a:cubicBezTo>
                      <a:pt x="4" y="15"/>
                      <a:pt x="6" y="12"/>
                      <a:pt x="7" y="9"/>
                    </a:cubicBezTo>
                    <a:cubicBezTo>
                      <a:pt x="8" y="6"/>
                      <a:pt x="8" y="4"/>
                      <a:pt x="9" y="2"/>
                    </a:cubicBezTo>
                    <a:cubicBezTo>
                      <a:pt x="9" y="3"/>
                      <a:pt x="10" y="6"/>
                      <a:pt x="10" y="11"/>
                    </a:cubicBezTo>
                    <a:cubicBezTo>
                      <a:pt x="10" y="23"/>
                      <a:pt x="34" y="41"/>
                      <a:pt x="39" y="43"/>
                    </a:cubicBezTo>
                    <a:cubicBezTo>
                      <a:pt x="42" y="44"/>
                      <a:pt x="48" y="46"/>
                      <a:pt x="53" y="47"/>
                    </a:cubicBezTo>
                    <a:cubicBezTo>
                      <a:pt x="54" y="47"/>
                      <a:pt x="54" y="47"/>
                      <a:pt x="54" y="47"/>
                    </a:cubicBezTo>
                    <a:cubicBezTo>
                      <a:pt x="54" y="48"/>
                      <a:pt x="54" y="48"/>
                      <a:pt x="54" y="48"/>
                    </a:cubicBezTo>
                    <a:cubicBezTo>
                      <a:pt x="56" y="48"/>
                      <a:pt x="57" y="49"/>
                      <a:pt x="57" y="49"/>
                    </a:cubicBezTo>
                    <a:cubicBezTo>
                      <a:pt x="57" y="49"/>
                      <a:pt x="57" y="49"/>
                      <a:pt x="60" y="46"/>
                    </a:cubicBezTo>
                    <a:cubicBezTo>
                      <a:pt x="63" y="44"/>
                      <a:pt x="76" y="43"/>
                      <a:pt x="80" y="39"/>
                    </a:cubicBezTo>
                    <a:cubicBezTo>
                      <a:pt x="84" y="35"/>
                      <a:pt x="99" y="17"/>
                      <a:pt x="105" y="13"/>
                    </a:cubicBezTo>
                    <a:cubicBezTo>
                      <a:pt x="109" y="11"/>
                      <a:pt x="113" y="5"/>
                      <a:pt x="115" y="0"/>
                    </a:cubicBezTo>
                    <a:cubicBezTo>
                      <a:pt x="115" y="1"/>
                      <a:pt x="115" y="1"/>
                      <a:pt x="115" y="1"/>
                    </a:cubicBezTo>
                    <a:cubicBezTo>
                      <a:pt x="115" y="1"/>
                      <a:pt x="121" y="5"/>
                      <a:pt x="121" y="7"/>
                    </a:cubicBezTo>
                    <a:cubicBezTo>
                      <a:pt x="121" y="10"/>
                      <a:pt x="121" y="10"/>
                      <a:pt x="121" y="10"/>
                    </a:cubicBezTo>
                    <a:cubicBezTo>
                      <a:pt x="121" y="10"/>
                      <a:pt x="122" y="10"/>
                      <a:pt x="122" y="11"/>
                    </a:cubicBezTo>
                    <a:cubicBezTo>
                      <a:pt x="122" y="22"/>
                      <a:pt x="122" y="26"/>
                      <a:pt x="117" y="36"/>
                    </a:cubicBezTo>
                    <a:cubicBezTo>
                      <a:pt x="111" y="47"/>
                      <a:pt x="113" y="65"/>
                      <a:pt x="112" y="70"/>
                    </a:cubicBezTo>
                    <a:cubicBezTo>
                      <a:pt x="112" y="75"/>
                      <a:pt x="105" y="86"/>
                      <a:pt x="105" y="92"/>
                    </a:cubicBezTo>
                    <a:cubicBezTo>
                      <a:pt x="105" y="98"/>
                      <a:pt x="98" y="121"/>
                      <a:pt x="98" y="121"/>
                    </a:cubicBezTo>
                    <a:cubicBezTo>
                      <a:pt x="98" y="121"/>
                      <a:pt x="98" y="121"/>
                      <a:pt x="95" y="117"/>
                    </a:cubicBezTo>
                    <a:cubicBezTo>
                      <a:pt x="92" y="113"/>
                      <a:pt x="77" y="94"/>
                      <a:pt x="77" y="94"/>
                    </a:cubicBezTo>
                    <a:cubicBezTo>
                      <a:pt x="77" y="94"/>
                      <a:pt x="73" y="79"/>
                      <a:pt x="73" y="78"/>
                    </a:cubicBezTo>
                    <a:cubicBezTo>
                      <a:pt x="73" y="77"/>
                      <a:pt x="75" y="73"/>
                      <a:pt x="78" y="70"/>
                    </a:cubicBezTo>
                    <a:cubicBezTo>
                      <a:pt x="63" y="51"/>
                      <a:pt x="63" y="51"/>
                      <a:pt x="63" y="51"/>
                    </a:cubicBezTo>
                    <a:cubicBezTo>
                      <a:pt x="59" y="49"/>
                      <a:pt x="55" y="49"/>
                      <a:pt x="53" y="49"/>
                    </a:cubicBezTo>
                    <a:cubicBezTo>
                      <a:pt x="32" y="65"/>
                      <a:pt x="32" y="65"/>
                      <a:pt x="32" y="65"/>
                    </a:cubicBezTo>
                    <a:cubicBezTo>
                      <a:pt x="38" y="71"/>
                      <a:pt x="51" y="86"/>
                      <a:pt x="51" y="86"/>
                    </a:cubicBezTo>
                    <a:cubicBezTo>
                      <a:pt x="53" y="98"/>
                      <a:pt x="53" y="98"/>
                      <a:pt x="53" y="98"/>
                    </a:cubicBezTo>
                    <a:cubicBezTo>
                      <a:pt x="53" y="98"/>
                      <a:pt x="45" y="114"/>
                      <a:pt x="40" y="132"/>
                    </a:cubicBezTo>
                    <a:cubicBezTo>
                      <a:pt x="35" y="150"/>
                      <a:pt x="39" y="197"/>
                      <a:pt x="42" y="214"/>
                    </a:cubicBezTo>
                    <a:cubicBezTo>
                      <a:pt x="45" y="230"/>
                      <a:pt x="46" y="256"/>
                      <a:pt x="44" y="273"/>
                    </a:cubicBezTo>
                    <a:cubicBezTo>
                      <a:pt x="41" y="290"/>
                      <a:pt x="33" y="321"/>
                      <a:pt x="33" y="321"/>
                    </a:cubicBezTo>
                    <a:cubicBezTo>
                      <a:pt x="33" y="321"/>
                      <a:pt x="32" y="318"/>
                      <a:pt x="29" y="302"/>
                    </a:cubicBezTo>
                    <a:cubicBezTo>
                      <a:pt x="27" y="287"/>
                      <a:pt x="17" y="226"/>
                      <a:pt x="13" y="210"/>
                    </a:cubicBezTo>
                    <a:cubicBezTo>
                      <a:pt x="10" y="194"/>
                      <a:pt x="2" y="117"/>
                      <a:pt x="1" y="102"/>
                    </a:cubicBezTo>
                    <a:cubicBezTo>
                      <a:pt x="1" y="88"/>
                      <a:pt x="0" y="48"/>
                      <a:pt x="1" y="43"/>
                    </a:cubicBezTo>
                    <a:cubicBezTo>
                      <a:pt x="2" y="37"/>
                      <a:pt x="5" y="32"/>
                      <a:pt x="2" y="26"/>
                    </a:cubicBezTo>
                    <a:cubicBezTo>
                      <a:pt x="1" y="23"/>
                      <a:pt x="2" y="21"/>
                      <a:pt x="2" y="18"/>
                    </a:cubicBezTo>
                    <a:close/>
                  </a:path>
                </a:pathLst>
              </a:custGeom>
              <a:solidFill>
                <a:schemeClr val="bg1"/>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grpSp>
        <p:sp>
          <p:nvSpPr>
            <p:cNvPr id="48" name="Freeform 30"/>
            <p:cNvSpPr>
              <a:spLocks/>
            </p:cNvSpPr>
            <p:nvPr/>
          </p:nvSpPr>
          <p:spPr bwMode="auto">
            <a:xfrm>
              <a:off x="7907511" y="1054522"/>
              <a:ext cx="484187" cy="1465262"/>
            </a:xfrm>
            <a:custGeom>
              <a:avLst/>
              <a:gdLst>
                <a:gd name="T0" fmla="*/ 190 w 330"/>
                <a:gd name="T1" fmla="*/ 37 h 995"/>
                <a:gd name="T2" fmla="*/ 171 w 330"/>
                <a:gd name="T3" fmla="*/ 11 h 995"/>
                <a:gd name="T4" fmla="*/ 155 w 330"/>
                <a:gd name="T5" fmla="*/ 4 h 995"/>
                <a:gd name="T6" fmla="*/ 145 w 330"/>
                <a:gd name="T7" fmla="*/ 1 h 995"/>
                <a:gd name="T8" fmla="*/ 134 w 330"/>
                <a:gd name="T9" fmla="*/ 2 h 995"/>
                <a:gd name="T10" fmla="*/ 119 w 330"/>
                <a:gd name="T11" fmla="*/ 10 h 995"/>
                <a:gd name="T12" fmla="*/ 100 w 330"/>
                <a:gd name="T13" fmla="*/ 52 h 995"/>
                <a:gd name="T14" fmla="*/ 103 w 330"/>
                <a:gd name="T15" fmla="*/ 82 h 995"/>
                <a:gd name="T16" fmla="*/ 103 w 330"/>
                <a:gd name="T17" fmla="*/ 111 h 995"/>
                <a:gd name="T18" fmla="*/ 112 w 330"/>
                <a:gd name="T19" fmla="*/ 115 h 995"/>
                <a:gd name="T20" fmla="*/ 121 w 330"/>
                <a:gd name="T21" fmla="*/ 151 h 995"/>
                <a:gd name="T22" fmla="*/ 118 w 330"/>
                <a:gd name="T23" fmla="*/ 160 h 995"/>
                <a:gd name="T24" fmla="*/ 28 w 330"/>
                <a:gd name="T25" fmla="*/ 205 h 995"/>
                <a:gd name="T26" fmla="*/ 8 w 330"/>
                <a:gd name="T27" fmla="*/ 343 h 995"/>
                <a:gd name="T28" fmla="*/ 10 w 330"/>
                <a:gd name="T29" fmla="*/ 443 h 995"/>
                <a:gd name="T30" fmla="*/ 40 w 330"/>
                <a:gd name="T31" fmla="*/ 515 h 995"/>
                <a:gd name="T32" fmla="*/ 45 w 330"/>
                <a:gd name="T33" fmla="*/ 507 h 995"/>
                <a:gd name="T34" fmla="*/ 52 w 330"/>
                <a:gd name="T35" fmla="*/ 589 h 995"/>
                <a:gd name="T36" fmla="*/ 54 w 330"/>
                <a:gd name="T37" fmla="*/ 684 h 995"/>
                <a:gd name="T38" fmla="*/ 52 w 330"/>
                <a:gd name="T39" fmla="*/ 766 h 995"/>
                <a:gd name="T40" fmla="*/ 53 w 330"/>
                <a:gd name="T41" fmla="*/ 855 h 995"/>
                <a:gd name="T42" fmla="*/ 36 w 330"/>
                <a:gd name="T43" fmla="*/ 911 h 995"/>
                <a:gd name="T44" fmla="*/ 22 w 330"/>
                <a:gd name="T45" fmla="*/ 957 h 995"/>
                <a:gd name="T46" fmla="*/ 54 w 330"/>
                <a:gd name="T47" fmla="*/ 990 h 995"/>
                <a:gd name="T48" fmla="*/ 93 w 330"/>
                <a:gd name="T49" fmla="*/ 940 h 995"/>
                <a:gd name="T50" fmla="*/ 107 w 330"/>
                <a:gd name="T51" fmla="*/ 917 h 995"/>
                <a:gd name="T52" fmla="*/ 109 w 330"/>
                <a:gd name="T53" fmla="*/ 885 h 995"/>
                <a:gd name="T54" fmla="*/ 111 w 330"/>
                <a:gd name="T55" fmla="*/ 837 h 995"/>
                <a:gd name="T56" fmla="*/ 118 w 330"/>
                <a:gd name="T57" fmla="*/ 749 h 995"/>
                <a:gd name="T58" fmla="*/ 134 w 330"/>
                <a:gd name="T59" fmla="*/ 695 h 995"/>
                <a:gd name="T60" fmla="*/ 152 w 330"/>
                <a:gd name="T61" fmla="*/ 618 h 995"/>
                <a:gd name="T62" fmla="*/ 167 w 330"/>
                <a:gd name="T63" fmla="*/ 580 h 995"/>
                <a:gd name="T64" fmla="*/ 182 w 330"/>
                <a:gd name="T65" fmla="*/ 628 h 995"/>
                <a:gd name="T66" fmla="*/ 193 w 330"/>
                <a:gd name="T67" fmla="*/ 710 h 995"/>
                <a:gd name="T68" fmla="*/ 191 w 330"/>
                <a:gd name="T69" fmla="*/ 766 h 995"/>
                <a:gd name="T70" fmla="*/ 173 w 330"/>
                <a:gd name="T71" fmla="*/ 845 h 995"/>
                <a:gd name="T72" fmla="*/ 179 w 330"/>
                <a:gd name="T73" fmla="*/ 910 h 995"/>
                <a:gd name="T74" fmla="*/ 188 w 330"/>
                <a:gd name="T75" fmla="*/ 928 h 995"/>
                <a:gd name="T76" fmla="*/ 210 w 330"/>
                <a:gd name="T77" fmla="*/ 982 h 995"/>
                <a:gd name="T78" fmla="*/ 254 w 330"/>
                <a:gd name="T79" fmla="*/ 956 h 995"/>
                <a:gd name="T80" fmla="*/ 245 w 330"/>
                <a:gd name="T81" fmla="*/ 902 h 995"/>
                <a:gd name="T82" fmla="*/ 236 w 330"/>
                <a:gd name="T83" fmla="*/ 884 h 995"/>
                <a:gd name="T84" fmla="*/ 253 w 330"/>
                <a:gd name="T85" fmla="*/ 810 h 995"/>
                <a:gd name="T86" fmla="*/ 265 w 330"/>
                <a:gd name="T87" fmla="*/ 679 h 995"/>
                <a:gd name="T88" fmla="*/ 285 w 330"/>
                <a:gd name="T89" fmla="*/ 525 h 995"/>
                <a:gd name="T90" fmla="*/ 288 w 330"/>
                <a:gd name="T91" fmla="*/ 516 h 995"/>
                <a:gd name="T92" fmla="*/ 301 w 330"/>
                <a:gd name="T93" fmla="*/ 494 h 995"/>
                <a:gd name="T94" fmla="*/ 329 w 330"/>
                <a:gd name="T95" fmla="*/ 438 h 995"/>
                <a:gd name="T96" fmla="*/ 316 w 330"/>
                <a:gd name="T97" fmla="*/ 310 h 995"/>
                <a:gd name="T98" fmla="*/ 289 w 330"/>
                <a:gd name="T99" fmla="*/ 203 h 995"/>
                <a:gd name="T100" fmla="*/ 213 w 330"/>
                <a:gd name="T101" fmla="*/ 167 h 995"/>
                <a:gd name="T102" fmla="*/ 188 w 330"/>
                <a:gd name="T103" fmla="*/ 145 h 995"/>
                <a:gd name="T104" fmla="*/ 193 w 330"/>
                <a:gd name="T105" fmla="*/ 108 h 995"/>
                <a:gd name="T106" fmla="*/ 202 w 330"/>
                <a:gd name="T107" fmla="*/ 76 h 99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30"/>
                <a:gd name="T163" fmla="*/ 0 h 995"/>
                <a:gd name="T164" fmla="*/ 330 w 330"/>
                <a:gd name="T165" fmla="*/ 995 h 99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30" h="995">
                  <a:moveTo>
                    <a:pt x="196" y="71"/>
                  </a:moveTo>
                  <a:cubicBezTo>
                    <a:pt x="196" y="71"/>
                    <a:pt x="193" y="41"/>
                    <a:pt x="190" y="37"/>
                  </a:cubicBezTo>
                  <a:cubicBezTo>
                    <a:pt x="188" y="33"/>
                    <a:pt x="187" y="31"/>
                    <a:pt x="183" y="24"/>
                  </a:cubicBezTo>
                  <a:cubicBezTo>
                    <a:pt x="178" y="18"/>
                    <a:pt x="175" y="14"/>
                    <a:pt x="171" y="11"/>
                  </a:cubicBezTo>
                  <a:cubicBezTo>
                    <a:pt x="167" y="8"/>
                    <a:pt x="167" y="7"/>
                    <a:pt x="163" y="5"/>
                  </a:cubicBezTo>
                  <a:cubicBezTo>
                    <a:pt x="159" y="4"/>
                    <a:pt x="157" y="3"/>
                    <a:pt x="155" y="4"/>
                  </a:cubicBezTo>
                  <a:cubicBezTo>
                    <a:pt x="153" y="4"/>
                    <a:pt x="153" y="4"/>
                    <a:pt x="150" y="4"/>
                  </a:cubicBezTo>
                  <a:cubicBezTo>
                    <a:pt x="148" y="3"/>
                    <a:pt x="146" y="1"/>
                    <a:pt x="145" y="1"/>
                  </a:cubicBezTo>
                  <a:cubicBezTo>
                    <a:pt x="143" y="2"/>
                    <a:pt x="142" y="2"/>
                    <a:pt x="140" y="2"/>
                  </a:cubicBezTo>
                  <a:cubicBezTo>
                    <a:pt x="138" y="2"/>
                    <a:pt x="137" y="2"/>
                    <a:pt x="134" y="2"/>
                  </a:cubicBezTo>
                  <a:cubicBezTo>
                    <a:pt x="131" y="3"/>
                    <a:pt x="130" y="0"/>
                    <a:pt x="127" y="4"/>
                  </a:cubicBezTo>
                  <a:cubicBezTo>
                    <a:pt x="124" y="7"/>
                    <a:pt x="122" y="8"/>
                    <a:pt x="119" y="10"/>
                  </a:cubicBezTo>
                  <a:cubicBezTo>
                    <a:pt x="116" y="12"/>
                    <a:pt x="115" y="13"/>
                    <a:pt x="113" y="15"/>
                  </a:cubicBezTo>
                  <a:cubicBezTo>
                    <a:pt x="112" y="18"/>
                    <a:pt x="100" y="45"/>
                    <a:pt x="100" y="52"/>
                  </a:cubicBezTo>
                  <a:cubicBezTo>
                    <a:pt x="100" y="60"/>
                    <a:pt x="100" y="67"/>
                    <a:pt x="101" y="75"/>
                  </a:cubicBezTo>
                  <a:cubicBezTo>
                    <a:pt x="103" y="82"/>
                    <a:pt x="103" y="82"/>
                    <a:pt x="103" y="82"/>
                  </a:cubicBezTo>
                  <a:cubicBezTo>
                    <a:pt x="103" y="82"/>
                    <a:pt x="98" y="83"/>
                    <a:pt x="98" y="91"/>
                  </a:cubicBezTo>
                  <a:cubicBezTo>
                    <a:pt x="99" y="99"/>
                    <a:pt x="102" y="107"/>
                    <a:pt x="103" y="111"/>
                  </a:cubicBezTo>
                  <a:cubicBezTo>
                    <a:pt x="103" y="115"/>
                    <a:pt x="106" y="118"/>
                    <a:pt x="109" y="116"/>
                  </a:cubicBezTo>
                  <a:cubicBezTo>
                    <a:pt x="112" y="115"/>
                    <a:pt x="112" y="115"/>
                    <a:pt x="112" y="115"/>
                  </a:cubicBezTo>
                  <a:cubicBezTo>
                    <a:pt x="112" y="115"/>
                    <a:pt x="120" y="140"/>
                    <a:pt x="120" y="145"/>
                  </a:cubicBezTo>
                  <a:cubicBezTo>
                    <a:pt x="120" y="149"/>
                    <a:pt x="121" y="151"/>
                    <a:pt x="121" y="151"/>
                  </a:cubicBezTo>
                  <a:cubicBezTo>
                    <a:pt x="121" y="151"/>
                    <a:pt x="118" y="157"/>
                    <a:pt x="118" y="159"/>
                  </a:cubicBezTo>
                  <a:cubicBezTo>
                    <a:pt x="118" y="160"/>
                    <a:pt x="118" y="160"/>
                    <a:pt x="118" y="160"/>
                  </a:cubicBezTo>
                  <a:cubicBezTo>
                    <a:pt x="118" y="160"/>
                    <a:pt x="107" y="172"/>
                    <a:pt x="101" y="176"/>
                  </a:cubicBezTo>
                  <a:cubicBezTo>
                    <a:pt x="95" y="179"/>
                    <a:pt x="28" y="198"/>
                    <a:pt x="28" y="205"/>
                  </a:cubicBezTo>
                  <a:cubicBezTo>
                    <a:pt x="27" y="211"/>
                    <a:pt x="23" y="254"/>
                    <a:pt x="17" y="273"/>
                  </a:cubicBezTo>
                  <a:cubicBezTo>
                    <a:pt x="11" y="293"/>
                    <a:pt x="11" y="325"/>
                    <a:pt x="8" y="343"/>
                  </a:cubicBezTo>
                  <a:cubicBezTo>
                    <a:pt x="5" y="362"/>
                    <a:pt x="0" y="397"/>
                    <a:pt x="4" y="409"/>
                  </a:cubicBezTo>
                  <a:cubicBezTo>
                    <a:pt x="8" y="421"/>
                    <a:pt x="9" y="432"/>
                    <a:pt x="10" y="443"/>
                  </a:cubicBezTo>
                  <a:cubicBezTo>
                    <a:pt x="11" y="454"/>
                    <a:pt x="22" y="494"/>
                    <a:pt x="30" y="504"/>
                  </a:cubicBezTo>
                  <a:cubicBezTo>
                    <a:pt x="39" y="514"/>
                    <a:pt x="40" y="515"/>
                    <a:pt x="40" y="515"/>
                  </a:cubicBezTo>
                  <a:cubicBezTo>
                    <a:pt x="40" y="515"/>
                    <a:pt x="39" y="508"/>
                    <a:pt x="42" y="508"/>
                  </a:cubicBezTo>
                  <a:cubicBezTo>
                    <a:pt x="45" y="507"/>
                    <a:pt x="45" y="507"/>
                    <a:pt x="45" y="507"/>
                  </a:cubicBezTo>
                  <a:cubicBezTo>
                    <a:pt x="45" y="507"/>
                    <a:pt x="47" y="514"/>
                    <a:pt x="48" y="521"/>
                  </a:cubicBezTo>
                  <a:cubicBezTo>
                    <a:pt x="48" y="528"/>
                    <a:pt x="52" y="570"/>
                    <a:pt x="52" y="589"/>
                  </a:cubicBezTo>
                  <a:cubicBezTo>
                    <a:pt x="51" y="608"/>
                    <a:pt x="55" y="624"/>
                    <a:pt x="53" y="641"/>
                  </a:cubicBezTo>
                  <a:cubicBezTo>
                    <a:pt x="52" y="659"/>
                    <a:pt x="50" y="672"/>
                    <a:pt x="54" y="684"/>
                  </a:cubicBezTo>
                  <a:cubicBezTo>
                    <a:pt x="57" y="697"/>
                    <a:pt x="60" y="713"/>
                    <a:pt x="56" y="730"/>
                  </a:cubicBezTo>
                  <a:cubicBezTo>
                    <a:pt x="52" y="747"/>
                    <a:pt x="51" y="759"/>
                    <a:pt x="52" y="766"/>
                  </a:cubicBezTo>
                  <a:cubicBezTo>
                    <a:pt x="53" y="774"/>
                    <a:pt x="49" y="801"/>
                    <a:pt x="52" y="813"/>
                  </a:cubicBezTo>
                  <a:cubicBezTo>
                    <a:pt x="55" y="826"/>
                    <a:pt x="57" y="847"/>
                    <a:pt x="53" y="855"/>
                  </a:cubicBezTo>
                  <a:cubicBezTo>
                    <a:pt x="48" y="862"/>
                    <a:pt x="41" y="878"/>
                    <a:pt x="38" y="885"/>
                  </a:cubicBezTo>
                  <a:cubicBezTo>
                    <a:pt x="36" y="892"/>
                    <a:pt x="33" y="904"/>
                    <a:pt x="36" y="911"/>
                  </a:cubicBezTo>
                  <a:cubicBezTo>
                    <a:pt x="40" y="918"/>
                    <a:pt x="40" y="918"/>
                    <a:pt x="40" y="918"/>
                  </a:cubicBezTo>
                  <a:cubicBezTo>
                    <a:pt x="40" y="918"/>
                    <a:pt x="28" y="949"/>
                    <a:pt x="22" y="957"/>
                  </a:cubicBezTo>
                  <a:cubicBezTo>
                    <a:pt x="16" y="965"/>
                    <a:pt x="13" y="982"/>
                    <a:pt x="16" y="988"/>
                  </a:cubicBezTo>
                  <a:cubicBezTo>
                    <a:pt x="20" y="993"/>
                    <a:pt x="45" y="995"/>
                    <a:pt x="54" y="990"/>
                  </a:cubicBezTo>
                  <a:cubicBezTo>
                    <a:pt x="62" y="984"/>
                    <a:pt x="71" y="976"/>
                    <a:pt x="75" y="965"/>
                  </a:cubicBezTo>
                  <a:cubicBezTo>
                    <a:pt x="79" y="954"/>
                    <a:pt x="84" y="948"/>
                    <a:pt x="93" y="940"/>
                  </a:cubicBezTo>
                  <a:cubicBezTo>
                    <a:pt x="101" y="932"/>
                    <a:pt x="107" y="930"/>
                    <a:pt x="107" y="924"/>
                  </a:cubicBezTo>
                  <a:cubicBezTo>
                    <a:pt x="107" y="917"/>
                    <a:pt x="107" y="917"/>
                    <a:pt x="107" y="917"/>
                  </a:cubicBezTo>
                  <a:cubicBezTo>
                    <a:pt x="107" y="917"/>
                    <a:pt x="111" y="905"/>
                    <a:pt x="110" y="900"/>
                  </a:cubicBezTo>
                  <a:cubicBezTo>
                    <a:pt x="110" y="896"/>
                    <a:pt x="105" y="890"/>
                    <a:pt x="109" y="885"/>
                  </a:cubicBezTo>
                  <a:cubicBezTo>
                    <a:pt x="114" y="880"/>
                    <a:pt x="116" y="880"/>
                    <a:pt x="115" y="874"/>
                  </a:cubicBezTo>
                  <a:cubicBezTo>
                    <a:pt x="113" y="868"/>
                    <a:pt x="112" y="853"/>
                    <a:pt x="111" y="837"/>
                  </a:cubicBezTo>
                  <a:cubicBezTo>
                    <a:pt x="111" y="820"/>
                    <a:pt x="114" y="784"/>
                    <a:pt x="118" y="771"/>
                  </a:cubicBezTo>
                  <a:cubicBezTo>
                    <a:pt x="122" y="758"/>
                    <a:pt x="115" y="761"/>
                    <a:pt x="118" y="749"/>
                  </a:cubicBezTo>
                  <a:cubicBezTo>
                    <a:pt x="121" y="736"/>
                    <a:pt x="124" y="737"/>
                    <a:pt x="128" y="729"/>
                  </a:cubicBezTo>
                  <a:cubicBezTo>
                    <a:pt x="133" y="721"/>
                    <a:pt x="129" y="706"/>
                    <a:pt x="134" y="695"/>
                  </a:cubicBezTo>
                  <a:cubicBezTo>
                    <a:pt x="140" y="685"/>
                    <a:pt x="137" y="678"/>
                    <a:pt x="141" y="668"/>
                  </a:cubicBezTo>
                  <a:cubicBezTo>
                    <a:pt x="146" y="659"/>
                    <a:pt x="148" y="627"/>
                    <a:pt x="152" y="618"/>
                  </a:cubicBezTo>
                  <a:cubicBezTo>
                    <a:pt x="155" y="609"/>
                    <a:pt x="164" y="589"/>
                    <a:pt x="164" y="583"/>
                  </a:cubicBezTo>
                  <a:cubicBezTo>
                    <a:pt x="164" y="578"/>
                    <a:pt x="164" y="576"/>
                    <a:pt x="167" y="580"/>
                  </a:cubicBezTo>
                  <a:cubicBezTo>
                    <a:pt x="169" y="585"/>
                    <a:pt x="171" y="578"/>
                    <a:pt x="174" y="594"/>
                  </a:cubicBezTo>
                  <a:cubicBezTo>
                    <a:pt x="176" y="609"/>
                    <a:pt x="180" y="616"/>
                    <a:pt x="182" y="628"/>
                  </a:cubicBezTo>
                  <a:cubicBezTo>
                    <a:pt x="183" y="641"/>
                    <a:pt x="182" y="676"/>
                    <a:pt x="188" y="688"/>
                  </a:cubicBezTo>
                  <a:cubicBezTo>
                    <a:pt x="194" y="700"/>
                    <a:pt x="193" y="702"/>
                    <a:pt x="193" y="710"/>
                  </a:cubicBezTo>
                  <a:cubicBezTo>
                    <a:pt x="193" y="717"/>
                    <a:pt x="194" y="720"/>
                    <a:pt x="195" y="726"/>
                  </a:cubicBezTo>
                  <a:cubicBezTo>
                    <a:pt x="196" y="733"/>
                    <a:pt x="197" y="755"/>
                    <a:pt x="191" y="766"/>
                  </a:cubicBezTo>
                  <a:cubicBezTo>
                    <a:pt x="186" y="777"/>
                    <a:pt x="182" y="783"/>
                    <a:pt x="179" y="794"/>
                  </a:cubicBezTo>
                  <a:cubicBezTo>
                    <a:pt x="176" y="804"/>
                    <a:pt x="175" y="831"/>
                    <a:pt x="173" y="845"/>
                  </a:cubicBezTo>
                  <a:cubicBezTo>
                    <a:pt x="172" y="859"/>
                    <a:pt x="168" y="871"/>
                    <a:pt x="173" y="884"/>
                  </a:cubicBezTo>
                  <a:cubicBezTo>
                    <a:pt x="177" y="897"/>
                    <a:pt x="175" y="905"/>
                    <a:pt x="179" y="910"/>
                  </a:cubicBezTo>
                  <a:cubicBezTo>
                    <a:pt x="182" y="914"/>
                    <a:pt x="184" y="917"/>
                    <a:pt x="184" y="917"/>
                  </a:cubicBezTo>
                  <a:cubicBezTo>
                    <a:pt x="184" y="917"/>
                    <a:pt x="184" y="922"/>
                    <a:pt x="188" y="928"/>
                  </a:cubicBezTo>
                  <a:cubicBezTo>
                    <a:pt x="192" y="934"/>
                    <a:pt x="194" y="937"/>
                    <a:pt x="195" y="946"/>
                  </a:cubicBezTo>
                  <a:cubicBezTo>
                    <a:pt x="197" y="954"/>
                    <a:pt x="197" y="976"/>
                    <a:pt x="210" y="982"/>
                  </a:cubicBezTo>
                  <a:cubicBezTo>
                    <a:pt x="223" y="988"/>
                    <a:pt x="233" y="988"/>
                    <a:pt x="240" y="985"/>
                  </a:cubicBezTo>
                  <a:cubicBezTo>
                    <a:pt x="247" y="981"/>
                    <a:pt x="259" y="974"/>
                    <a:pt x="254" y="956"/>
                  </a:cubicBezTo>
                  <a:cubicBezTo>
                    <a:pt x="249" y="937"/>
                    <a:pt x="237" y="916"/>
                    <a:pt x="237" y="916"/>
                  </a:cubicBezTo>
                  <a:cubicBezTo>
                    <a:pt x="237" y="916"/>
                    <a:pt x="245" y="903"/>
                    <a:pt x="245" y="902"/>
                  </a:cubicBezTo>
                  <a:cubicBezTo>
                    <a:pt x="246" y="900"/>
                    <a:pt x="248" y="899"/>
                    <a:pt x="245" y="895"/>
                  </a:cubicBezTo>
                  <a:cubicBezTo>
                    <a:pt x="242" y="890"/>
                    <a:pt x="241" y="891"/>
                    <a:pt x="236" y="884"/>
                  </a:cubicBezTo>
                  <a:cubicBezTo>
                    <a:pt x="231" y="877"/>
                    <a:pt x="229" y="875"/>
                    <a:pt x="234" y="867"/>
                  </a:cubicBezTo>
                  <a:cubicBezTo>
                    <a:pt x="238" y="860"/>
                    <a:pt x="253" y="836"/>
                    <a:pt x="253" y="810"/>
                  </a:cubicBezTo>
                  <a:cubicBezTo>
                    <a:pt x="252" y="785"/>
                    <a:pt x="251" y="789"/>
                    <a:pt x="254" y="772"/>
                  </a:cubicBezTo>
                  <a:cubicBezTo>
                    <a:pt x="258" y="755"/>
                    <a:pt x="263" y="691"/>
                    <a:pt x="265" y="679"/>
                  </a:cubicBezTo>
                  <a:cubicBezTo>
                    <a:pt x="267" y="666"/>
                    <a:pt x="285" y="594"/>
                    <a:pt x="283" y="563"/>
                  </a:cubicBezTo>
                  <a:cubicBezTo>
                    <a:pt x="281" y="531"/>
                    <a:pt x="285" y="525"/>
                    <a:pt x="285" y="525"/>
                  </a:cubicBezTo>
                  <a:cubicBezTo>
                    <a:pt x="292" y="531"/>
                    <a:pt x="292" y="531"/>
                    <a:pt x="292" y="531"/>
                  </a:cubicBezTo>
                  <a:cubicBezTo>
                    <a:pt x="288" y="516"/>
                    <a:pt x="288" y="516"/>
                    <a:pt x="288" y="516"/>
                  </a:cubicBezTo>
                  <a:cubicBezTo>
                    <a:pt x="288" y="516"/>
                    <a:pt x="294" y="512"/>
                    <a:pt x="294" y="508"/>
                  </a:cubicBezTo>
                  <a:cubicBezTo>
                    <a:pt x="294" y="504"/>
                    <a:pt x="301" y="495"/>
                    <a:pt x="301" y="494"/>
                  </a:cubicBezTo>
                  <a:cubicBezTo>
                    <a:pt x="302" y="493"/>
                    <a:pt x="303" y="502"/>
                    <a:pt x="303" y="502"/>
                  </a:cubicBezTo>
                  <a:cubicBezTo>
                    <a:pt x="303" y="502"/>
                    <a:pt x="330" y="448"/>
                    <a:pt x="329" y="438"/>
                  </a:cubicBezTo>
                  <a:cubicBezTo>
                    <a:pt x="329" y="428"/>
                    <a:pt x="328" y="416"/>
                    <a:pt x="328" y="412"/>
                  </a:cubicBezTo>
                  <a:cubicBezTo>
                    <a:pt x="328" y="407"/>
                    <a:pt x="323" y="349"/>
                    <a:pt x="316" y="310"/>
                  </a:cubicBezTo>
                  <a:cubicBezTo>
                    <a:pt x="309" y="271"/>
                    <a:pt x="309" y="263"/>
                    <a:pt x="301" y="241"/>
                  </a:cubicBezTo>
                  <a:cubicBezTo>
                    <a:pt x="294" y="219"/>
                    <a:pt x="289" y="212"/>
                    <a:pt x="289" y="203"/>
                  </a:cubicBezTo>
                  <a:cubicBezTo>
                    <a:pt x="288" y="193"/>
                    <a:pt x="287" y="187"/>
                    <a:pt x="284" y="184"/>
                  </a:cubicBezTo>
                  <a:cubicBezTo>
                    <a:pt x="281" y="181"/>
                    <a:pt x="219" y="171"/>
                    <a:pt x="213" y="167"/>
                  </a:cubicBezTo>
                  <a:cubicBezTo>
                    <a:pt x="206" y="164"/>
                    <a:pt x="198" y="157"/>
                    <a:pt x="195" y="152"/>
                  </a:cubicBezTo>
                  <a:cubicBezTo>
                    <a:pt x="191" y="148"/>
                    <a:pt x="188" y="145"/>
                    <a:pt x="188" y="145"/>
                  </a:cubicBezTo>
                  <a:cubicBezTo>
                    <a:pt x="188" y="145"/>
                    <a:pt x="189" y="135"/>
                    <a:pt x="189" y="123"/>
                  </a:cubicBezTo>
                  <a:cubicBezTo>
                    <a:pt x="189" y="111"/>
                    <a:pt x="190" y="107"/>
                    <a:pt x="193" y="108"/>
                  </a:cubicBezTo>
                  <a:cubicBezTo>
                    <a:pt x="196" y="108"/>
                    <a:pt x="201" y="103"/>
                    <a:pt x="202" y="95"/>
                  </a:cubicBezTo>
                  <a:cubicBezTo>
                    <a:pt x="204" y="86"/>
                    <a:pt x="204" y="79"/>
                    <a:pt x="202" y="76"/>
                  </a:cubicBezTo>
                  <a:cubicBezTo>
                    <a:pt x="200" y="73"/>
                    <a:pt x="196" y="71"/>
                    <a:pt x="196" y="71"/>
                  </a:cubicBezTo>
                  <a:close/>
                </a:path>
              </a:pathLst>
            </a:custGeom>
            <a:solidFill>
              <a:srgbClr val="000000"/>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sp>
          <p:nvSpPr>
            <p:cNvPr id="49" name="Freeform 31"/>
            <p:cNvSpPr>
              <a:spLocks noEditPoints="1"/>
            </p:cNvSpPr>
            <p:nvPr/>
          </p:nvSpPr>
          <p:spPr bwMode="auto">
            <a:xfrm>
              <a:off x="8078961" y="1272009"/>
              <a:ext cx="114300" cy="263525"/>
            </a:xfrm>
            <a:custGeom>
              <a:avLst/>
              <a:gdLst>
                <a:gd name="T0" fmla="*/ 43 w 78"/>
                <a:gd name="T1" fmla="*/ 27 h 181"/>
                <a:gd name="T2" fmla="*/ 43 w 78"/>
                <a:gd name="T3" fmla="*/ 27 h 181"/>
                <a:gd name="T4" fmla="*/ 38 w 78"/>
                <a:gd name="T5" fmla="*/ 27 h 181"/>
                <a:gd name="T6" fmla="*/ 24 w 78"/>
                <a:gd name="T7" fmla="*/ 24 h 181"/>
                <a:gd name="T8" fmla="*/ 4 w 78"/>
                <a:gd name="T9" fmla="*/ 5 h 181"/>
                <a:gd name="T10" fmla="*/ 4 w 78"/>
                <a:gd name="T11" fmla="*/ 5 h 181"/>
                <a:gd name="T12" fmla="*/ 2 w 78"/>
                <a:gd name="T13" fmla="*/ 10 h 181"/>
                <a:gd name="T14" fmla="*/ 1 w 78"/>
                <a:gd name="T15" fmla="*/ 42 h 181"/>
                <a:gd name="T16" fmla="*/ 11 w 78"/>
                <a:gd name="T17" fmla="*/ 109 h 181"/>
                <a:gd name="T18" fmla="*/ 12 w 78"/>
                <a:gd name="T19" fmla="*/ 100 h 181"/>
                <a:gd name="T20" fmla="*/ 27 w 78"/>
                <a:gd name="T21" fmla="*/ 56 h 181"/>
                <a:gd name="T22" fmla="*/ 26 w 78"/>
                <a:gd name="T23" fmla="*/ 38 h 181"/>
                <a:gd name="T24" fmla="*/ 35 w 78"/>
                <a:gd name="T25" fmla="*/ 31 h 181"/>
                <a:gd name="T26" fmla="*/ 38 w 78"/>
                <a:gd name="T27" fmla="*/ 27 h 181"/>
                <a:gd name="T28" fmla="*/ 78 w 78"/>
                <a:gd name="T29" fmla="*/ 6 h 181"/>
                <a:gd name="T30" fmla="*/ 72 w 78"/>
                <a:gd name="T31" fmla="*/ 0 h 181"/>
                <a:gd name="T32" fmla="*/ 61 w 78"/>
                <a:gd name="T33" fmla="*/ 15 h 181"/>
                <a:gd name="T34" fmla="*/ 43 w 78"/>
                <a:gd name="T35" fmla="*/ 27 h 181"/>
                <a:gd name="T36" fmla="*/ 55 w 78"/>
                <a:gd name="T37" fmla="*/ 31 h 181"/>
                <a:gd name="T38" fmla="*/ 63 w 78"/>
                <a:gd name="T39" fmla="*/ 38 h 181"/>
                <a:gd name="T40" fmla="*/ 45 w 78"/>
                <a:gd name="T41" fmla="*/ 48 h 181"/>
                <a:gd name="T42" fmla="*/ 41 w 78"/>
                <a:gd name="T43" fmla="*/ 60 h 181"/>
                <a:gd name="T44" fmla="*/ 56 w 78"/>
                <a:gd name="T45" fmla="*/ 92 h 181"/>
                <a:gd name="T46" fmla="*/ 59 w 78"/>
                <a:gd name="T47" fmla="*/ 169 h 181"/>
                <a:gd name="T48" fmla="*/ 58 w 78"/>
                <a:gd name="T49" fmla="*/ 181 h 181"/>
                <a:gd name="T50" fmla="*/ 70 w 78"/>
                <a:gd name="T51" fmla="*/ 74 h 181"/>
                <a:gd name="T52" fmla="*/ 76 w 78"/>
                <a:gd name="T53" fmla="*/ 21 h 181"/>
                <a:gd name="T54" fmla="*/ 78 w 78"/>
                <a:gd name="T55" fmla="*/ 8 h 181"/>
                <a:gd name="T56" fmla="*/ 78 w 78"/>
                <a:gd name="T57" fmla="*/ 7 h 181"/>
                <a:gd name="T58" fmla="*/ 78 w 78"/>
                <a:gd name="T59" fmla="*/ 6 h 18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8"/>
                <a:gd name="T91" fmla="*/ 0 h 181"/>
                <a:gd name="T92" fmla="*/ 78 w 78"/>
                <a:gd name="T93" fmla="*/ 181 h 18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8" h="181">
                  <a:moveTo>
                    <a:pt x="43" y="27"/>
                  </a:moveTo>
                  <a:cubicBezTo>
                    <a:pt x="43" y="27"/>
                    <a:pt x="43" y="27"/>
                    <a:pt x="43" y="27"/>
                  </a:cubicBezTo>
                  <a:close/>
                  <a:moveTo>
                    <a:pt x="38" y="27"/>
                  </a:moveTo>
                  <a:cubicBezTo>
                    <a:pt x="38" y="27"/>
                    <a:pt x="32" y="28"/>
                    <a:pt x="24" y="24"/>
                  </a:cubicBezTo>
                  <a:cubicBezTo>
                    <a:pt x="19" y="22"/>
                    <a:pt x="10" y="12"/>
                    <a:pt x="4" y="5"/>
                  </a:cubicBezTo>
                  <a:cubicBezTo>
                    <a:pt x="4" y="5"/>
                    <a:pt x="4" y="5"/>
                    <a:pt x="4" y="5"/>
                  </a:cubicBezTo>
                  <a:cubicBezTo>
                    <a:pt x="4" y="5"/>
                    <a:pt x="3" y="8"/>
                    <a:pt x="2" y="10"/>
                  </a:cubicBezTo>
                  <a:cubicBezTo>
                    <a:pt x="3" y="12"/>
                    <a:pt x="2" y="19"/>
                    <a:pt x="1" y="42"/>
                  </a:cubicBezTo>
                  <a:cubicBezTo>
                    <a:pt x="0" y="66"/>
                    <a:pt x="11" y="109"/>
                    <a:pt x="11" y="109"/>
                  </a:cubicBezTo>
                  <a:cubicBezTo>
                    <a:pt x="11" y="109"/>
                    <a:pt x="11" y="109"/>
                    <a:pt x="12" y="100"/>
                  </a:cubicBezTo>
                  <a:cubicBezTo>
                    <a:pt x="12" y="92"/>
                    <a:pt x="25" y="61"/>
                    <a:pt x="27" y="56"/>
                  </a:cubicBezTo>
                  <a:cubicBezTo>
                    <a:pt x="30" y="50"/>
                    <a:pt x="24" y="45"/>
                    <a:pt x="26" y="38"/>
                  </a:cubicBezTo>
                  <a:cubicBezTo>
                    <a:pt x="28" y="31"/>
                    <a:pt x="31" y="31"/>
                    <a:pt x="35" y="31"/>
                  </a:cubicBezTo>
                  <a:cubicBezTo>
                    <a:pt x="39" y="30"/>
                    <a:pt x="38" y="27"/>
                    <a:pt x="38" y="27"/>
                  </a:cubicBezTo>
                  <a:close/>
                  <a:moveTo>
                    <a:pt x="78" y="6"/>
                  </a:moveTo>
                  <a:cubicBezTo>
                    <a:pt x="75" y="3"/>
                    <a:pt x="73" y="1"/>
                    <a:pt x="72" y="0"/>
                  </a:cubicBezTo>
                  <a:cubicBezTo>
                    <a:pt x="70" y="5"/>
                    <a:pt x="66" y="11"/>
                    <a:pt x="61" y="15"/>
                  </a:cubicBezTo>
                  <a:cubicBezTo>
                    <a:pt x="53" y="22"/>
                    <a:pt x="45" y="26"/>
                    <a:pt x="43" y="27"/>
                  </a:cubicBezTo>
                  <a:cubicBezTo>
                    <a:pt x="44" y="26"/>
                    <a:pt x="48" y="26"/>
                    <a:pt x="55" y="31"/>
                  </a:cubicBezTo>
                  <a:cubicBezTo>
                    <a:pt x="63" y="38"/>
                    <a:pt x="63" y="38"/>
                    <a:pt x="63" y="38"/>
                  </a:cubicBezTo>
                  <a:cubicBezTo>
                    <a:pt x="63" y="38"/>
                    <a:pt x="48" y="42"/>
                    <a:pt x="45" y="48"/>
                  </a:cubicBezTo>
                  <a:cubicBezTo>
                    <a:pt x="43" y="55"/>
                    <a:pt x="41" y="60"/>
                    <a:pt x="41" y="60"/>
                  </a:cubicBezTo>
                  <a:cubicBezTo>
                    <a:pt x="41" y="60"/>
                    <a:pt x="55" y="78"/>
                    <a:pt x="56" y="92"/>
                  </a:cubicBezTo>
                  <a:cubicBezTo>
                    <a:pt x="58" y="106"/>
                    <a:pt x="59" y="157"/>
                    <a:pt x="59" y="169"/>
                  </a:cubicBezTo>
                  <a:cubicBezTo>
                    <a:pt x="58" y="180"/>
                    <a:pt x="58" y="181"/>
                    <a:pt x="58" y="181"/>
                  </a:cubicBezTo>
                  <a:cubicBezTo>
                    <a:pt x="58" y="181"/>
                    <a:pt x="65" y="104"/>
                    <a:pt x="70" y="74"/>
                  </a:cubicBezTo>
                  <a:cubicBezTo>
                    <a:pt x="74" y="43"/>
                    <a:pt x="75" y="28"/>
                    <a:pt x="76" y="21"/>
                  </a:cubicBezTo>
                  <a:cubicBezTo>
                    <a:pt x="77" y="14"/>
                    <a:pt x="77" y="13"/>
                    <a:pt x="78" y="8"/>
                  </a:cubicBezTo>
                  <a:cubicBezTo>
                    <a:pt x="78" y="7"/>
                    <a:pt x="78" y="7"/>
                    <a:pt x="78" y="7"/>
                  </a:cubicBezTo>
                  <a:lnTo>
                    <a:pt x="78" y="6"/>
                  </a:lnTo>
                  <a:close/>
                </a:path>
              </a:pathLst>
            </a:custGeom>
            <a:solidFill>
              <a:schemeClr val="bg1"/>
            </a:solidFill>
            <a:ln w="9525">
              <a:noFill/>
              <a:round/>
              <a:headEnd/>
              <a:tailEnd/>
            </a:ln>
          </p:spPr>
          <p:txBody>
            <a:bodyPr/>
            <a:lstStyle/>
            <a:p>
              <a:endParaRPr lang="zh-CN" altLang="en-US" sz="1400" i="0">
                <a:latin typeface="微软雅黑" panose="020B0503020204020204" pitchFamily="34" charset="-122"/>
                <a:ea typeface="微软雅黑" panose="020B0503020204020204" pitchFamily="34" charset="-122"/>
              </a:endParaRPr>
            </a:p>
          </p:txBody>
        </p:sp>
        <p:grpSp>
          <p:nvGrpSpPr>
            <p:cNvPr id="50" name="组合 49"/>
            <p:cNvGrpSpPr/>
            <p:nvPr/>
          </p:nvGrpSpPr>
          <p:grpSpPr>
            <a:xfrm>
              <a:off x="3413298" y="2157044"/>
              <a:ext cx="2304256" cy="414329"/>
              <a:chOff x="3503712" y="1034439"/>
              <a:chExt cx="2304256" cy="414329"/>
            </a:xfrm>
          </p:grpSpPr>
          <p:sp>
            <p:nvSpPr>
              <p:cNvPr id="67" name="椭圆 66"/>
              <p:cNvSpPr/>
              <p:nvPr/>
            </p:nvSpPr>
            <p:spPr>
              <a:xfrm>
                <a:off x="5699968" y="1340768"/>
                <a:ext cx="108000" cy="108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cxnSp>
            <p:nvCxnSpPr>
              <p:cNvPr id="68" name="直接连接符 67"/>
              <p:cNvCxnSpPr/>
              <p:nvPr/>
            </p:nvCxnSpPr>
            <p:spPr>
              <a:xfrm>
                <a:off x="3702570" y="1409075"/>
                <a:ext cx="2033390" cy="3704"/>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9" name="文本框 68"/>
              <p:cNvSpPr txBox="1"/>
              <p:nvPr/>
            </p:nvSpPr>
            <p:spPr>
              <a:xfrm>
                <a:off x="3503712" y="1034439"/>
                <a:ext cx="2151930" cy="295528"/>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盟市环保局管理人员</a:t>
                </a:r>
                <a:endParaRPr lang="zh-CN" altLang="en-US" sz="1400" dirty="0">
                  <a:latin typeface="微软雅黑" panose="020B0503020204020204" pitchFamily="34" charset="-122"/>
                  <a:ea typeface="微软雅黑" panose="020B0503020204020204" pitchFamily="34" charset="-122"/>
                </a:endParaRPr>
              </a:p>
            </p:txBody>
          </p:sp>
        </p:grpSp>
        <p:sp>
          <p:nvSpPr>
            <p:cNvPr id="51" name="椭圆 50"/>
            <p:cNvSpPr/>
            <p:nvPr/>
          </p:nvSpPr>
          <p:spPr>
            <a:xfrm>
              <a:off x="6492056" y="2780928"/>
              <a:ext cx="108000" cy="108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a:off x="4141985" y="3644629"/>
              <a:ext cx="2033390" cy="3704"/>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53" name="文本框 52"/>
            <p:cNvSpPr txBox="1"/>
            <p:nvPr/>
          </p:nvSpPr>
          <p:spPr>
            <a:xfrm>
              <a:off x="3943127" y="3269993"/>
              <a:ext cx="2151930" cy="295528"/>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环保厅</a:t>
              </a:r>
              <a:r>
                <a:rPr lang="zh-CN" altLang="en-US" sz="1400" dirty="0" smtClean="0">
                  <a:latin typeface="微软雅黑" panose="020B0503020204020204" pitchFamily="34" charset="-122"/>
                  <a:ea typeface="微软雅黑" panose="020B0503020204020204" pitchFamily="34" charset="-122"/>
                </a:rPr>
                <a:t>管理人员</a:t>
              </a:r>
              <a:endParaRPr lang="zh-CN" altLang="en-US" sz="1400" dirty="0">
                <a:latin typeface="微软雅黑" panose="020B0503020204020204" pitchFamily="34" charset="-122"/>
                <a:ea typeface="微软雅黑" panose="020B0503020204020204" pitchFamily="34" charset="-122"/>
              </a:endParaRPr>
            </a:p>
          </p:txBody>
        </p:sp>
        <p:cxnSp>
          <p:nvCxnSpPr>
            <p:cNvPr id="54" name="直接连接符 53"/>
            <p:cNvCxnSpPr>
              <a:endCxn id="51" idx="7"/>
            </p:cNvCxnSpPr>
            <p:nvPr/>
          </p:nvCxnSpPr>
          <p:spPr>
            <a:xfrm flipV="1">
              <a:off x="6154836" y="2796744"/>
              <a:ext cx="429404" cy="847886"/>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55" name="椭圆 54"/>
            <p:cNvSpPr/>
            <p:nvPr/>
          </p:nvSpPr>
          <p:spPr>
            <a:xfrm>
              <a:off x="7932216" y="3681040"/>
              <a:ext cx="108000" cy="108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a:off x="5276363" y="4746444"/>
              <a:ext cx="2033390" cy="3704"/>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57" name="文本框 56"/>
            <p:cNvSpPr txBox="1"/>
            <p:nvPr/>
          </p:nvSpPr>
          <p:spPr>
            <a:xfrm>
              <a:off x="5158888" y="4394351"/>
              <a:ext cx="2255568" cy="295528"/>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政府相关部门管理人员</a:t>
              </a:r>
              <a:endParaRPr lang="zh-CN" altLang="en-US" sz="1400" dirty="0">
                <a:latin typeface="微软雅黑" panose="020B0503020204020204" pitchFamily="34" charset="-122"/>
                <a:ea typeface="微软雅黑" panose="020B0503020204020204" pitchFamily="34" charset="-122"/>
              </a:endParaRPr>
            </a:p>
          </p:txBody>
        </p:sp>
        <p:cxnSp>
          <p:nvCxnSpPr>
            <p:cNvPr id="58" name="直接连接符 57"/>
            <p:cNvCxnSpPr>
              <a:endCxn id="55" idx="3"/>
            </p:cNvCxnSpPr>
            <p:nvPr/>
          </p:nvCxnSpPr>
          <p:spPr>
            <a:xfrm flipV="1">
              <a:off x="7278861" y="3773224"/>
              <a:ext cx="669171" cy="972435"/>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59" name="椭圆 58"/>
            <p:cNvSpPr/>
            <p:nvPr/>
          </p:nvSpPr>
          <p:spPr>
            <a:xfrm>
              <a:off x="7755855" y="2567658"/>
              <a:ext cx="108000" cy="108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cxnSp>
          <p:nvCxnSpPr>
            <p:cNvPr id="60" name="直接连接符 59"/>
            <p:cNvCxnSpPr/>
            <p:nvPr/>
          </p:nvCxnSpPr>
          <p:spPr>
            <a:xfrm>
              <a:off x="5010457" y="4217384"/>
              <a:ext cx="2033390" cy="3704"/>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1" name="文本框 60"/>
            <p:cNvSpPr txBox="1"/>
            <p:nvPr/>
          </p:nvSpPr>
          <p:spPr>
            <a:xfrm>
              <a:off x="4920552" y="3834437"/>
              <a:ext cx="2255568" cy="295528"/>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相关机构管理人员</a:t>
              </a:r>
              <a:endParaRPr lang="zh-CN" altLang="en-US" sz="1400" dirty="0">
                <a:latin typeface="微软雅黑" panose="020B0503020204020204" pitchFamily="34" charset="-122"/>
                <a:ea typeface="微软雅黑" panose="020B0503020204020204" pitchFamily="34" charset="-122"/>
              </a:endParaRPr>
            </a:p>
          </p:txBody>
        </p:sp>
        <p:cxnSp>
          <p:nvCxnSpPr>
            <p:cNvPr id="62" name="直接连接符 61"/>
            <p:cNvCxnSpPr>
              <a:endCxn id="59" idx="4"/>
            </p:cNvCxnSpPr>
            <p:nvPr/>
          </p:nvCxnSpPr>
          <p:spPr>
            <a:xfrm flipV="1">
              <a:off x="7043105" y="2675658"/>
              <a:ext cx="766750" cy="1535417"/>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3" name="椭圆 62"/>
            <p:cNvSpPr/>
            <p:nvPr/>
          </p:nvSpPr>
          <p:spPr>
            <a:xfrm>
              <a:off x="11226708" y="3068960"/>
              <a:ext cx="108000" cy="108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cxnSp>
          <p:nvCxnSpPr>
            <p:cNvPr id="64" name="直接连接符 63"/>
            <p:cNvCxnSpPr/>
            <p:nvPr/>
          </p:nvCxnSpPr>
          <p:spPr>
            <a:xfrm>
              <a:off x="10128729" y="4017887"/>
              <a:ext cx="908780" cy="9765"/>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5" name="文本框 64"/>
            <p:cNvSpPr txBox="1"/>
            <p:nvPr/>
          </p:nvSpPr>
          <p:spPr>
            <a:xfrm>
              <a:off x="9859212" y="3644629"/>
              <a:ext cx="1245259" cy="295528"/>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系统管理员</a:t>
              </a:r>
              <a:endParaRPr lang="zh-CN" altLang="en-US" sz="1400" dirty="0">
                <a:latin typeface="微软雅黑" panose="020B0503020204020204" pitchFamily="34" charset="-122"/>
                <a:ea typeface="微软雅黑" panose="020B0503020204020204" pitchFamily="34" charset="-122"/>
              </a:endParaRPr>
            </a:p>
          </p:txBody>
        </p:sp>
        <p:cxnSp>
          <p:nvCxnSpPr>
            <p:cNvPr id="66" name="直接连接符 65"/>
            <p:cNvCxnSpPr>
              <a:endCxn id="71" idx="4"/>
            </p:cNvCxnSpPr>
            <p:nvPr/>
          </p:nvCxnSpPr>
          <p:spPr>
            <a:xfrm flipV="1">
              <a:off x="11025760" y="3135634"/>
              <a:ext cx="254588" cy="877988"/>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165267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8"/>
          <p:cNvSpPr txBox="1">
            <a:spLocks noChangeArrowheads="1"/>
          </p:cNvSpPr>
          <p:nvPr/>
        </p:nvSpPr>
        <p:spPr bwMode="auto">
          <a:xfrm>
            <a:off x="2711450" y="0"/>
            <a:ext cx="6769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dirty="0" smtClean="0">
                <a:solidFill>
                  <a:srgbClr val="000000"/>
                </a:solidFill>
                <a:latin typeface="微软雅黑" panose="020B0503020204020204" pitchFamily="34" charset="-122"/>
                <a:ea typeface="微软雅黑" panose="020B0503020204020204" pitchFamily="34" charset="-122"/>
              </a:rPr>
              <a:t>二、总体功能框架</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06" y="836712"/>
            <a:ext cx="10324454" cy="5112568"/>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42" name="Rectangl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2864"/>
            <a:ext cx="82296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48"/>
          <p:cNvSpPr txBox="1">
            <a:spLocks noChangeArrowheads="1"/>
          </p:cNvSpPr>
          <p:nvPr/>
        </p:nvSpPr>
        <p:spPr bwMode="auto">
          <a:xfrm>
            <a:off x="3332164" y="1844676"/>
            <a:ext cx="5527675" cy="2923877"/>
          </a:xfrm>
          <a:prstGeom prst="rect">
            <a:avLst/>
          </a:prstGeom>
          <a:noFill/>
          <a:ln>
            <a:noFill/>
          </a:ln>
          <a:effectLs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200000"/>
              </a:lnSpc>
              <a:buFont typeface="Wingdings" panose="05000000000000000000" pitchFamily="2" charset="2"/>
              <a:buChar char="l"/>
              <a:defRPr/>
            </a:pPr>
            <a:r>
              <a:rPr lang="zh-CN" altLang="en-US" sz="2000" b="1" dirty="0">
                <a:solidFill>
                  <a:srgbClr val="404040"/>
                </a:solidFill>
                <a:latin typeface="微软雅黑" panose="020B0503020204020204" pitchFamily="34" charset="-122"/>
                <a:ea typeface="微软雅黑" panose="020B0503020204020204" pitchFamily="34" charset="-122"/>
              </a:rPr>
              <a:t> 项目背景及目标</a:t>
            </a:r>
            <a:endParaRPr lang="en-US" altLang="zh-CN" sz="2000" b="1" dirty="0">
              <a:solidFill>
                <a:srgbClr val="404040"/>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defRPr/>
            </a:pPr>
            <a:r>
              <a:rPr lang="zh-CN" altLang="en-US" sz="2000" b="1" dirty="0" smtClean="0">
                <a:solidFill>
                  <a:srgbClr val="404040"/>
                </a:solidFill>
                <a:latin typeface="微软雅黑" panose="020B0503020204020204" pitchFamily="34" charset="-122"/>
                <a:ea typeface="微软雅黑" panose="020B0503020204020204" pitchFamily="34" charset="-122"/>
              </a:rPr>
              <a:t> </a:t>
            </a:r>
            <a:r>
              <a:rPr lang="zh-CN" altLang="en-US" sz="2200" b="1" dirty="0">
                <a:solidFill>
                  <a:srgbClr val="404040"/>
                </a:solidFill>
                <a:latin typeface="微软雅黑" panose="020B0503020204020204" pitchFamily="34" charset="-122"/>
                <a:ea typeface="微软雅黑" panose="020B0503020204020204" pitchFamily="34" charset="-122"/>
              </a:rPr>
              <a:t>总体功能框架</a:t>
            </a:r>
          </a:p>
          <a:p>
            <a:pPr marL="342900" indent="-342900">
              <a:lnSpc>
                <a:spcPct val="200000"/>
              </a:lnSpc>
              <a:buFont typeface="Wingdings" panose="05000000000000000000" pitchFamily="2" charset="2"/>
              <a:buChar char="l"/>
              <a:defRPr/>
            </a:pPr>
            <a:r>
              <a:rPr lang="zh-CN" altLang="en-US" sz="2800" b="1" dirty="0">
                <a:solidFill>
                  <a:srgbClr val="0067B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电力行业大数据分析</a:t>
            </a:r>
          </a:p>
          <a:p>
            <a:pPr>
              <a:lnSpc>
                <a:spcPct val="200000"/>
              </a:lnSpc>
              <a:buFont typeface="Wingdings" panose="05000000000000000000" pitchFamily="2" charset="2"/>
              <a:buChar char="l"/>
              <a:defRPr/>
            </a:pPr>
            <a:r>
              <a:rPr lang="zh-CN" altLang="en-US" sz="2200" b="1" dirty="0">
                <a:solidFill>
                  <a:srgbClr val="404040"/>
                </a:solidFill>
                <a:latin typeface="微软雅黑" panose="020B0503020204020204" pitchFamily="34" charset="-122"/>
                <a:ea typeface="微软雅黑" panose="020B0503020204020204" pitchFamily="34" charset="-122"/>
              </a:rPr>
              <a:t> </a:t>
            </a:r>
            <a:r>
              <a:rPr lang="zh-CN" altLang="en-US" sz="2200" b="1" dirty="0" smtClean="0">
                <a:solidFill>
                  <a:srgbClr val="404040"/>
                </a:solidFill>
                <a:latin typeface="微软雅黑" panose="020B0503020204020204" pitchFamily="34" charset="-122"/>
                <a:ea typeface="微软雅黑" panose="020B0503020204020204" pitchFamily="34" charset="-122"/>
              </a:rPr>
              <a:t>重点污染源自动监控数据质量分析及应用</a:t>
            </a:r>
            <a:endParaRPr lang="zh-CN" altLang="en-US" sz="2200" b="1" dirty="0">
              <a:solidFill>
                <a:srgbClr val="40404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38792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0957" y="1031617"/>
            <a:ext cx="7200000" cy="5090080"/>
            <a:chOff x="545751" y="836712"/>
            <a:chExt cx="7200000" cy="509008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751" y="836712"/>
              <a:ext cx="7200000" cy="5090080"/>
            </a:xfrm>
            <a:prstGeom prst="rect">
              <a:avLst/>
            </a:prstGeom>
          </p:spPr>
        </p:pic>
        <p:grpSp>
          <p:nvGrpSpPr>
            <p:cNvPr id="8" name="组合 7"/>
            <p:cNvGrpSpPr/>
            <p:nvPr/>
          </p:nvGrpSpPr>
          <p:grpSpPr>
            <a:xfrm>
              <a:off x="545751" y="5513884"/>
              <a:ext cx="7200000" cy="412908"/>
              <a:chOff x="1733266" y="6326144"/>
              <a:chExt cx="7301552" cy="412908"/>
            </a:xfrm>
          </p:grpSpPr>
          <p:cxnSp>
            <p:nvCxnSpPr>
              <p:cNvPr id="9" name="直接连接符 8"/>
              <p:cNvCxnSpPr/>
              <p:nvPr/>
            </p:nvCxnSpPr>
            <p:spPr>
              <a:xfrm flipV="1">
                <a:off x="1733266" y="6686039"/>
                <a:ext cx="7301552" cy="1"/>
              </a:xfrm>
              <a:prstGeom prst="line">
                <a:avLst/>
              </a:prstGeom>
              <a:ln w="57150">
                <a:gradFill flip="none" rotWithShape="1">
                  <a:gsLst>
                    <a:gs pos="0">
                      <a:schemeClr val="bg1">
                        <a:lumMod val="95000"/>
                      </a:schemeClr>
                    </a:gs>
                    <a:gs pos="45000">
                      <a:schemeClr val="bg1">
                        <a:lumMod val="65000"/>
                      </a:schemeClr>
                    </a:gs>
                    <a:gs pos="72000">
                      <a:schemeClr val="bg2">
                        <a:lumMod val="50000"/>
                      </a:schemeClr>
                    </a:gs>
                    <a:gs pos="100000">
                      <a:schemeClr val="bg2">
                        <a:lumMod val="10000"/>
                      </a:schemeClr>
                    </a:gs>
                  </a:gsLst>
                  <a:lin ang="0" scaled="1"/>
                  <a:tileRect/>
                </a:gradFill>
              </a:ln>
            </p:spPr>
            <p:style>
              <a:lnRef idx="3">
                <a:schemeClr val="accent3"/>
              </a:lnRef>
              <a:fillRef idx="0">
                <a:schemeClr val="accent3"/>
              </a:fillRef>
              <a:effectRef idx="2">
                <a:schemeClr val="accent3"/>
              </a:effectRef>
              <a:fontRef idx="minor">
                <a:schemeClr val="tx1"/>
              </a:fontRef>
            </p:style>
          </p:cxnSp>
          <p:grpSp>
            <p:nvGrpSpPr>
              <p:cNvPr id="10" name="组合 9"/>
              <p:cNvGrpSpPr/>
              <p:nvPr/>
            </p:nvGrpSpPr>
            <p:grpSpPr>
              <a:xfrm>
                <a:off x="2960914" y="6613467"/>
                <a:ext cx="108000" cy="108000"/>
                <a:chOff x="1219200" y="2544763"/>
                <a:chExt cx="1744663" cy="1790700"/>
              </a:xfrm>
            </p:grpSpPr>
            <p:sp>
              <p:nvSpPr>
                <p:cNvPr id="21"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22"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11" name="组合 10"/>
              <p:cNvGrpSpPr/>
              <p:nvPr/>
            </p:nvGrpSpPr>
            <p:grpSpPr>
              <a:xfrm>
                <a:off x="4296562" y="6624549"/>
                <a:ext cx="108000" cy="108000"/>
                <a:chOff x="1219200" y="2544763"/>
                <a:chExt cx="1744663" cy="1790700"/>
              </a:xfrm>
            </p:grpSpPr>
            <p:sp>
              <p:nvSpPr>
                <p:cNvPr id="19"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20"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12" name="组合 11"/>
              <p:cNvGrpSpPr/>
              <p:nvPr/>
            </p:nvGrpSpPr>
            <p:grpSpPr>
              <a:xfrm>
                <a:off x="5817476" y="6631052"/>
                <a:ext cx="108000" cy="108000"/>
                <a:chOff x="1219200" y="2544763"/>
                <a:chExt cx="1744663" cy="1790700"/>
              </a:xfrm>
            </p:grpSpPr>
            <p:sp>
              <p:nvSpPr>
                <p:cNvPr id="17"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18"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13" name="组合 12"/>
              <p:cNvGrpSpPr/>
              <p:nvPr/>
            </p:nvGrpSpPr>
            <p:grpSpPr>
              <a:xfrm>
                <a:off x="7333514" y="6620839"/>
                <a:ext cx="108000" cy="108000"/>
                <a:chOff x="1219200" y="2544763"/>
                <a:chExt cx="1744663" cy="1790700"/>
              </a:xfrm>
            </p:grpSpPr>
            <p:sp>
              <p:nvSpPr>
                <p:cNvPr id="15"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16"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sp>
            <p:nvSpPr>
              <p:cNvPr id="14" name="等腰三角形 13"/>
              <p:cNvSpPr/>
              <p:nvPr/>
            </p:nvSpPr>
            <p:spPr>
              <a:xfrm rot="-10800000">
                <a:off x="2890292" y="6326144"/>
                <a:ext cx="249244" cy="265619"/>
              </a:xfrm>
              <a:prstGeom prst="triangle">
                <a:avLst/>
              </a:prstGeom>
              <a:gradFill flip="none" rotWithShape="1">
                <a:gsLst>
                  <a:gs pos="0">
                    <a:schemeClr val="bg1">
                      <a:lumMod val="95000"/>
                    </a:schemeClr>
                  </a:gs>
                  <a:gs pos="45000">
                    <a:schemeClr val="bg1">
                      <a:lumMod val="65000"/>
                    </a:schemeClr>
                  </a:gs>
                  <a:gs pos="72000">
                    <a:schemeClr val="bg2">
                      <a:lumMod val="50000"/>
                    </a:schemeClr>
                  </a:gs>
                  <a:gs pos="100000">
                    <a:schemeClr val="bg2">
                      <a:lumMod val="1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 name="文本框 23"/>
          <p:cNvSpPr txBox="1"/>
          <p:nvPr/>
        </p:nvSpPr>
        <p:spPr>
          <a:xfrm>
            <a:off x="8781832" y="1700809"/>
            <a:ext cx="2722579" cy="3970318"/>
          </a:xfrm>
          <a:prstGeom prst="rect">
            <a:avLst/>
          </a:prstGeom>
          <a:noFill/>
        </p:spPr>
        <p:txBody>
          <a:bodyPr wrap="square" rtlCol="0">
            <a:spAutoFit/>
          </a:bodyPr>
          <a:lstStyle/>
          <a:p>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在地图上展示全区电厂、煤矿、电网的空间分布，并展示“十二五”期间电厂、煤矿、电网、全区累计总装机、总发电量、</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GDP</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的变化</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形势</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同时可以清楚地知道，每一年内蒙古全区的发电量、总装机容量和全年有效利用小时数，与全国数据相比，占比多少。</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向</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下钻取，可以看到盟市相关数据及盟市与全区对比情况。</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Text Box 48"/>
          <p:cNvSpPr txBox="1">
            <a:spLocks noChangeArrowheads="1"/>
          </p:cNvSpPr>
          <p:nvPr/>
        </p:nvSpPr>
        <p:spPr bwMode="auto">
          <a:xfrm>
            <a:off x="2711450" y="0"/>
            <a:ext cx="6769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a:buFont typeface="Arial" panose="020B0604020202020204" pitchFamily="34" charset="0"/>
              <a:buNone/>
              <a:defRPr sz="2000" b="1">
                <a:solidFill>
                  <a:srgbClr val="000000"/>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smtClean="0"/>
              <a:t>一、电力</a:t>
            </a:r>
            <a:r>
              <a:rPr lang="zh-CN" altLang="en-US" dirty="0"/>
              <a:t>企业布局现状分析</a:t>
            </a:r>
          </a:p>
        </p:txBody>
      </p:sp>
      <p:sp>
        <p:nvSpPr>
          <p:cNvPr id="26" name="圆角矩形 25"/>
          <p:cNvSpPr/>
          <p:nvPr/>
        </p:nvSpPr>
        <p:spPr>
          <a:xfrm>
            <a:off x="8696814" y="623654"/>
            <a:ext cx="2892617" cy="4079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全国数据相比</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7" name="组合 26"/>
          <p:cNvGrpSpPr/>
          <p:nvPr/>
        </p:nvGrpSpPr>
        <p:grpSpPr>
          <a:xfrm>
            <a:off x="530957" y="1031617"/>
            <a:ext cx="7200000" cy="5090080"/>
            <a:chOff x="-2588341" y="1740344"/>
            <a:chExt cx="7200000" cy="5090080"/>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8341" y="1740344"/>
              <a:ext cx="7200000" cy="5090080"/>
            </a:xfrm>
            <a:prstGeom prst="rect">
              <a:avLst/>
            </a:prstGeom>
          </p:spPr>
        </p:pic>
        <p:grpSp>
          <p:nvGrpSpPr>
            <p:cNvPr id="29" name="组合 28"/>
            <p:cNvGrpSpPr/>
            <p:nvPr/>
          </p:nvGrpSpPr>
          <p:grpSpPr>
            <a:xfrm>
              <a:off x="-2588341" y="6418460"/>
              <a:ext cx="7200000" cy="411964"/>
              <a:chOff x="1733266" y="6327088"/>
              <a:chExt cx="7301552" cy="411964"/>
            </a:xfrm>
          </p:grpSpPr>
          <p:cxnSp>
            <p:nvCxnSpPr>
              <p:cNvPr id="30" name="直接连接符 29"/>
              <p:cNvCxnSpPr/>
              <p:nvPr/>
            </p:nvCxnSpPr>
            <p:spPr>
              <a:xfrm flipV="1">
                <a:off x="1733266" y="6686039"/>
                <a:ext cx="7301552" cy="1"/>
              </a:xfrm>
              <a:prstGeom prst="line">
                <a:avLst/>
              </a:prstGeom>
              <a:ln w="57150">
                <a:gradFill flip="none" rotWithShape="1">
                  <a:gsLst>
                    <a:gs pos="0">
                      <a:schemeClr val="bg1">
                        <a:lumMod val="95000"/>
                      </a:schemeClr>
                    </a:gs>
                    <a:gs pos="45000">
                      <a:schemeClr val="bg1">
                        <a:lumMod val="65000"/>
                      </a:schemeClr>
                    </a:gs>
                    <a:gs pos="72000">
                      <a:schemeClr val="bg2">
                        <a:lumMod val="50000"/>
                      </a:schemeClr>
                    </a:gs>
                    <a:gs pos="100000">
                      <a:schemeClr val="bg2">
                        <a:lumMod val="10000"/>
                      </a:schemeClr>
                    </a:gs>
                  </a:gsLst>
                  <a:lin ang="0" scaled="1"/>
                  <a:tileRect/>
                </a:gradFill>
              </a:ln>
            </p:spPr>
            <p:style>
              <a:lnRef idx="3">
                <a:schemeClr val="accent3"/>
              </a:lnRef>
              <a:fillRef idx="0">
                <a:schemeClr val="accent3"/>
              </a:fillRef>
              <a:effectRef idx="2">
                <a:schemeClr val="accent3"/>
              </a:effectRef>
              <a:fontRef idx="minor">
                <a:schemeClr val="tx1"/>
              </a:fontRef>
            </p:style>
          </p:cxnSp>
          <p:grpSp>
            <p:nvGrpSpPr>
              <p:cNvPr id="31" name="组合 30"/>
              <p:cNvGrpSpPr/>
              <p:nvPr/>
            </p:nvGrpSpPr>
            <p:grpSpPr>
              <a:xfrm>
                <a:off x="2960914" y="6613467"/>
                <a:ext cx="108000" cy="108000"/>
                <a:chOff x="1219200" y="2544763"/>
                <a:chExt cx="1744663" cy="1790700"/>
              </a:xfrm>
            </p:grpSpPr>
            <p:sp>
              <p:nvSpPr>
                <p:cNvPr id="42"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43"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32" name="组合 31"/>
              <p:cNvGrpSpPr/>
              <p:nvPr/>
            </p:nvGrpSpPr>
            <p:grpSpPr>
              <a:xfrm>
                <a:off x="4296562" y="6624549"/>
                <a:ext cx="108000" cy="108000"/>
                <a:chOff x="1219200" y="2544763"/>
                <a:chExt cx="1744663" cy="1790700"/>
              </a:xfrm>
            </p:grpSpPr>
            <p:sp>
              <p:nvSpPr>
                <p:cNvPr id="40"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41"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33" name="组合 32"/>
              <p:cNvGrpSpPr/>
              <p:nvPr/>
            </p:nvGrpSpPr>
            <p:grpSpPr>
              <a:xfrm>
                <a:off x="5817476" y="6631052"/>
                <a:ext cx="108000" cy="108000"/>
                <a:chOff x="1219200" y="2544763"/>
                <a:chExt cx="1744663" cy="1790700"/>
              </a:xfrm>
            </p:grpSpPr>
            <p:sp>
              <p:nvSpPr>
                <p:cNvPr id="38"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39"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34" name="组合 33"/>
              <p:cNvGrpSpPr/>
              <p:nvPr/>
            </p:nvGrpSpPr>
            <p:grpSpPr>
              <a:xfrm>
                <a:off x="7333514" y="6620839"/>
                <a:ext cx="108000" cy="108000"/>
                <a:chOff x="1219200" y="2544763"/>
                <a:chExt cx="1744663" cy="1790700"/>
              </a:xfrm>
            </p:grpSpPr>
            <p:sp>
              <p:nvSpPr>
                <p:cNvPr id="36"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37"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sp>
            <p:nvSpPr>
              <p:cNvPr id="35" name="等腰三角形 34"/>
              <p:cNvSpPr/>
              <p:nvPr/>
            </p:nvSpPr>
            <p:spPr>
              <a:xfrm rot="10800000">
                <a:off x="4224006" y="6327088"/>
                <a:ext cx="249244" cy="265619"/>
              </a:xfrm>
              <a:prstGeom prst="triangle">
                <a:avLst/>
              </a:prstGeom>
              <a:gradFill flip="none" rotWithShape="1">
                <a:gsLst>
                  <a:gs pos="0">
                    <a:schemeClr val="bg1">
                      <a:lumMod val="95000"/>
                    </a:schemeClr>
                  </a:gs>
                  <a:gs pos="45000">
                    <a:schemeClr val="bg1">
                      <a:lumMod val="65000"/>
                    </a:schemeClr>
                  </a:gs>
                  <a:gs pos="72000">
                    <a:schemeClr val="bg2">
                      <a:lumMod val="50000"/>
                    </a:schemeClr>
                  </a:gs>
                  <a:gs pos="100000">
                    <a:schemeClr val="bg2">
                      <a:lumMod val="1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30957" y="1052736"/>
            <a:ext cx="7200000" cy="5090080"/>
            <a:chOff x="-4907315" y="-360865"/>
            <a:chExt cx="7200000" cy="5090080"/>
          </a:xfrm>
        </p:grpSpPr>
        <p:pic>
          <p:nvPicPr>
            <p:cNvPr id="50" name="图片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7315" y="-360865"/>
              <a:ext cx="7200000" cy="5090080"/>
            </a:xfrm>
            <a:prstGeom prst="rect">
              <a:avLst/>
            </a:prstGeom>
          </p:spPr>
        </p:pic>
        <p:grpSp>
          <p:nvGrpSpPr>
            <p:cNvPr id="51" name="组合 50"/>
            <p:cNvGrpSpPr/>
            <p:nvPr/>
          </p:nvGrpSpPr>
          <p:grpSpPr>
            <a:xfrm>
              <a:off x="-4907315" y="4332044"/>
              <a:ext cx="7200000" cy="397171"/>
              <a:chOff x="1733266" y="6341881"/>
              <a:chExt cx="7301552" cy="397171"/>
            </a:xfrm>
          </p:grpSpPr>
          <p:cxnSp>
            <p:nvCxnSpPr>
              <p:cNvPr id="52" name="直接连接符 51"/>
              <p:cNvCxnSpPr/>
              <p:nvPr/>
            </p:nvCxnSpPr>
            <p:spPr>
              <a:xfrm flipV="1">
                <a:off x="1733266" y="6686039"/>
                <a:ext cx="7301552" cy="1"/>
              </a:xfrm>
              <a:prstGeom prst="line">
                <a:avLst/>
              </a:prstGeom>
              <a:ln w="57150">
                <a:gradFill flip="none" rotWithShape="1">
                  <a:gsLst>
                    <a:gs pos="0">
                      <a:schemeClr val="bg1">
                        <a:lumMod val="95000"/>
                      </a:schemeClr>
                    </a:gs>
                    <a:gs pos="45000">
                      <a:schemeClr val="bg1">
                        <a:lumMod val="65000"/>
                      </a:schemeClr>
                    </a:gs>
                    <a:gs pos="72000">
                      <a:schemeClr val="bg2">
                        <a:lumMod val="50000"/>
                      </a:schemeClr>
                    </a:gs>
                    <a:gs pos="100000">
                      <a:schemeClr val="bg2">
                        <a:lumMod val="10000"/>
                      </a:schemeClr>
                    </a:gs>
                  </a:gsLst>
                  <a:lin ang="0" scaled="1"/>
                  <a:tileRect/>
                </a:gradFill>
              </a:ln>
            </p:spPr>
            <p:style>
              <a:lnRef idx="3">
                <a:schemeClr val="accent3"/>
              </a:lnRef>
              <a:fillRef idx="0">
                <a:schemeClr val="accent3"/>
              </a:fillRef>
              <a:effectRef idx="2">
                <a:schemeClr val="accent3"/>
              </a:effectRef>
              <a:fontRef idx="minor">
                <a:schemeClr val="tx1"/>
              </a:fontRef>
            </p:style>
          </p:cxnSp>
          <p:grpSp>
            <p:nvGrpSpPr>
              <p:cNvPr id="53" name="组合 52"/>
              <p:cNvGrpSpPr/>
              <p:nvPr/>
            </p:nvGrpSpPr>
            <p:grpSpPr>
              <a:xfrm>
                <a:off x="2960914" y="6613467"/>
                <a:ext cx="108000" cy="108000"/>
                <a:chOff x="1219200" y="2544763"/>
                <a:chExt cx="1744663" cy="1790700"/>
              </a:xfrm>
            </p:grpSpPr>
            <p:sp>
              <p:nvSpPr>
                <p:cNvPr id="64"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65"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54" name="组合 53"/>
              <p:cNvGrpSpPr/>
              <p:nvPr/>
            </p:nvGrpSpPr>
            <p:grpSpPr>
              <a:xfrm>
                <a:off x="4296562" y="6624549"/>
                <a:ext cx="108000" cy="108000"/>
                <a:chOff x="1219200" y="2544763"/>
                <a:chExt cx="1744663" cy="1790700"/>
              </a:xfrm>
            </p:grpSpPr>
            <p:sp>
              <p:nvSpPr>
                <p:cNvPr id="62"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63"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55" name="组合 54"/>
              <p:cNvGrpSpPr/>
              <p:nvPr/>
            </p:nvGrpSpPr>
            <p:grpSpPr>
              <a:xfrm>
                <a:off x="5817476" y="6631052"/>
                <a:ext cx="108000" cy="108000"/>
                <a:chOff x="1219200" y="2544763"/>
                <a:chExt cx="1744663" cy="1790700"/>
              </a:xfrm>
            </p:grpSpPr>
            <p:sp>
              <p:nvSpPr>
                <p:cNvPr id="60"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61"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56" name="组合 55"/>
              <p:cNvGrpSpPr/>
              <p:nvPr/>
            </p:nvGrpSpPr>
            <p:grpSpPr>
              <a:xfrm>
                <a:off x="7333514" y="6620839"/>
                <a:ext cx="108000" cy="108000"/>
                <a:chOff x="1219200" y="2544763"/>
                <a:chExt cx="1744663" cy="1790700"/>
              </a:xfrm>
            </p:grpSpPr>
            <p:sp>
              <p:nvSpPr>
                <p:cNvPr id="58"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59"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sp>
            <p:nvSpPr>
              <p:cNvPr id="57" name="等腰三角形 56"/>
              <p:cNvSpPr/>
              <p:nvPr/>
            </p:nvSpPr>
            <p:spPr>
              <a:xfrm rot="10800000">
                <a:off x="5744920" y="6341881"/>
                <a:ext cx="249244" cy="265619"/>
              </a:xfrm>
              <a:prstGeom prst="triangle">
                <a:avLst/>
              </a:prstGeom>
              <a:gradFill flip="none" rotWithShape="1">
                <a:gsLst>
                  <a:gs pos="0">
                    <a:schemeClr val="bg1">
                      <a:lumMod val="95000"/>
                    </a:schemeClr>
                  </a:gs>
                  <a:gs pos="45000">
                    <a:schemeClr val="bg1">
                      <a:lumMod val="65000"/>
                    </a:schemeClr>
                  </a:gs>
                  <a:gs pos="72000">
                    <a:schemeClr val="bg2">
                      <a:lumMod val="50000"/>
                    </a:schemeClr>
                  </a:gs>
                  <a:gs pos="100000">
                    <a:schemeClr val="bg2">
                      <a:lumMod val="1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6" name="图片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4352" y="1093337"/>
            <a:ext cx="1798476" cy="5432007"/>
          </a:xfrm>
          <a:prstGeom prst="rect">
            <a:avLst/>
          </a:prstGeom>
          <a:solidFill>
            <a:schemeClr val="bg1"/>
          </a:solidFill>
        </p:spPr>
      </p:pic>
      <p:pic>
        <p:nvPicPr>
          <p:cNvPr id="67" name="图片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0448" y="1093337"/>
            <a:ext cx="1798476" cy="5432007"/>
          </a:xfrm>
          <a:prstGeom prst="rect">
            <a:avLst/>
          </a:prstGeom>
          <a:solidFill>
            <a:schemeClr val="bg1"/>
          </a:solidFill>
        </p:spPr>
      </p:pic>
      <p:pic>
        <p:nvPicPr>
          <p:cNvPr id="103" name="图片 10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4352" y="1093337"/>
            <a:ext cx="1804572" cy="5438103"/>
          </a:xfrm>
          <a:prstGeom prst="rect">
            <a:avLst/>
          </a:prstGeom>
          <a:solidFill>
            <a:schemeClr val="bg1"/>
          </a:solidFill>
        </p:spPr>
      </p:pic>
      <p:grpSp>
        <p:nvGrpSpPr>
          <p:cNvPr id="105" name="组合 104"/>
          <p:cNvGrpSpPr/>
          <p:nvPr/>
        </p:nvGrpSpPr>
        <p:grpSpPr>
          <a:xfrm>
            <a:off x="530957" y="1052736"/>
            <a:ext cx="7200000" cy="5090080"/>
            <a:chOff x="1045299" y="1379417"/>
            <a:chExt cx="7200000" cy="5090080"/>
          </a:xfrm>
        </p:grpSpPr>
        <p:pic>
          <p:nvPicPr>
            <p:cNvPr id="106" name="图片 1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5299" y="1379417"/>
              <a:ext cx="7200000" cy="5090080"/>
            </a:xfrm>
            <a:prstGeom prst="rect">
              <a:avLst/>
            </a:prstGeom>
          </p:spPr>
        </p:pic>
        <p:grpSp>
          <p:nvGrpSpPr>
            <p:cNvPr id="107" name="组合 106"/>
            <p:cNvGrpSpPr/>
            <p:nvPr/>
          </p:nvGrpSpPr>
          <p:grpSpPr>
            <a:xfrm>
              <a:off x="1045299" y="6102750"/>
              <a:ext cx="7200000" cy="366747"/>
              <a:chOff x="1733266" y="6372305"/>
              <a:chExt cx="7301552" cy="366747"/>
            </a:xfrm>
          </p:grpSpPr>
          <p:cxnSp>
            <p:nvCxnSpPr>
              <p:cNvPr id="108" name="直接连接符 107"/>
              <p:cNvCxnSpPr/>
              <p:nvPr/>
            </p:nvCxnSpPr>
            <p:spPr>
              <a:xfrm flipV="1">
                <a:off x="1733266" y="6686039"/>
                <a:ext cx="7301552" cy="1"/>
              </a:xfrm>
              <a:prstGeom prst="line">
                <a:avLst/>
              </a:prstGeom>
              <a:ln w="57150">
                <a:gradFill flip="none" rotWithShape="1">
                  <a:gsLst>
                    <a:gs pos="0">
                      <a:schemeClr val="bg1">
                        <a:lumMod val="95000"/>
                      </a:schemeClr>
                    </a:gs>
                    <a:gs pos="45000">
                      <a:schemeClr val="bg1">
                        <a:lumMod val="65000"/>
                      </a:schemeClr>
                    </a:gs>
                    <a:gs pos="72000">
                      <a:schemeClr val="bg2">
                        <a:lumMod val="50000"/>
                      </a:schemeClr>
                    </a:gs>
                    <a:gs pos="100000">
                      <a:schemeClr val="bg2">
                        <a:lumMod val="10000"/>
                      </a:schemeClr>
                    </a:gs>
                  </a:gsLst>
                  <a:lin ang="0" scaled="1"/>
                  <a:tileRect/>
                </a:gradFill>
              </a:ln>
            </p:spPr>
            <p:style>
              <a:lnRef idx="3">
                <a:schemeClr val="accent3"/>
              </a:lnRef>
              <a:fillRef idx="0">
                <a:schemeClr val="accent3"/>
              </a:fillRef>
              <a:effectRef idx="2">
                <a:schemeClr val="accent3"/>
              </a:effectRef>
              <a:fontRef idx="minor">
                <a:schemeClr val="tx1"/>
              </a:fontRef>
            </p:style>
          </p:cxnSp>
          <p:grpSp>
            <p:nvGrpSpPr>
              <p:cNvPr id="109" name="组合 108"/>
              <p:cNvGrpSpPr/>
              <p:nvPr/>
            </p:nvGrpSpPr>
            <p:grpSpPr>
              <a:xfrm>
                <a:off x="2960914" y="6613467"/>
                <a:ext cx="108000" cy="108000"/>
                <a:chOff x="1219200" y="2544763"/>
                <a:chExt cx="1744663" cy="1790700"/>
              </a:xfrm>
            </p:grpSpPr>
            <p:sp>
              <p:nvSpPr>
                <p:cNvPr id="120"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121"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110" name="组合 109"/>
              <p:cNvGrpSpPr/>
              <p:nvPr/>
            </p:nvGrpSpPr>
            <p:grpSpPr>
              <a:xfrm>
                <a:off x="4296562" y="6624549"/>
                <a:ext cx="108000" cy="108000"/>
                <a:chOff x="1219200" y="2544763"/>
                <a:chExt cx="1744663" cy="1790700"/>
              </a:xfrm>
            </p:grpSpPr>
            <p:sp>
              <p:nvSpPr>
                <p:cNvPr id="118"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119"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111" name="组合 110"/>
              <p:cNvGrpSpPr/>
              <p:nvPr/>
            </p:nvGrpSpPr>
            <p:grpSpPr>
              <a:xfrm>
                <a:off x="5817476" y="6631052"/>
                <a:ext cx="108000" cy="108000"/>
                <a:chOff x="1219200" y="2544763"/>
                <a:chExt cx="1744663" cy="1790700"/>
              </a:xfrm>
            </p:grpSpPr>
            <p:sp>
              <p:nvSpPr>
                <p:cNvPr id="116"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117"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112" name="组合 111"/>
              <p:cNvGrpSpPr/>
              <p:nvPr/>
            </p:nvGrpSpPr>
            <p:grpSpPr>
              <a:xfrm>
                <a:off x="7333514" y="6620839"/>
                <a:ext cx="108000" cy="108000"/>
                <a:chOff x="1219200" y="2544763"/>
                <a:chExt cx="1744663" cy="1790700"/>
              </a:xfrm>
            </p:grpSpPr>
            <p:sp>
              <p:nvSpPr>
                <p:cNvPr id="114"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115"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sp>
            <p:nvSpPr>
              <p:cNvPr id="113" name="等腰三角形 112"/>
              <p:cNvSpPr/>
              <p:nvPr/>
            </p:nvSpPr>
            <p:spPr>
              <a:xfrm rot="10800000">
                <a:off x="7259285" y="6372305"/>
                <a:ext cx="249244" cy="265619"/>
              </a:xfrm>
              <a:prstGeom prst="triangle">
                <a:avLst/>
              </a:prstGeom>
              <a:gradFill flip="none" rotWithShape="1">
                <a:gsLst>
                  <a:gs pos="0">
                    <a:schemeClr val="bg1">
                      <a:lumMod val="95000"/>
                    </a:schemeClr>
                  </a:gs>
                  <a:gs pos="45000">
                    <a:schemeClr val="bg1">
                      <a:lumMod val="65000"/>
                    </a:schemeClr>
                  </a:gs>
                  <a:gs pos="72000">
                    <a:schemeClr val="bg2">
                      <a:lumMod val="50000"/>
                    </a:schemeClr>
                  </a:gs>
                  <a:gs pos="100000">
                    <a:schemeClr val="bg2">
                      <a:lumMod val="1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22" name="图片 1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0448" y="1095235"/>
            <a:ext cx="1798476" cy="5407621"/>
          </a:xfrm>
          <a:prstGeom prst="rect">
            <a:avLst/>
          </a:prstGeom>
          <a:solidFill>
            <a:schemeClr val="bg1"/>
          </a:solidFill>
        </p:spPr>
      </p:pic>
      <p:grpSp>
        <p:nvGrpSpPr>
          <p:cNvPr id="123" name="组合 122"/>
          <p:cNvGrpSpPr/>
          <p:nvPr/>
        </p:nvGrpSpPr>
        <p:grpSpPr>
          <a:xfrm>
            <a:off x="530957" y="1052736"/>
            <a:ext cx="7200000" cy="5090080"/>
            <a:chOff x="1245624" y="1886747"/>
            <a:chExt cx="7200000" cy="5090080"/>
          </a:xfrm>
        </p:grpSpPr>
        <p:pic>
          <p:nvPicPr>
            <p:cNvPr id="124" name="图片 1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45624" y="1886747"/>
              <a:ext cx="7200000" cy="5090080"/>
            </a:xfrm>
            <a:prstGeom prst="rect">
              <a:avLst/>
            </a:prstGeom>
          </p:spPr>
        </p:pic>
        <p:grpSp>
          <p:nvGrpSpPr>
            <p:cNvPr id="125" name="组合 124"/>
            <p:cNvGrpSpPr/>
            <p:nvPr/>
          </p:nvGrpSpPr>
          <p:grpSpPr>
            <a:xfrm>
              <a:off x="1245624" y="6592995"/>
              <a:ext cx="7200000" cy="383832"/>
              <a:chOff x="2028466" y="6355220"/>
              <a:chExt cx="7301552" cy="383832"/>
            </a:xfrm>
          </p:grpSpPr>
          <p:cxnSp>
            <p:nvCxnSpPr>
              <p:cNvPr id="126" name="直接连接符 125"/>
              <p:cNvCxnSpPr/>
              <p:nvPr/>
            </p:nvCxnSpPr>
            <p:spPr>
              <a:xfrm flipV="1">
                <a:off x="2028466" y="6686039"/>
                <a:ext cx="7301552" cy="1"/>
              </a:xfrm>
              <a:prstGeom prst="line">
                <a:avLst/>
              </a:prstGeom>
              <a:ln w="57150">
                <a:gradFill flip="none" rotWithShape="1">
                  <a:gsLst>
                    <a:gs pos="0">
                      <a:schemeClr val="bg1">
                        <a:lumMod val="95000"/>
                      </a:schemeClr>
                    </a:gs>
                    <a:gs pos="45000">
                      <a:schemeClr val="bg1">
                        <a:lumMod val="65000"/>
                      </a:schemeClr>
                    </a:gs>
                    <a:gs pos="72000">
                      <a:schemeClr val="bg2">
                        <a:lumMod val="50000"/>
                      </a:schemeClr>
                    </a:gs>
                    <a:gs pos="100000">
                      <a:schemeClr val="bg2">
                        <a:lumMod val="10000"/>
                      </a:schemeClr>
                    </a:gs>
                  </a:gsLst>
                  <a:lin ang="0" scaled="1"/>
                  <a:tileRect/>
                </a:gradFill>
              </a:ln>
            </p:spPr>
            <p:style>
              <a:lnRef idx="3">
                <a:schemeClr val="accent3"/>
              </a:lnRef>
              <a:fillRef idx="0">
                <a:schemeClr val="accent3"/>
              </a:fillRef>
              <a:effectRef idx="2">
                <a:schemeClr val="accent3"/>
              </a:effectRef>
              <a:fontRef idx="minor">
                <a:schemeClr val="tx1"/>
              </a:fontRef>
            </p:style>
          </p:cxnSp>
          <p:grpSp>
            <p:nvGrpSpPr>
              <p:cNvPr id="127" name="组合 126"/>
              <p:cNvGrpSpPr/>
              <p:nvPr/>
            </p:nvGrpSpPr>
            <p:grpSpPr>
              <a:xfrm>
                <a:off x="2960914" y="6613467"/>
                <a:ext cx="108000" cy="108000"/>
                <a:chOff x="1219200" y="2544763"/>
                <a:chExt cx="1744663" cy="1790700"/>
              </a:xfrm>
            </p:grpSpPr>
            <p:sp>
              <p:nvSpPr>
                <p:cNvPr id="138"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139"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128" name="组合 127"/>
              <p:cNvGrpSpPr/>
              <p:nvPr/>
            </p:nvGrpSpPr>
            <p:grpSpPr>
              <a:xfrm>
                <a:off x="4296562" y="6624549"/>
                <a:ext cx="108000" cy="108000"/>
                <a:chOff x="1219200" y="2544763"/>
                <a:chExt cx="1744663" cy="1790700"/>
              </a:xfrm>
            </p:grpSpPr>
            <p:sp>
              <p:nvSpPr>
                <p:cNvPr id="136"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137"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129" name="组合 128"/>
              <p:cNvGrpSpPr/>
              <p:nvPr/>
            </p:nvGrpSpPr>
            <p:grpSpPr>
              <a:xfrm>
                <a:off x="5817476" y="6631052"/>
                <a:ext cx="108000" cy="108000"/>
                <a:chOff x="1219200" y="2544763"/>
                <a:chExt cx="1744663" cy="1790700"/>
              </a:xfrm>
            </p:grpSpPr>
            <p:sp>
              <p:nvSpPr>
                <p:cNvPr id="134"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135"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grpSp>
            <p:nvGrpSpPr>
              <p:cNvPr id="130" name="组合 129"/>
              <p:cNvGrpSpPr/>
              <p:nvPr/>
            </p:nvGrpSpPr>
            <p:grpSpPr>
              <a:xfrm>
                <a:off x="7333514" y="6620839"/>
                <a:ext cx="108000" cy="108000"/>
                <a:chOff x="1219200" y="2544763"/>
                <a:chExt cx="1744663" cy="1790700"/>
              </a:xfrm>
            </p:grpSpPr>
            <p:sp>
              <p:nvSpPr>
                <p:cNvPr id="132" name="Oval 28"/>
                <p:cNvSpPr>
                  <a:spLocks noChangeArrowheads="1"/>
                </p:cNvSpPr>
                <p:nvPr/>
              </p:nvSpPr>
              <p:spPr bwMode="gray">
                <a:xfrm>
                  <a:off x="1219200" y="2544763"/>
                  <a:ext cx="1744663" cy="1790700"/>
                </a:xfrm>
                <a:prstGeom prst="ellipse">
                  <a:avLst/>
                </a:prstGeom>
                <a:solidFill>
                  <a:schemeClr val="bg2">
                    <a:lumMod val="10000"/>
                  </a:schemeClr>
                </a:solidFill>
                <a:ln w="9525">
                  <a:noFill/>
                  <a:round/>
                  <a:headEnd/>
                  <a:tailEnd/>
                </a:ln>
                <a:effectLst/>
              </p:spPr>
              <p:txBody>
                <a:bodyPr wrap="none" anchor="ctr"/>
                <a:lstStyle/>
                <a:p>
                  <a:endParaRPr lang="zh-CN" altLang="en-US"/>
                </a:p>
              </p:txBody>
            </p:sp>
            <p:sp>
              <p:nvSpPr>
                <p:cNvPr id="133" name="Freeform 29"/>
                <p:cNvSpPr>
                  <a:spLocks/>
                </p:cNvSpPr>
                <p:nvPr/>
              </p:nvSpPr>
              <p:spPr bwMode="gray">
                <a:xfrm>
                  <a:off x="1418590" y="2574608"/>
                  <a:ext cx="1345883" cy="675776"/>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bg2">
                        <a:lumMod val="25000"/>
                      </a:schemeClr>
                    </a:gs>
                  </a:gsLst>
                  <a:lin ang="5400000" scaled="1"/>
                </a:gradFill>
                <a:ln w="0">
                  <a:noFill/>
                  <a:prstDash val="solid"/>
                  <a:round/>
                  <a:headEnd/>
                  <a:tailEnd/>
                </a:ln>
              </p:spPr>
              <p:txBody>
                <a:bodyPr/>
                <a:lstStyle/>
                <a:p>
                  <a:endParaRPr lang="zh-CN" altLang="en-US"/>
                </a:p>
              </p:txBody>
            </p:sp>
          </p:grpSp>
          <p:sp>
            <p:nvSpPr>
              <p:cNvPr id="131" name="等腰三角形 130"/>
              <p:cNvSpPr/>
              <p:nvPr/>
            </p:nvSpPr>
            <p:spPr>
              <a:xfrm rot="10800000">
                <a:off x="8840747" y="6355220"/>
                <a:ext cx="249244" cy="265619"/>
              </a:xfrm>
              <a:prstGeom prst="triangle">
                <a:avLst/>
              </a:prstGeom>
              <a:gradFill flip="none" rotWithShape="1">
                <a:gsLst>
                  <a:gs pos="0">
                    <a:schemeClr val="bg1">
                      <a:lumMod val="95000"/>
                    </a:schemeClr>
                  </a:gs>
                  <a:gs pos="45000">
                    <a:schemeClr val="bg1">
                      <a:lumMod val="65000"/>
                    </a:schemeClr>
                  </a:gs>
                  <a:gs pos="72000">
                    <a:schemeClr val="bg2">
                      <a:lumMod val="50000"/>
                    </a:schemeClr>
                  </a:gs>
                  <a:gs pos="100000">
                    <a:schemeClr val="bg2">
                      <a:lumMod val="1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4" name="组合 93"/>
          <p:cNvGrpSpPr/>
          <p:nvPr/>
        </p:nvGrpSpPr>
        <p:grpSpPr>
          <a:xfrm>
            <a:off x="981861" y="4142298"/>
            <a:ext cx="1815950" cy="1631751"/>
            <a:chOff x="2789887" y="3889114"/>
            <a:chExt cx="1815950" cy="1631751"/>
          </a:xfrm>
        </p:grpSpPr>
        <p:sp>
          <p:nvSpPr>
            <p:cNvPr id="95" name="圆角矩形标注 94"/>
            <p:cNvSpPr/>
            <p:nvPr/>
          </p:nvSpPr>
          <p:spPr>
            <a:xfrm>
              <a:off x="2789887" y="3889114"/>
              <a:ext cx="1771922" cy="1631751"/>
            </a:xfrm>
            <a:prstGeom prst="wedgeRoundRectCallout">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2833915" y="4040329"/>
              <a:ext cx="1771922" cy="1384995"/>
            </a:xfrm>
            <a:prstGeom prst="rect">
              <a:avLst/>
            </a:prstGeom>
          </p:spPr>
          <p:txBody>
            <a:bodyPr wrap="square">
              <a:spAutoFit/>
            </a:bodyPr>
            <a:lstStyle/>
            <a:p>
              <a:r>
                <a:rPr lang="zh-CN" altLang="zh-CN" sz="1200" dirty="0">
                  <a:latin typeface="Times New Roman" panose="02020603050405020304" pitchFamily="18" charset="0"/>
                  <a:ea typeface="方正小标宋简体"/>
                </a:rPr>
                <a:t>煤电节能减排升级与改造行动计划（</a:t>
              </a:r>
              <a:r>
                <a:rPr lang="en-US" altLang="zh-CN" sz="1200" dirty="0">
                  <a:latin typeface="Times New Roman" panose="02020603050405020304" pitchFamily="18" charset="0"/>
                  <a:ea typeface="方正小标宋简体"/>
                </a:rPr>
                <a:t>2014</a:t>
              </a:r>
              <a:r>
                <a:rPr lang="zh-CN" altLang="zh-CN" sz="1200" dirty="0">
                  <a:latin typeface="Times New Roman" panose="02020603050405020304" pitchFamily="18" charset="0"/>
                  <a:ea typeface="方正小标宋简体"/>
                </a:rPr>
                <a:t>—</a:t>
              </a:r>
              <a:r>
                <a:rPr lang="en-US" altLang="zh-CN" sz="1200" dirty="0">
                  <a:latin typeface="Times New Roman" panose="02020603050405020304" pitchFamily="18" charset="0"/>
                  <a:ea typeface="方正小标宋简体"/>
                </a:rPr>
                <a:t>2020</a:t>
              </a:r>
              <a:r>
                <a:rPr lang="zh-CN" altLang="zh-CN" sz="1200" dirty="0">
                  <a:latin typeface="Times New Roman" panose="02020603050405020304" pitchFamily="18" charset="0"/>
                  <a:ea typeface="方正小标宋简体"/>
                </a:rPr>
                <a:t>年）</a:t>
              </a:r>
              <a:r>
                <a:rPr lang="zh-CN" altLang="en-US" sz="1200" dirty="0">
                  <a:latin typeface="Times New Roman" panose="02020603050405020304" pitchFamily="18" charset="0"/>
                  <a:ea typeface="方正小标宋简体"/>
                </a:rPr>
                <a:t>：</a:t>
              </a:r>
              <a:r>
                <a:rPr lang="zh-CN" altLang="zh-CN" sz="1200" dirty="0"/>
                <a:t>加强新建机组准入控制</a:t>
              </a:r>
              <a:r>
                <a:rPr lang="zh-CN" altLang="en-US" sz="1200" dirty="0">
                  <a:latin typeface="Times New Roman" panose="02020603050405020304" pitchFamily="18" charset="0"/>
                </a:rPr>
                <a:t>，</a:t>
              </a:r>
              <a:r>
                <a:rPr lang="zh-CN" altLang="zh-CN" sz="1200" dirty="0"/>
                <a:t>加快现役机组改造升级</a:t>
              </a:r>
              <a:r>
                <a:rPr lang="zh-CN" altLang="en-US" sz="1200" dirty="0"/>
                <a:t>，</a:t>
              </a:r>
              <a:r>
                <a:rPr lang="zh-CN" altLang="zh-CN" sz="1200" dirty="0"/>
                <a:t>提升机组负荷率和运行质量</a:t>
              </a:r>
              <a:r>
                <a:rPr lang="zh-CN" altLang="en-US" sz="1200" dirty="0"/>
                <a:t>，</a:t>
              </a:r>
              <a:r>
                <a:rPr lang="zh-CN" altLang="zh-CN" sz="1200" dirty="0"/>
                <a:t>完善配套政策措施</a:t>
              </a:r>
              <a:r>
                <a:rPr lang="zh-CN" altLang="en-US" sz="1200" dirty="0"/>
                <a:t>，</a:t>
              </a:r>
              <a:endParaRPr lang="zh-CN" altLang="zh-CN" sz="1200" dirty="0"/>
            </a:p>
          </p:txBody>
        </p:sp>
      </p:grpSp>
      <p:sp>
        <p:nvSpPr>
          <p:cNvPr id="97" name="文本框 96"/>
          <p:cNvSpPr txBox="1"/>
          <p:nvPr/>
        </p:nvSpPr>
        <p:spPr>
          <a:xfrm>
            <a:off x="1055440" y="6219506"/>
            <a:ext cx="814774" cy="279413"/>
          </a:xfrm>
          <a:prstGeom prst="rect">
            <a:avLst/>
          </a:prstGeom>
          <a:noFill/>
        </p:spPr>
        <p:txBody>
          <a:bodyPr wrap="square" rtlCol="0">
            <a:spAutoFit/>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2011</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年</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8" name="文本框 97"/>
          <p:cNvSpPr txBox="1"/>
          <p:nvPr/>
        </p:nvSpPr>
        <p:spPr>
          <a:xfrm>
            <a:off x="2428833" y="6245931"/>
            <a:ext cx="814774" cy="279413"/>
          </a:xfrm>
          <a:prstGeom prst="rect">
            <a:avLst/>
          </a:prstGeom>
          <a:noFill/>
        </p:spPr>
        <p:txBody>
          <a:bodyPr wrap="square" rtlCol="0">
            <a:spAutoFit/>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2012</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年</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9" name="文本框 98"/>
          <p:cNvSpPr txBox="1"/>
          <p:nvPr/>
        </p:nvSpPr>
        <p:spPr>
          <a:xfrm>
            <a:off x="3863756" y="6219506"/>
            <a:ext cx="814774" cy="279413"/>
          </a:xfrm>
          <a:prstGeom prst="rect">
            <a:avLst/>
          </a:prstGeom>
          <a:noFill/>
        </p:spPr>
        <p:txBody>
          <a:bodyPr wrap="square" rtlCol="0">
            <a:spAutoFit/>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2013</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年</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文本框 99"/>
          <p:cNvSpPr txBox="1"/>
          <p:nvPr/>
        </p:nvSpPr>
        <p:spPr>
          <a:xfrm>
            <a:off x="5398610" y="6207338"/>
            <a:ext cx="814774" cy="279413"/>
          </a:xfrm>
          <a:prstGeom prst="rect">
            <a:avLst/>
          </a:prstGeom>
          <a:noFill/>
        </p:spPr>
        <p:txBody>
          <a:bodyPr wrap="square" rtlCol="0">
            <a:spAutoFit/>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2014</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年</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文本框 100"/>
          <p:cNvSpPr txBox="1"/>
          <p:nvPr/>
        </p:nvSpPr>
        <p:spPr>
          <a:xfrm>
            <a:off x="7194705" y="6232058"/>
            <a:ext cx="814774" cy="279413"/>
          </a:xfrm>
          <a:prstGeom prst="rect">
            <a:avLst/>
          </a:prstGeom>
          <a:noFill/>
        </p:spPr>
        <p:txBody>
          <a:bodyPr wrap="square" rtlCol="0">
            <a:spAutoFit/>
          </a:bodyPr>
          <a:lstStyle/>
          <a:p>
            <a:pPr algn="ct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2015</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年</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02" name="组合 101"/>
          <p:cNvGrpSpPr/>
          <p:nvPr/>
        </p:nvGrpSpPr>
        <p:grpSpPr>
          <a:xfrm>
            <a:off x="5322698" y="4176645"/>
            <a:ext cx="1815950" cy="1631751"/>
            <a:chOff x="2789887" y="3889114"/>
            <a:chExt cx="1815950" cy="1631751"/>
          </a:xfrm>
        </p:grpSpPr>
        <p:sp>
          <p:nvSpPr>
            <p:cNvPr id="104" name="圆角矩形标注 103"/>
            <p:cNvSpPr/>
            <p:nvPr/>
          </p:nvSpPr>
          <p:spPr>
            <a:xfrm>
              <a:off x="2789887" y="3889114"/>
              <a:ext cx="1771922" cy="1631751"/>
            </a:xfrm>
            <a:prstGeom prst="wedgeRoundRectCallout">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2833915" y="4040329"/>
              <a:ext cx="1771922" cy="1384995"/>
            </a:xfrm>
            <a:prstGeom prst="rect">
              <a:avLst/>
            </a:prstGeom>
          </p:spPr>
          <p:txBody>
            <a:bodyPr wrap="square">
              <a:spAutoFit/>
            </a:bodyPr>
            <a:lstStyle/>
            <a:p>
              <a:r>
                <a:rPr lang="zh-CN" altLang="zh-CN" sz="1200" dirty="0"/>
                <a:t>内蒙古自治区人民政府办公厅</a:t>
              </a:r>
              <a:r>
                <a:rPr lang="en-US" altLang="zh-CN" sz="1200" dirty="0"/>
                <a:t>《</a:t>
              </a:r>
              <a:r>
                <a:rPr lang="zh-CN" altLang="zh-CN" sz="1200" dirty="0"/>
                <a:t>关于印发自治区</a:t>
              </a:r>
              <a:r>
                <a:rPr lang="en-US" altLang="zh-CN" sz="1200" dirty="0"/>
                <a:t>2014—2015</a:t>
              </a:r>
              <a:r>
                <a:rPr lang="zh-CN" altLang="zh-CN" sz="1200" dirty="0"/>
                <a:t>年节能减排低碳发展行动方案的通知</a:t>
              </a:r>
              <a:r>
                <a:rPr lang="en-US" altLang="zh-CN" sz="1200" dirty="0"/>
                <a:t>》</a:t>
              </a:r>
              <a:r>
                <a:rPr lang="zh-CN" altLang="en-US" sz="1200" dirty="0"/>
                <a:t>：</a:t>
              </a:r>
              <a:r>
                <a:rPr lang="zh-CN" altLang="zh-CN" sz="1200" dirty="0"/>
                <a:t>加快建设节能减排降碳工程</a:t>
              </a:r>
              <a:r>
                <a:rPr lang="zh-CN" altLang="en-US" sz="1200" dirty="0"/>
                <a:t>，</a:t>
              </a:r>
              <a:r>
                <a:rPr lang="zh-CN" altLang="zh-CN" sz="1200" dirty="0"/>
                <a:t>进脱硫脱硝工程</a:t>
              </a:r>
              <a:r>
                <a:rPr lang="zh-CN" altLang="zh-CN" sz="1200" dirty="0" smtClean="0"/>
                <a:t>建设</a:t>
              </a:r>
              <a:r>
                <a:rPr lang="zh-CN" altLang="en-US" sz="1200" dirty="0" smtClean="0"/>
                <a:t>。</a:t>
              </a:r>
              <a:endParaRPr lang="en-US" altLang="zh-CN" sz="1200" dirty="0"/>
            </a:p>
          </p:txBody>
        </p:sp>
      </p:grpSp>
      <p:sp>
        <p:nvSpPr>
          <p:cNvPr id="203" name="圆角矩形 202"/>
          <p:cNvSpPr/>
          <p:nvPr/>
        </p:nvSpPr>
        <p:spPr>
          <a:xfrm>
            <a:off x="4732593" y="1412777"/>
            <a:ext cx="787343"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latin typeface="Times New Roman" panose="02020603050405020304" pitchFamily="18" charset="0"/>
                <a:ea typeface="微软雅黑" panose="020B0503020204020204" pitchFamily="34" charset="-122"/>
                <a:cs typeface="Times New Roman" panose="02020603050405020304" pitchFamily="18" charset="0"/>
              </a:rPr>
              <a:t>趋势分析</a:t>
            </a:r>
            <a:endParaRPr lang="zh-CN" altLang="en-US" sz="1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1" name="圆角矩形 140"/>
          <p:cNvSpPr/>
          <p:nvPr/>
        </p:nvSpPr>
        <p:spPr>
          <a:xfrm>
            <a:off x="8696812" y="623654"/>
            <a:ext cx="2892617" cy="4079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与全区相比</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组合 3"/>
          <p:cNvGrpSpPr/>
          <p:nvPr/>
        </p:nvGrpSpPr>
        <p:grpSpPr>
          <a:xfrm>
            <a:off x="767408" y="980728"/>
            <a:ext cx="6585866" cy="4974767"/>
            <a:chOff x="767408" y="980728"/>
            <a:chExt cx="6585866" cy="4974767"/>
          </a:xfrm>
        </p:grpSpPr>
        <p:pic>
          <p:nvPicPr>
            <p:cNvPr id="3" name="图片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408" y="980728"/>
              <a:ext cx="6585866" cy="4974767"/>
            </a:xfrm>
            <a:prstGeom prst="rect">
              <a:avLst/>
            </a:prstGeom>
            <a:solidFill>
              <a:schemeClr val="bg1"/>
            </a:solidFill>
          </p:spPr>
        </p:pic>
        <p:sp>
          <p:nvSpPr>
            <p:cNvPr id="2" name="矩形 1"/>
            <p:cNvSpPr/>
            <p:nvPr/>
          </p:nvSpPr>
          <p:spPr>
            <a:xfrm>
              <a:off x="1867822" y="1397362"/>
              <a:ext cx="627778" cy="159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solidFill>
                </a:rPr>
                <a:t>千瓦）</a:t>
              </a:r>
              <a:endParaRPr lang="zh-CN" altLang="en-US" sz="1000" dirty="0">
                <a:solidFill>
                  <a:schemeClr val="tx1"/>
                </a:solidFill>
              </a:endParaRPr>
            </a:p>
          </p:txBody>
        </p:sp>
      </p:grpSp>
    </p:spTree>
    <p:extLst>
      <p:ext uri="{BB962C8B-B14F-4D97-AF65-F5344CB8AC3E}">
        <p14:creationId xmlns:p14="http://schemas.microsoft.com/office/powerpoint/2010/main" val="169654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4" presetClass="entr" presetSubtype="1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animEffect transition="in" filter="randombar(horizontal)">
                                      <p:cBhvr>
                                        <p:cTn id="9" dur="2000"/>
                                        <p:tgtEl>
                                          <p:spTgt spid="26"/>
                                        </p:tgtEl>
                                      </p:cBhvr>
                                    </p:animEffect>
                                  </p:childTnLst>
                                </p:cTn>
                              </p:par>
                              <p:par>
                                <p:cTn id="10" presetID="14" presetClass="entr" presetSubtype="10"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randombar(horizontal)">
                                      <p:cBhvr>
                                        <p:cTn id="12" dur="2000"/>
                                        <p:tgtEl>
                                          <p:spTgt spid="66"/>
                                        </p:tgtEl>
                                      </p:cBhvr>
                                    </p:animEffect>
                                  </p:childTnLst>
                                </p:cTn>
                              </p:par>
                            </p:childTnLst>
                          </p:cTn>
                        </p:par>
                        <p:par>
                          <p:cTn id="13" fill="hold">
                            <p:stCondLst>
                              <p:cond delay="2000"/>
                            </p:stCondLst>
                            <p:childTnLst>
                              <p:par>
                                <p:cTn id="14" presetID="14" presetClass="entr" presetSubtype="1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randombar(horizontal)">
                                      <p:cBhvr>
                                        <p:cTn id="16" dur="2000"/>
                                        <p:tgtEl>
                                          <p:spTgt spid="27"/>
                                        </p:tgtEl>
                                      </p:cBhvr>
                                    </p:animEffect>
                                  </p:childTnLst>
                                </p:cTn>
                              </p:par>
                              <p:par>
                                <p:cTn id="17" presetID="14" presetClass="entr" presetSubtype="1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randombar(horizontal)">
                                      <p:cBhvr>
                                        <p:cTn id="19" dur="2000"/>
                                        <p:tgtEl>
                                          <p:spTgt spid="67"/>
                                        </p:tgtEl>
                                      </p:cBhvr>
                                    </p:animEffect>
                                  </p:childTnLst>
                                </p:cTn>
                              </p:par>
                            </p:childTnLst>
                          </p:cTn>
                        </p:par>
                        <p:par>
                          <p:cTn id="20" fill="hold">
                            <p:stCondLst>
                              <p:cond delay="4000"/>
                            </p:stCondLst>
                            <p:childTnLst>
                              <p:par>
                                <p:cTn id="21" presetID="14" presetClass="entr" presetSubtype="1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randombar(horizontal)">
                                      <p:cBhvr>
                                        <p:cTn id="23" dur="2000"/>
                                        <p:tgtEl>
                                          <p:spTgt spid="49"/>
                                        </p:tgtEl>
                                      </p:cBhvr>
                                    </p:animEffect>
                                  </p:childTnLst>
                                </p:cTn>
                              </p:par>
                              <p:par>
                                <p:cTn id="24" presetID="14" presetClass="entr" presetSubtype="10" fill="hold" nodeType="with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randombar(horizontal)">
                                      <p:cBhvr>
                                        <p:cTn id="26" dur="2000"/>
                                        <p:tgtEl>
                                          <p:spTgt spid="103"/>
                                        </p:tgtEl>
                                      </p:cBhvr>
                                    </p:animEffect>
                                  </p:childTnLst>
                                </p:cTn>
                              </p:par>
                            </p:childTnLst>
                          </p:cTn>
                        </p:par>
                        <p:par>
                          <p:cTn id="27" fill="hold">
                            <p:stCondLst>
                              <p:cond delay="6000"/>
                            </p:stCondLst>
                            <p:childTnLst>
                              <p:par>
                                <p:cTn id="28" presetID="14" presetClass="entr" presetSubtype="10" fill="hold" nodeType="after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randombar(horizontal)">
                                      <p:cBhvr>
                                        <p:cTn id="30" dur="2000"/>
                                        <p:tgtEl>
                                          <p:spTgt spid="105"/>
                                        </p:tgtEl>
                                      </p:cBhvr>
                                    </p:animEffect>
                                  </p:childTnLst>
                                </p:cTn>
                              </p:par>
                              <p:par>
                                <p:cTn id="31" presetID="14" presetClass="entr" presetSubtype="10" fill="hold" nodeType="with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randombar(horizontal)">
                                      <p:cBhvr>
                                        <p:cTn id="33" dur="2000"/>
                                        <p:tgtEl>
                                          <p:spTgt spid="122"/>
                                        </p:tgtEl>
                                      </p:cBhvr>
                                    </p:animEffect>
                                  </p:childTnLst>
                                </p:cTn>
                              </p:par>
                            </p:childTnLst>
                          </p:cTn>
                        </p:par>
                        <p:par>
                          <p:cTn id="34" fill="hold">
                            <p:stCondLst>
                              <p:cond delay="8000"/>
                            </p:stCondLst>
                            <p:childTnLst>
                              <p:par>
                                <p:cTn id="35" presetID="14" presetClass="entr" presetSubtype="10" fill="hold" nodeType="after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randombar(horizontal)">
                                      <p:cBhvr>
                                        <p:cTn id="37" dur="2000"/>
                                        <p:tgtEl>
                                          <p:spTgt spid="12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03"/>
                                        </p:tgtEl>
                                        <p:attrNameLst>
                                          <p:attrName>style.visibility</p:attrName>
                                        </p:attrNameLst>
                                      </p:cBhvr>
                                      <p:to>
                                        <p:strVal val="visible"/>
                                      </p:to>
                                    </p:set>
                                    <p:animEffect transition="in" filter="randombar(horizontal)">
                                      <p:cBhvr>
                                        <p:cTn id="40" dur="2000"/>
                                        <p:tgtEl>
                                          <p:spTgt spid="20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500"/>
                                        <p:tgtEl>
                                          <p:spTgt spid="10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94"/>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02"/>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14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03" grpId="0" animBg="1"/>
      <p:bldP spid="141" grpId="0" animBg="1"/>
    </p:bld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6_自定义设计方案">
  <a:themeElements>
    <a:clrScheme name="6_自定义设计方案 1">
      <a:dk1>
        <a:srgbClr val="000000"/>
      </a:dk1>
      <a:lt1>
        <a:srgbClr val="FFFFFF"/>
      </a:lt1>
      <a:dk2>
        <a:srgbClr val="676A55"/>
      </a:dk2>
      <a:lt2>
        <a:srgbClr val="EAEBDE"/>
      </a:lt2>
      <a:accent1>
        <a:srgbClr val="72A376"/>
      </a:accent1>
      <a:accent2>
        <a:srgbClr val="B0CCB0"/>
      </a:accent2>
      <a:accent3>
        <a:srgbClr val="FFFFFF"/>
      </a:accent3>
      <a:accent4>
        <a:srgbClr val="000000"/>
      </a:accent4>
      <a:accent5>
        <a:srgbClr val="BCCEBD"/>
      </a:accent5>
      <a:accent6>
        <a:srgbClr val="9FB99F"/>
      </a:accent6>
      <a:hlink>
        <a:srgbClr val="DB5353"/>
      </a:hlink>
      <a:folHlink>
        <a:srgbClr val="903638"/>
      </a:folHlink>
    </a:clrScheme>
    <a:fontScheme name="6_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6_自定义设计方案 1">
        <a:dk1>
          <a:srgbClr val="000000"/>
        </a:dk1>
        <a:lt1>
          <a:srgbClr val="FFFFFF"/>
        </a:lt1>
        <a:dk2>
          <a:srgbClr val="676A55"/>
        </a:dk2>
        <a:lt2>
          <a:srgbClr val="EAEBDE"/>
        </a:lt2>
        <a:accent1>
          <a:srgbClr val="72A376"/>
        </a:accent1>
        <a:accent2>
          <a:srgbClr val="B0CCB0"/>
        </a:accent2>
        <a:accent3>
          <a:srgbClr val="FFFFFF"/>
        </a:accent3>
        <a:accent4>
          <a:srgbClr val="000000"/>
        </a:accent4>
        <a:accent5>
          <a:srgbClr val="BCCEBD"/>
        </a:accent5>
        <a:accent6>
          <a:srgbClr val="9FB99F"/>
        </a:accent6>
        <a:hlink>
          <a:srgbClr val="DB5353"/>
        </a:hlink>
        <a:folHlink>
          <a:srgbClr val="9036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8_自定义设计方案">
  <a:themeElements>
    <a:clrScheme name="8_自定义设计方案 1">
      <a:dk1>
        <a:srgbClr val="000000"/>
      </a:dk1>
      <a:lt1>
        <a:srgbClr val="FFFFFF"/>
      </a:lt1>
      <a:dk2>
        <a:srgbClr val="676A55"/>
      </a:dk2>
      <a:lt2>
        <a:srgbClr val="EAEBDE"/>
      </a:lt2>
      <a:accent1>
        <a:srgbClr val="72A376"/>
      </a:accent1>
      <a:accent2>
        <a:srgbClr val="B0CCB0"/>
      </a:accent2>
      <a:accent3>
        <a:srgbClr val="FFFFFF"/>
      </a:accent3>
      <a:accent4>
        <a:srgbClr val="000000"/>
      </a:accent4>
      <a:accent5>
        <a:srgbClr val="BCCEBD"/>
      </a:accent5>
      <a:accent6>
        <a:srgbClr val="9FB99F"/>
      </a:accent6>
      <a:hlink>
        <a:srgbClr val="DB5353"/>
      </a:hlink>
      <a:folHlink>
        <a:srgbClr val="903638"/>
      </a:folHlink>
    </a:clrScheme>
    <a:fontScheme name="8_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8_自定义设计方案 1">
        <a:dk1>
          <a:srgbClr val="000000"/>
        </a:dk1>
        <a:lt1>
          <a:srgbClr val="FFFFFF"/>
        </a:lt1>
        <a:dk2>
          <a:srgbClr val="676A55"/>
        </a:dk2>
        <a:lt2>
          <a:srgbClr val="EAEBDE"/>
        </a:lt2>
        <a:accent1>
          <a:srgbClr val="72A376"/>
        </a:accent1>
        <a:accent2>
          <a:srgbClr val="B0CCB0"/>
        </a:accent2>
        <a:accent3>
          <a:srgbClr val="FFFFFF"/>
        </a:accent3>
        <a:accent4>
          <a:srgbClr val="000000"/>
        </a:accent4>
        <a:accent5>
          <a:srgbClr val="BCCEBD"/>
        </a:accent5>
        <a:accent6>
          <a:srgbClr val="9FB99F"/>
        </a:accent6>
        <a:hlink>
          <a:srgbClr val="DB5353"/>
        </a:hlink>
        <a:folHlink>
          <a:srgbClr val="90363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4_自定义设计方案">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3_自定义设计方案">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5_自定义设计方案">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12336</TotalTime>
  <Pages>0</Pages>
  <Words>4744</Words>
  <Characters>0</Characters>
  <Application>Microsoft Office PowerPoint</Application>
  <DocSecurity>0</DocSecurity>
  <PresentationFormat>自定义</PresentationFormat>
  <Lines>0</Lines>
  <Paragraphs>903</Paragraphs>
  <Slides>35</Slides>
  <Notes>20</Notes>
  <HiddenSlides>0</HiddenSlides>
  <MMClips>0</MMClips>
  <ScaleCrop>false</ScaleCrop>
  <HeadingPairs>
    <vt:vector size="4" baseType="variant">
      <vt:variant>
        <vt:lpstr>主题</vt:lpstr>
      </vt:variant>
      <vt:variant>
        <vt:i4>9</vt:i4>
      </vt:variant>
      <vt:variant>
        <vt:lpstr>幻灯片标题</vt:lpstr>
      </vt:variant>
      <vt:variant>
        <vt:i4>35</vt:i4>
      </vt:variant>
    </vt:vector>
  </HeadingPairs>
  <TitlesOfParts>
    <vt:vector size="44" baseType="lpstr">
      <vt:lpstr>自定义设计方案</vt:lpstr>
      <vt:lpstr>6_自定义设计方案</vt:lpstr>
      <vt:lpstr>1_自定义设计方案</vt:lpstr>
      <vt:lpstr>2_自定义设计方案</vt:lpstr>
      <vt:lpstr>8_自定义设计方案</vt:lpstr>
      <vt:lpstr>4_自定义设计方案</vt:lpstr>
      <vt:lpstr>3_自定义设计方案</vt:lpstr>
      <vt:lpstr>5_自定义设计方案</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magus</dc:creator>
  <cp:keywords/>
  <dc:description/>
  <cp:lastModifiedBy>se7en</cp:lastModifiedBy>
  <cp:revision>2478</cp:revision>
  <dcterms:created xsi:type="dcterms:W3CDTF">2008-08-07T16:15:54Z</dcterms:created>
  <dcterms:modified xsi:type="dcterms:W3CDTF">2016-05-02T13:20:37Z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2052-9.1.0.4994</vt:lpwstr>
  </property>
</Properties>
</file>